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62" r:id="rId3"/>
    <p:sldId id="266" r:id="rId4"/>
    <p:sldId id="290" r:id="rId5"/>
    <p:sldId id="288" r:id="rId6"/>
    <p:sldId id="300" r:id="rId7"/>
    <p:sldId id="301" r:id="rId8"/>
    <p:sldId id="302" r:id="rId9"/>
    <p:sldId id="281" r:id="rId10"/>
    <p:sldId id="306" r:id="rId11"/>
    <p:sldId id="292" r:id="rId12"/>
    <p:sldId id="303" r:id="rId13"/>
    <p:sldId id="304" r:id="rId14"/>
    <p:sldId id="305" r:id="rId15"/>
    <p:sldId id="270" r:id="rId16"/>
    <p:sldId id="285" r:id="rId17"/>
    <p:sldId id="269" r:id="rId18"/>
    <p:sldId id="307" r:id="rId19"/>
  </p:sldIdLst>
  <p:sldSz cx="9144000" cy="6858000" type="screen4x3"/>
  <p:notesSz cx="6858000" cy="9144000"/>
  <p:embeddedFontLst>
    <p:embeddedFont>
      <p:font typeface="Cambria Math" pitchFamily="18" charset="0"/>
      <p:regular r:id="rId21"/>
    </p:embeddedFont>
    <p:embeddedFont>
      <p:font typeface="Constantia" pitchFamily="18" charset="0"/>
      <p:regular r:id="rId22"/>
      <p:bold r:id="rId23"/>
      <p:italic r:id="rId24"/>
      <p:boldItalic r:id="rId25"/>
    </p:embeddedFont>
    <p:embeddedFont>
      <p:font typeface="Calibri"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12" autoAdjust="0"/>
  </p:normalViewPr>
  <p:slideViewPr>
    <p:cSldViewPr>
      <p:cViewPr varScale="1">
        <p:scale>
          <a:sx n="40" d="100"/>
          <a:sy n="40" d="100"/>
        </p:scale>
        <p:origin x="-82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39" d="100"/>
          <a:sy n="39" d="100"/>
        </p:scale>
        <p:origin x="-151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B33CFA-D1C8-4AE9-86B8-962F416E01AF}" type="datetimeFigureOut">
              <a:rPr lang="en-US" smtClean="0"/>
              <a:t>7/15/2010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AEB30B-74E2-478F-AFA4-4F5423610F01}" type="slidenum">
              <a:rPr lang="en-US" smtClean="0"/>
              <a:t>‹#›</a:t>
            </a:fld>
            <a:endParaRPr lang="en-US"/>
          </a:p>
        </p:txBody>
      </p:sp>
    </p:spTree>
    <p:extLst>
      <p:ext uri="{BB962C8B-B14F-4D97-AF65-F5344CB8AC3E}">
        <p14:creationId xmlns:p14="http://schemas.microsoft.com/office/powerpoint/2010/main" val="1909350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Originally presented at UAI-10 for the inference challenge.</a:t>
            </a:r>
            <a:r>
              <a:rPr lang="en-US" baseline="0" dirty="0" smtClean="0"/>
              <a:t>  The official homepage for the UAI-10 Inference Challenge is here:</a:t>
            </a:r>
          </a:p>
          <a:p>
            <a:r>
              <a:rPr lang="en-US" dirty="0" smtClean="0"/>
              <a:t>http://www.cs.huji.ac.il/project/UAI10/index.php</a:t>
            </a:r>
            <a:endParaRPr lang="en-US" dirty="0"/>
          </a:p>
        </p:txBody>
      </p:sp>
      <p:sp>
        <p:nvSpPr>
          <p:cNvPr id="4" name="Slide Number Placeholder 3"/>
          <p:cNvSpPr>
            <a:spLocks noGrp="1"/>
          </p:cNvSpPr>
          <p:nvPr>
            <p:ph type="sldNum" sz="quarter" idx="10"/>
          </p:nvPr>
        </p:nvSpPr>
        <p:spPr/>
        <p:txBody>
          <a:bodyPr/>
          <a:lstStyle/>
          <a:p>
            <a:fld id="{05AEB30B-74E2-478F-AFA4-4F5423610F01}" type="slidenum">
              <a:rPr lang="en-US" smtClean="0"/>
              <a:t>1</a:t>
            </a:fld>
            <a:endParaRPr lang="en-US"/>
          </a:p>
        </p:txBody>
      </p:sp>
    </p:spTree>
    <p:extLst>
      <p:ext uri="{BB962C8B-B14F-4D97-AF65-F5344CB8AC3E}">
        <p14:creationId xmlns:p14="http://schemas.microsoft.com/office/powerpoint/2010/main" val="2712903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Since</a:t>
            </a:r>
            <a:r>
              <a:rPr lang="en-US" baseline="0" dirty="0" smtClean="0"/>
              <a:t> ED-BP formulates approximate inference as exact inference in a simplified network, we can in principle use any exact inference algorithm as a black-box reasoning engine within ED-BP.  For the purposes of the UAI-10 challenge, we used standard jointree algorithms for exact inference: a Hugin-style algorithm (which is more time efficient) and a </a:t>
            </a:r>
            <a:r>
              <a:rPr lang="en-US" baseline="0" dirty="0" err="1" smtClean="0"/>
              <a:t>Shenoy</a:t>
            </a:r>
            <a:r>
              <a:rPr lang="en-US" baseline="0" dirty="0" smtClean="0"/>
              <a:t>-Shafer style algorithm (which is more memory efficient). </a:t>
            </a:r>
            <a:r>
              <a:rPr lang="en-US" baseline="0" dirty="0" smtClean="0"/>
              <a:t>UCLA’s automated reasoning group however has developed a number of more advanced inference algorithms for reasoning in Bayesian networks, which could also be used with ED-BP.</a:t>
            </a:r>
            <a:endParaRPr lang="en-US" dirty="0"/>
          </a:p>
        </p:txBody>
      </p:sp>
      <p:sp>
        <p:nvSpPr>
          <p:cNvPr id="4" name="Slide Number Placeholder 3"/>
          <p:cNvSpPr>
            <a:spLocks noGrp="1"/>
          </p:cNvSpPr>
          <p:nvPr>
            <p:ph type="sldNum" sz="quarter" idx="10"/>
          </p:nvPr>
        </p:nvSpPr>
        <p:spPr/>
        <p:txBody>
          <a:bodyPr/>
          <a:lstStyle/>
          <a:p>
            <a:fld id="{05AEB30B-74E2-478F-AFA4-4F5423610F01}" type="slidenum">
              <a:rPr lang="en-US" smtClean="0"/>
              <a:t>10</a:t>
            </a:fld>
            <a:endParaRPr lang="en-US"/>
          </a:p>
        </p:txBody>
      </p:sp>
    </p:spTree>
    <p:extLst>
      <p:ext uri="{BB962C8B-B14F-4D97-AF65-F5344CB8AC3E}">
        <p14:creationId xmlns:p14="http://schemas.microsoft.com/office/powerpoint/2010/main" val="36698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submitted three variants of ED-BP,</a:t>
            </a:r>
            <a:r>
              <a:rPr lang="en-US" baseline="0" dirty="0" smtClean="0"/>
              <a:t> named </a:t>
            </a:r>
            <a:r>
              <a:rPr lang="en-US" baseline="0" dirty="0" err="1" smtClean="0"/>
              <a:t>edbp</a:t>
            </a:r>
            <a:r>
              <a:rPr lang="en-US" baseline="0" dirty="0" smtClean="0"/>
              <a:t>, </a:t>
            </a:r>
            <a:r>
              <a:rPr lang="en-US" baseline="0" dirty="0" err="1" smtClean="0"/>
              <a:t>edbq</a:t>
            </a:r>
            <a:r>
              <a:rPr lang="en-US" baseline="0" dirty="0" smtClean="0"/>
              <a:t> and </a:t>
            </a:r>
            <a:r>
              <a:rPr lang="en-US" baseline="0" dirty="0" err="1" smtClean="0"/>
              <a:t>edbr</a:t>
            </a:r>
            <a:r>
              <a:rPr lang="en-US" baseline="0" dirty="0" smtClean="0"/>
              <a:t>.  We provide a ranking of the solvers here, showing only the leading solver for each class of solvers.</a:t>
            </a:r>
          </a:p>
          <a:p>
            <a:endParaRPr lang="en-US" baseline="0" dirty="0" smtClean="0"/>
          </a:p>
          <a:p>
            <a:r>
              <a:rPr lang="en-US" dirty="0" smtClean="0"/>
              <a:t>ED-BP solvers won the PR and MAR categories at the 20s time limit.  Residual recovery</a:t>
            </a:r>
            <a:r>
              <a:rPr lang="en-US" baseline="0" dirty="0" smtClean="0"/>
              <a:t> was the key technique that gave us our initial leads in these 2 categories.  Further improvements allowed us to maintain that lead until the end of the challenge.</a:t>
            </a:r>
            <a:endParaRPr lang="en-US" dirty="0"/>
          </a:p>
        </p:txBody>
      </p:sp>
      <p:sp>
        <p:nvSpPr>
          <p:cNvPr id="4" name="Slide Number Placeholder 3"/>
          <p:cNvSpPr>
            <a:spLocks noGrp="1"/>
          </p:cNvSpPr>
          <p:nvPr>
            <p:ph type="sldNum" sz="quarter" idx="10"/>
          </p:nvPr>
        </p:nvSpPr>
        <p:spPr/>
        <p:txBody>
          <a:bodyPr/>
          <a:lstStyle/>
          <a:p>
            <a:fld id="{05AEB30B-74E2-478F-AFA4-4F5423610F01}" type="slidenum">
              <a:rPr lang="en-US" smtClean="0"/>
              <a:t>11</a:t>
            </a:fld>
            <a:endParaRPr lang="en-US"/>
          </a:p>
        </p:txBody>
      </p:sp>
    </p:spTree>
    <p:extLst>
      <p:ext uri="{BB962C8B-B14F-4D97-AF65-F5344CB8AC3E}">
        <p14:creationId xmlns:p14="http://schemas.microsoft.com/office/powerpoint/2010/main" val="1134167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ED-BP solvers had</a:t>
            </a:r>
            <a:r>
              <a:rPr lang="en-US" baseline="0" dirty="0" smtClean="0"/>
              <a:t> also led the PR and MAR categories at 20 minutes and 1 hour, but ultimately lost the leads to Vibhav.  The MAR category at 20 minutes was particularly close.  By our count, the lead changed at least 4 times in the last moments of the challenge.</a:t>
            </a:r>
            <a:endParaRPr lang="en-US" dirty="0"/>
          </a:p>
        </p:txBody>
      </p:sp>
      <p:sp>
        <p:nvSpPr>
          <p:cNvPr id="4" name="Slide Number Placeholder 3"/>
          <p:cNvSpPr>
            <a:spLocks noGrp="1"/>
          </p:cNvSpPr>
          <p:nvPr>
            <p:ph type="sldNum" sz="quarter" idx="10"/>
          </p:nvPr>
        </p:nvSpPr>
        <p:spPr/>
        <p:txBody>
          <a:bodyPr/>
          <a:lstStyle/>
          <a:p>
            <a:fld id="{05AEB30B-74E2-478F-AFA4-4F5423610F01}" type="slidenum">
              <a:rPr lang="en-US" smtClean="0"/>
              <a:t>12</a:t>
            </a:fld>
            <a:endParaRPr lang="en-US"/>
          </a:p>
        </p:txBody>
      </p:sp>
    </p:spTree>
    <p:extLst>
      <p:ext uri="{BB962C8B-B14F-4D97-AF65-F5344CB8AC3E}">
        <p14:creationId xmlns:p14="http://schemas.microsoft.com/office/powerpoint/2010/main" val="1254395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the scores</a:t>
            </a:r>
            <a:r>
              <a:rPr lang="en-US" baseline="0" dirty="0" smtClean="0"/>
              <a:t> here are relatively close (as compared to the differences at 20s).</a:t>
            </a:r>
            <a:endParaRPr lang="en-US" dirty="0"/>
          </a:p>
        </p:txBody>
      </p:sp>
      <p:sp>
        <p:nvSpPr>
          <p:cNvPr id="4" name="Slide Number Placeholder 3"/>
          <p:cNvSpPr>
            <a:spLocks noGrp="1"/>
          </p:cNvSpPr>
          <p:nvPr>
            <p:ph type="sldNum" sz="quarter" idx="10"/>
          </p:nvPr>
        </p:nvSpPr>
        <p:spPr/>
        <p:txBody>
          <a:bodyPr/>
          <a:lstStyle/>
          <a:p>
            <a:fld id="{05AEB30B-74E2-478F-AFA4-4F5423610F01}" type="slidenum">
              <a:rPr lang="en-US" smtClean="0"/>
              <a:t>13</a:t>
            </a:fld>
            <a:endParaRPr lang="en-US"/>
          </a:p>
        </p:txBody>
      </p:sp>
    </p:spTree>
    <p:extLst>
      <p:ext uri="{BB962C8B-B14F-4D97-AF65-F5344CB8AC3E}">
        <p14:creationId xmlns:p14="http://schemas.microsoft.com/office/powerpoint/2010/main" val="3510078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not</a:t>
            </a:r>
            <a:r>
              <a:rPr lang="en-US" baseline="0" dirty="0" smtClean="0"/>
              <a:t> close enough!  Congratulations to Vibhav!</a:t>
            </a:r>
          </a:p>
          <a:p>
            <a:r>
              <a:rPr lang="en-US" baseline="0" dirty="0" smtClean="0"/>
              <a:t>(Thanks also to the organizers Gal, Amir and Uri).</a:t>
            </a:r>
            <a:endParaRPr lang="en-US" dirty="0"/>
          </a:p>
        </p:txBody>
      </p:sp>
      <p:sp>
        <p:nvSpPr>
          <p:cNvPr id="4" name="Slide Number Placeholder 3"/>
          <p:cNvSpPr>
            <a:spLocks noGrp="1"/>
          </p:cNvSpPr>
          <p:nvPr>
            <p:ph type="sldNum" sz="quarter" idx="10"/>
          </p:nvPr>
        </p:nvSpPr>
        <p:spPr/>
        <p:txBody>
          <a:bodyPr/>
          <a:lstStyle/>
          <a:p>
            <a:fld id="{05AEB30B-74E2-478F-AFA4-4F5423610F01}" type="slidenum">
              <a:rPr lang="en-US" smtClean="0"/>
              <a:t>14</a:t>
            </a:fld>
            <a:endParaRPr lang="en-US"/>
          </a:p>
        </p:txBody>
      </p:sp>
    </p:spTree>
    <p:extLst>
      <p:ext uri="{BB962C8B-B14F-4D97-AF65-F5344CB8AC3E}">
        <p14:creationId xmlns:p14="http://schemas.microsoft.com/office/powerpoint/2010/main" val="809156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AEB30B-74E2-478F-AFA4-4F5423610F01}" type="slidenum">
              <a:rPr lang="en-US" smtClean="0"/>
              <a:t>15</a:t>
            </a:fld>
            <a:endParaRPr lang="en-US"/>
          </a:p>
        </p:txBody>
      </p:sp>
    </p:spTree>
    <p:extLst>
      <p:ext uri="{BB962C8B-B14F-4D97-AF65-F5344CB8AC3E}">
        <p14:creationId xmlns:p14="http://schemas.microsoft.com/office/powerpoint/2010/main" val="4262910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AEB30B-74E2-478F-AFA4-4F5423610F01}" type="slidenum">
              <a:rPr lang="en-US" smtClean="0"/>
              <a:t>16</a:t>
            </a:fld>
            <a:endParaRPr lang="en-US"/>
          </a:p>
        </p:txBody>
      </p:sp>
    </p:spTree>
    <p:extLst>
      <p:ext uri="{BB962C8B-B14F-4D97-AF65-F5344CB8AC3E}">
        <p14:creationId xmlns:p14="http://schemas.microsoft.com/office/powerpoint/2010/main" val="2525678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AEB30B-74E2-478F-AFA4-4F5423610F01}" type="slidenum">
              <a:rPr lang="en-US" smtClean="0"/>
              <a:t>17</a:t>
            </a:fld>
            <a:endParaRPr lang="en-US"/>
          </a:p>
        </p:txBody>
      </p:sp>
    </p:spTree>
    <p:extLst>
      <p:ext uri="{BB962C8B-B14F-4D97-AF65-F5344CB8AC3E}">
        <p14:creationId xmlns:p14="http://schemas.microsoft.com/office/powerpoint/2010/main" val="3713620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solver was developed by Arthur Choi</a:t>
            </a:r>
            <a:r>
              <a:rPr lang="en-US" baseline="0" dirty="0" smtClean="0"/>
              <a:t>, supervised by Adnan Darwiche.  Knot Pipatsrisawat provided support with RSat, and Glen Lenker provided general support. UCLA’s Automated Reasoning Group can be found here:</a:t>
            </a:r>
          </a:p>
          <a:p>
            <a:r>
              <a:rPr lang="en-US" dirty="0" smtClean="0"/>
              <a:t>http://reasoning.cs.ucla.edu/</a:t>
            </a:r>
            <a:endParaRPr lang="en-US" dirty="0"/>
          </a:p>
        </p:txBody>
      </p:sp>
      <p:sp>
        <p:nvSpPr>
          <p:cNvPr id="4" name="Slide Number Placeholder 3"/>
          <p:cNvSpPr>
            <a:spLocks noGrp="1"/>
          </p:cNvSpPr>
          <p:nvPr>
            <p:ph type="sldNum" sz="quarter" idx="10"/>
          </p:nvPr>
        </p:nvSpPr>
        <p:spPr/>
        <p:txBody>
          <a:bodyPr/>
          <a:lstStyle/>
          <a:p>
            <a:fld id="{05AEB30B-74E2-478F-AFA4-4F5423610F01}" type="slidenum">
              <a:rPr lang="en-US" smtClean="0"/>
              <a:t>2</a:t>
            </a:fld>
            <a:endParaRPr lang="en-US"/>
          </a:p>
        </p:txBody>
      </p:sp>
    </p:spTree>
    <p:extLst>
      <p:ext uri="{BB962C8B-B14F-4D97-AF65-F5344CB8AC3E}">
        <p14:creationId xmlns:p14="http://schemas.microsoft.com/office/powerpoint/2010/main" val="2734910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ED-BP is an approach to approximate inference that is based on performing</a:t>
            </a:r>
            <a:r>
              <a:rPr lang="en-US" baseline="0" dirty="0" smtClean="0"/>
              <a:t> </a:t>
            </a:r>
            <a:r>
              <a:rPr lang="en-US" i="1" baseline="0" dirty="0" smtClean="0"/>
              <a:t>exact </a:t>
            </a:r>
            <a:r>
              <a:rPr lang="en-US" i="0" baseline="0" dirty="0" smtClean="0"/>
              <a:t>inference in a model simplified by deleting edges.  Not only do we delete edges, we compensate for them as well.  It so happens that loopy belief propagation can be viewed as a specific way for compensating for deleted edges, in the case where the network has been simplified to a tree (even a fully-disconnected one).</a:t>
            </a:r>
            <a:endParaRPr lang="en-US" dirty="0"/>
          </a:p>
        </p:txBody>
      </p:sp>
      <p:sp>
        <p:nvSpPr>
          <p:cNvPr id="4" name="Slide Number Placeholder 3"/>
          <p:cNvSpPr>
            <a:spLocks noGrp="1"/>
          </p:cNvSpPr>
          <p:nvPr>
            <p:ph type="sldNum" sz="quarter" idx="10"/>
          </p:nvPr>
        </p:nvSpPr>
        <p:spPr/>
        <p:txBody>
          <a:bodyPr/>
          <a:lstStyle/>
          <a:p>
            <a:fld id="{05AEB30B-74E2-478F-AFA4-4F5423610F01}" type="slidenum">
              <a:rPr lang="en-US" smtClean="0"/>
              <a:t>3</a:t>
            </a:fld>
            <a:endParaRPr lang="en-US"/>
          </a:p>
        </p:txBody>
      </p:sp>
    </p:spTree>
    <p:extLst>
      <p:ext uri="{BB962C8B-B14F-4D97-AF65-F5344CB8AC3E}">
        <p14:creationId xmlns:p14="http://schemas.microsoft.com/office/powerpoint/2010/main" val="1667642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AAAI’06, Choi &amp; Darwiche identified a specific way to compensate for deleted edges.  </a:t>
            </a:r>
          </a:p>
          <a:p>
            <a:r>
              <a:rPr lang="en-US" baseline="0" dirty="0" smtClean="0"/>
              <a:t>We have deleted an edge Xi and Xj here, and have further introduced auxiliary factors into the model (one on Xi and one on Xj).  We proposed that these parameters should be chosen so that the simplified network satisfies the conditions given here.  To find these parameters, we proposed an algorithm that performs exact inference in the simplified model, iteratively updating the parameters until the distribution (hopefully) converges to the desired one.</a:t>
            </a:r>
          </a:p>
          <a:p>
            <a:endParaRPr lang="en-US" baseline="0" dirty="0" smtClean="0"/>
          </a:p>
          <a:p>
            <a:r>
              <a:rPr lang="en-US" baseline="0" dirty="0" smtClean="0"/>
              <a:t>In the case the simplified model is a tree (even a fully-disconnected one), we show that iteratively updating these parameters is analogous to message-passing in BP.  Moreover, exact inference in the simplified network corresponds to BP approximations:</a:t>
            </a:r>
          </a:p>
          <a:p>
            <a:r>
              <a:rPr lang="en-US" baseline="0" dirty="0" smtClean="0"/>
              <a:t>= the marginals of the simplified network are BP marginal approximations (AAAI’06)</a:t>
            </a:r>
          </a:p>
          <a:p>
            <a:r>
              <a:rPr lang="en-US" baseline="0" dirty="0" smtClean="0"/>
              <a:t>= the partition function of the simplified network is the Bethe approximation (UAI’08)</a:t>
            </a:r>
          </a:p>
          <a:p>
            <a:r>
              <a:rPr lang="en-US" baseline="0" dirty="0" smtClean="0"/>
              <a:t>= the MPE solution of a (similar) simplified network is the MPE solution given by max-product BP (NIPS’09)</a:t>
            </a:r>
            <a:endParaRPr lang="en-US" dirty="0"/>
          </a:p>
        </p:txBody>
      </p:sp>
      <p:sp>
        <p:nvSpPr>
          <p:cNvPr id="4" name="Slide Number Placeholder 3"/>
          <p:cNvSpPr>
            <a:spLocks noGrp="1"/>
          </p:cNvSpPr>
          <p:nvPr>
            <p:ph type="sldNum" sz="quarter" idx="10"/>
          </p:nvPr>
        </p:nvSpPr>
        <p:spPr/>
        <p:txBody>
          <a:bodyPr/>
          <a:lstStyle/>
          <a:p>
            <a:fld id="{05AEB30B-74E2-478F-AFA4-4F5423610F01}" type="slidenum">
              <a:rPr lang="en-US" smtClean="0"/>
              <a:t>4</a:t>
            </a:fld>
            <a:endParaRPr lang="en-US"/>
          </a:p>
        </p:txBody>
      </p:sp>
    </p:spTree>
    <p:extLst>
      <p:ext uri="{BB962C8B-B14F-4D97-AF65-F5344CB8AC3E}">
        <p14:creationId xmlns:p14="http://schemas.microsoft.com/office/powerpoint/2010/main" val="2109151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tree-structured approximation is extreme: we can delete fewer edges and expect a better approximation!  But how do we decide which edges to delete?  This would seem to require exact inference, which we assume we can’t do in the first place.</a:t>
            </a:r>
            <a:endParaRPr lang="en-US" dirty="0"/>
          </a:p>
        </p:txBody>
      </p:sp>
      <p:sp>
        <p:nvSpPr>
          <p:cNvPr id="4" name="Slide Number Placeholder 3"/>
          <p:cNvSpPr>
            <a:spLocks noGrp="1"/>
          </p:cNvSpPr>
          <p:nvPr>
            <p:ph type="sldNum" sz="quarter" idx="10"/>
          </p:nvPr>
        </p:nvSpPr>
        <p:spPr/>
        <p:txBody>
          <a:bodyPr/>
          <a:lstStyle/>
          <a:p>
            <a:fld id="{05AEB30B-74E2-478F-AFA4-4F5423610F01}" type="slidenum">
              <a:rPr lang="en-US" smtClean="0"/>
              <a:t>5</a:t>
            </a:fld>
            <a:endParaRPr lang="en-US"/>
          </a:p>
        </p:txBody>
      </p:sp>
    </p:spTree>
    <p:extLst>
      <p:ext uri="{BB962C8B-B14F-4D97-AF65-F5344CB8AC3E}">
        <p14:creationId xmlns:p14="http://schemas.microsoft.com/office/powerpoint/2010/main" val="2028978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we start with a tree-structured approximation and</a:t>
            </a:r>
            <a:r>
              <a:rPr lang="en-US" baseline="0" dirty="0" smtClean="0"/>
              <a:t> opt to </a:t>
            </a:r>
            <a:r>
              <a:rPr lang="en-US" i="1" baseline="0" dirty="0" smtClean="0"/>
              <a:t>recover</a:t>
            </a:r>
            <a:r>
              <a:rPr lang="en-US" i="0" baseline="0" dirty="0" smtClean="0"/>
              <a:t> edges instead.  We reason in the simpler network about what edges are problematic, and recover them, handling them exactly.  We do this repeatedly, 10% of the edges at a time, each time re-evaluating which edges to recover based on the improved approximation.  We do this until we recover all edges (and get exact inference), or until we run out of space or time.</a:t>
            </a:r>
            <a:endParaRPr lang="en-US" dirty="0"/>
          </a:p>
        </p:txBody>
      </p:sp>
      <p:sp>
        <p:nvSpPr>
          <p:cNvPr id="4" name="Slide Number Placeholder 3"/>
          <p:cNvSpPr>
            <a:spLocks noGrp="1"/>
          </p:cNvSpPr>
          <p:nvPr>
            <p:ph type="sldNum" sz="quarter" idx="10"/>
          </p:nvPr>
        </p:nvSpPr>
        <p:spPr/>
        <p:txBody>
          <a:bodyPr/>
          <a:lstStyle/>
          <a:p>
            <a:fld id="{05AEB30B-74E2-478F-AFA4-4F5423610F01}" type="slidenum">
              <a:rPr lang="en-US" smtClean="0"/>
              <a:t>6</a:t>
            </a:fld>
            <a:endParaRPr lang="en-US"/>
          </a:p>
        </p:txBody>
      </p:sp>
    </p:spTree>
    <p:extLst>
      <p:ext uri="{BB962C8B-B14F-4D97-AF65-F5344CB8AC3E}">
        <p14:creationId xmlns:p14="http://schemas.microsoft.com/office/powerpoint/2010/main" val="2028978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AAAI’06,</a:t>
            </a:r>
            <a:r>
              <a:rPr lang="en-US" baseline="0" dirty="0" smtClean="0"/>
              <a:t> we proposed an edge recovery heuristic that targeted the quality of the approximation.  We proposed a mutual information heuristic, which we found to be effective in finding quality approximations, yet it can be too slow to compute mutual information for each edge, especially when many edges are deleted.  The problem is we may spend too much time ranking edges, rather than actually recovering them and improving our approximation.</a:t>
            </a:r>
            <a:endParaRPr lang="en-US" dirty="0"/>
          </a:p>
        </p:txBody>
      </p:sp>
      <p:sp>
        <p:nvSpPr>
          <p:cNvPr id="4" name="Slide Number Placeholder 3"/>
          <p:cNvSpPr>
            <a:spLocks noGrp="1"/>
          </p:cNvSpPr>
          <p:nvPr>
            <p:ph type="sldNum" sz="quarter" idx="10"/>
          </p:nvPr>
        </p:nvSpPr>
        <p:spPr/>
        <p:txBody>
          <a:bodyPr/>
          <a:lstStyle/>
          <a:p>
            <a:fld id="{05AEB30B-74E2-478F-AFA4-4F5423610F01}" type="slidenum">
              <a:rPr lang="en-US" smtClean="0"/>
              <a:t>7</a:t>
            </a:fld>
            <a:endParaRPr lang="en-US"/>
          </a:p>
        </p:txBody>
      </p:sp>
    </p:spTree>
    <p:extLst>
      <p:ext uri="{BB962C8B-B14F-4D97-AF65-F5344CB8AC3E}">
        <p14:creationId xmlns:p14="http://schemas.microsoft.com/office/powerpoint/2010/main" val="2028978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purposes</a:t>
            </a:r>
            <a:r>
              <a:rPr lang="en-US" baseline="0" dirty="0" smtClean="0"/>
              <a:t> of the UAI-10 challenge, we developed a new edge recovery heuristic, which we call residual recovery (which was inspired by residual BP), where we focus on recovering edges so as to encourage fast convergence.  The advantages of residual recovery is that it is efficient (allowing us to recover more edges faster), improves the rate of convergence (further improving overall time efficiency), and encourages convergence (which would otherwise leave us without a meaningful approximation).</a:t>
            </a:r>
            <a:endParaRPr lang="en-US" dirty="0"/>
          </a:p>
        </p:txBody>
      </p:sp>
      <p:sp>
        <p:nvSpPr>
          <p:cNvPr id="4" name="Slide Number Placeholder 3"/>
          <p:cNvSpPr>
            <a:spLocks noGrp="1"/>
          </p:cNvSpPr>
          <p:nvPr>
            <p:ph type="sldNum" sz="quarter" idx="10"/>
          </p:nvPr>
        </p:nvSpPr>
        <p:spPr/>
        <p:txBody>
          <a:bodyPr/>
          <a:lstStyle/>
          <a:p>
            <a:fld id="{05AEB30B-74E2-478F-AFA4-4F5423610F01}" type="slidenum">
              <a:rPr lang="en-US" smtClean="0"/>
              <a:t>8</a:t>
            </a:fld>
            <a:endParaRPr lang="en-US"/>
          </a:p>
        </p:txBody>
      </p:sp>
    </p:spTree>
    <p:extLst>
      <p:ext uri="{BB962C8B-B14F-4D97-AF65-F5344CB8AC3E}">
        <p14:creationId xmlns:p14="http://schemas.microsoft.com/office/powerpoint/2010/main" val="2028978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examine</a:t>
            </a:r>
            <a:r>
              <a:rPr lang="en-US" baseline="0" dirty="0" smtClean="0"/>
              <a:t> each edge, and use our convergence criterion (given here), to determine how close an edge is to converging.  If we find during the iterative process for finding edge parameters, that an edge is having difficulty converging, we recover that edge and handle it exactly, and continue.</a:t>
            </a:r>
            <a:endParaRPr lang="en-US" dirty="0"/>
          </a:p>
        </p:txBody>
      </p:sp>
      <p:sp>
        <p:nvSpPr>
          <p:cNvPr id="4" name="Slide Number Placeholder 3"/>
          <p:cNvSpPr>
            <a:spLocks noGrp="1"/>
          </p:cNvSpPr>
          <p:nvPr>
            <p:ph type="sldNum" sz="quarter" idx="10"/>
          </p:nvPr>
        </p:nvSpPr>
        <p:spPr/>
        <p:txBody>
          <a:bodyPr/>
          <a:lstStyle/>
          <a:p>
            <a:fld id="{05AEB30B-74E2-478F-AFA4-4F5423610F01}" type="slidenum">
              <a:rPr lang="en-US" smtClean="0"/>
              <a:t>9</a:t>
            </a:fld>
            <a:endParaRPr lang="en-US"/>
          </a:p>
        </p:txBody>
      </p:sp>
    </p:spTree>
    <p:extLst>
      <p:ext uri="{BB962C8B-B14F-4D97-AF65-F5344CB8AC3E}">
        <p14:creationId xmlns:p14="http://schemas.microsoft.com/office/powerpoint/2010/main" val="2109151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80DDB5-3F21-4B7D-9D38-F09F15AB65AA}" type="datetimeFigureOut">
              <a:rPr lang="en-US" smtClean="0"/>
              <a:t>7/15/2010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A5B9D-DB06-43C5-8A34-84A879EE5603}" type="slidenum">
              <a:rPr lang="en-US" smtClean="0"/>
              <a:t>‹#›</a:t>
            </a:fld>
            <a:endParaRPr lang="en-US"/>
          </a:p>
        </p:txBody>
      </p:sp>
    </p:spTree>
    <p:extLst>
      <p:ext uri="{BB962C8B-B14F-4D97-AF65-F5344CB8AC3E}">
        <p14:creationId xmlns:p14="http://schemas.microsoft.com/office/powerpoint/2010/main" val="3524080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80DDB5-3F21-4B7D-9D38-F09F15AB65AA}" type="datetimeFigureOut">
              <a:rPr lang="en-US" smtClean="0"/>
              <a:t>7/15/2010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A5B9D-DB06-43C5-8A34-84A879EE5603}" type="slidenum">
              <a:rPr lang="en-US" smtClean="0"/>
              <a:t>‹#›</a:t>
            </a:fld>
            <a:endParaRPr lang="en-US"/>
          </a:p>
        </p:txBody>
      </p:sp>
    </p:spTree>
    <p:extLst>
      <p:ext uri="{BB962C8B-B14F-4D97-AF65-F5344CB8AC3E}">
        <p14:creationId xmlns:p14="http://schemas.microsoft.com/office/powerpoint/2010/main" val="2811534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80DDB5-3F21-4B7D-9D38-F09F15AB65AA}" type="datetimeFigureOut">
              <a:rPr lang="en-US" smtClean="0"/>
              <a:t>7/15/2010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A5B9D-DB06-43C5-8A34-84A879EE5603}" type="slidenum">
              <a:rPr lang="en-US" smtClean="0"/>
              <a:t>‹#›</a:t>
            </a:fld>
            <a:endParaRPr lang="en-US"/>
          </a:p>
        </p:txBody>
      </p:sp>
    </p:spTree>
    <p:extLst>
      <p:ext uri="{BB962C8B-B14F-4D97-AF65-F5344CB8AC3E}">
        <p14:creationId xmlns:p14="http://schemas.microsoft.com/office/powerpoint/2010/main" val="3820800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80DDB5-3F21-4B7D-9D38-F09F15AB65AA}" type="datetimeFigureOut">
              <a:rPr lang="en-US" smtClean="0"/>
              <a:t>7/15/2010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A5B9D-DB06-43C5-8A34-84A879EE5603}" type="slidenum">
              <a:rPr lang="en-US" smtClean="0"/>
              <a:t>‹#›</a:t>
            </a:fld>
            <a:endParaRPr lang="en-US"/>
          </a:p>
        </p:txBody>
      </p:sp>
    </p:spTree>
    <p:extLst>
      <p:ext uri="{BB962C8B-B14F-4D97-AF65-F5344CB8AC3E}">
        <p14:creationId xmlns:p14="http://schemas.microsoft.com/office/powerpoint/2010/main" val="108794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80DDB5-3F21-4B7D-9D38-F09F15AB65AA}" type="datetimeFigureOut">
              <a:rPr lang="en-US" smtClean="0"/>
              <a:t>7/15/2010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A5B9D-DB06-43C5-8A34-84A879EE5603}" type="slidenum">
              <a:rPr lang="en-US" smtClean="0"/>
              <a:t>‹#›</a:t>
            </a:fld>
            <a:endParaRPr lang="en-US"/>
          </a:p>
        </p:txBody>
      </p:sp>
    </p:spTree>
    <p:extLst>
      <p:ext uri="{BB962C8B-B14F-4D97-AF65-F5344CB8AC3E}">
        <p14:creationId xmlns:p14="http://schemas.microsoft.com/office/powerpoint/2010/main" val="773685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80DDB5-3F21-4B7D-9D38-F09F15AB65AA}" type="datetimeFigureOut">
              <a:rPr lang="en-US" smtClean="0"/>
              <a:t>7/15/2010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A5B9D-DB06-43C5-8A34-84A879EE5603}" type="slidenum">
              <a:rPr lang="en-US" smtClean="0"/>
              <a:t>‹#›</a:t>
            </a:fld>
            <a:endParaRPr lang="en-US"/>
          </a:p>
        </p:txBody>
      </p:sp>
    </p:spTree>
    <p:extLst>
      <p:ext uri="{BB962C8B-B14F-4D97-AF65-F5344CB8AC3E}">
        <p14:creationId xmlns:p14="http://schemas.microsoft.com/office/powerpoint/2010/main" val="1216946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80DDB5-3F21-4B7D-9D38-F09F15AB65AA}" type="datetimeFigureOut">
              <a:rPr lang="en-US" smtClean="0"/>
              <a:t>7/15/2010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8A5B9D-DB06-43C5-8A34-84A879EE5603}" type="slidenum">
              <a:rPr lang="en-US" smtClean="0"/>
              <a:t>‹#›</a:t>
            </a:fld>
            <a:endParaRPr lang="en-US"/>
          </a:p>
        </p:txBody>
      </p:sp>
    </p:spTree>
    <p:extLst>
      <p:ext uri="{BB962C8B-B14F-4D97-AF65-F5344CB8AC3E}">
        <p14:creationId xmlns:p14="http://schemas.microsoft.com/office/powerpoint/2010/main" val="2791324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80DDB5-3F21-4B7D-9D38-F09F15AB65AA}" type="datetimeFigureOut">
              <a:rPr lang="en-US" smtClean="0"/>
              <a:t>7/15/2010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8A5B9D-DB06-43C5-8A34-84A879EE5603}" type="slidenum">
              <a:rPr lang="en-US" smtClean="0"/>
              <a:t>‹#›</a:t>
            </a:fld>
            <a:endParaRPr lang="en-US"/>
          </a:p>
        </p:txBody>
      </p:sp>
    </p:spTree>
    <p:extLst>
      <p:ext uri="{BB962C8B-B14F-4D97-AF65-F5344CB8AC3E}">
        <p14:creationId xmlns:p14="http://schemas.microsoft.com/office/powerpoint/2010/main" val="1467276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0DDB5-3F21-4B7D-9D38-F09F15AB65AA}" type="datetimeFigureOut">
              <a:rPr lang="en-US" smtClean="0"/>
              <a:t>7/15/2010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8A5B9D-DB06-43C5-8A34-84A879EE5603}" type="slidenum">
              <a:rPr lang="en-US" smtClean="0"/>
              <a:t>‹#›</a:t>
            </a:fld>
            <a:endParaRPr lang="en-US"/>
          </a:p>
        </p:txBody>
      </p:sp>
    </p:spTree>
    <p:extLst>
      <p:ext uri="{BB962C8B-B14F-4D97-AF65-F5344CB8AC3E}">
        <p14:creationId xmlns:p14="http://schemas.microsoft.com/office/powerpoint/2010/main" val="4244708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80DDB5-3F21-4B7D-9D38-F09F15AB65AA}" type="datetimeFigureOut">
              <a:rPr lang="en-US" smtClean="0"/>
              <a:t>7/15/2010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A5B9D-DB06-43C5-8A34-84A879EE5603}" type="slidenum">
              <a:rPr lang="en-US" smtClean="0"/>
              <a:t>‹#›</a:t>
            </a:fld>
            <a:endParaRPr lang="en-US"/>
          </a:p>
        </p:txBody>
      </p:sp>
    </p:spTree>
    <p:extLst>
      <p:ext uri="{BB962C8B-B14F-4D97-AF65-F5344CB8AC3E}">
        <p14:creationId xmlns:p14="http://schemas.microsoft.com/office/powerpoint/2010/main" val="2416236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80DDB5-3F21-4B7D-9D38-F09F15AB65AA}" type="datetimeFigureOut">
              <a:rPr lang="en-US" smtClean="0"/>
              <a:t>7/15/2010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A5B9D-DB06-43C5-8A34-84A879EE5603}" type="slidenum">
              <a:rPr lang="en-US" smtClean="0"/>
              <a:t>‹#›</a:t>
            </a:fld>
            <a:endParaRPr lang="en-US"/>
          </a:p>
        </p:txBody>
      </p:sp>
    </p:spTree>
    <p:extLst>
      <p:ext uri="{BB962C8B-B14F-4D97-AF65-F5344CB8AC3E}">
        <p14:creationId xmlns:p14="http://schemas.microsoft.com/office/powerpoint/2010/main" val="824209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0DDB5-3F21-4B7D-9D38-F09F15AB65AA}" type="datetimeFigureOut">
              <a:rPr lang="en-US" smtClean="0"/>
              <a:t>7/15/2010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8A5B9D-DB06-43C5-8A34-84A879EE5603}" type="slidenum">
              <a:rPr lang="en-US" smtClean="0"/>
              <a:t>‹#›</a:t>
            </a:fld>
            <a:endParaRPr lang="en-US"/>
          </a:p>
        </p:txBody>
      </p:sp>
    </p:spTree>
    <p:extLst>
      <p:ext uri="{BB962C8B-B14F-4D97-AF65-F5344CB8AC3E}">
        <p14:creationId xmlns:p14="http://schemas.microsoft.com/office/powerpoint/2010/main" val="2499490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noAutofit/>
          </a:bodyPr>
          <a:lstStyle/>
          <a:p>
            <a:r>
              <a:rPr lang="en-US" sz="3600" b="1" dirty="0" smtClean="0">
                <a:solidFill>
                  <a:schemeClr val="tx2"/>
                </a:solidFill>
              </a:rPr>
              <a:t>ED-BP: Belief Propagation via </a:t>
            </a:r>
            <a:br>
              <a:rPr lang="en-US" sz="3600" b="1" dirty="0" smtClean="0">
                <a:solidFill>
                  <a:schemeClr val="tx2"/>
                </a:solidFill>
              </a:rPr>
            </a:br>
            <a:r>
              <a:rPr lang="en-US" sz="3600" b="1" dirty="0" smtClean="0">
                <a:solidFill>
                  <a:schemeClr val="tx2"/>
                </a:solidFill>
              </a:rPr>
              <a:t>Edge Deletion</a:t>
            </a:r>
            <a:endParaRPr lang="en-US" sz="3600" b="1" dirty="0">
              <a:solidFill>
                <a:schemeClr val="tx2"/>
              </a:solidFill>
            </a:endParaRPr>
          </a:p>
        </p:txBody>
      </p:sp>
      <p:sp>
        <p:nvSpPr>
          <p:cNvPr id="3" name="Subtitle 2"/>
          <p:cNvSpPr>
            <a:spLocks noGrp="1"/>
          </p:cNvSpPr>
          <p:nvPr>
            <p:ph type="subTitle" idx="1"/>
          </p:nvPr>
        </p:nvSpPr>
        <p:spPr/>
        <p:txBody>
          <a:bodyPr>
            <a:normAutofit fontScale="85000" lnSpcReduction="20000"/>
          </a:bodyPr>
          <a:lstStyle/>
          <a:p>
            <a:r>
              <a:rPr lang="en-US" dirty="0" smtClean="0">
                <a:solidFill>
                  <a:schemeClr val="accent1"/>
                </a:solidFill>
              </a:rPr>
              <a:t>UCLA Automated Reasoning Group</a:t>
            </a:r>
          </a:p>
          <a:p>
            <a:endParaRPr lang="en-US" dirty="0">
              <a:solidFill>
                <a:schemeClr val="accent1"/>
              </a:solidFill>
            </a:endParaRPr>
          </a:p>
          <a:p>
            <a:r>
              <a:rPr lang="en-US" dirty="0" smtClean="0">
                <a:solidFill>
                  <a:schemeClr val="accent1"/>
                </a:solidFill>
              </a:rPr>
              <a:t>Arthur Choi, Adnan Darwiche,</a:t>
            </a:r>
          </a:p>
          <a:p>
            <a:r>
              <a:rPr lang="en-US" dirty="0" smtClean="0">
                <a:solidFill>
                  <a:schemeClr val="accent1"/>
                </a:solidFill>
              </a:rPr>
              <a:t>Glen Lenker, Knot Pipatsrisawat</a:t>
            </a:r>
            <a:endParaRPr lang="en-US" dirty="0">
              <a:solidFill>
                <a:schemeClr val="accent1"/>
              </a:solidFill>
            </a:endParaRPr>
          </a:p>
        </p:txBody>
      </p:sp>
      <p:sp>
        <p:nvSpPr>
          <p:cNvPr id="4" name="TextBox 3"/>
          <p:cNvSpPr txBox="1"/>
          <p:nvPr/>
        </p:nvSpPr>
        <p:spPr>
          <a:xfrm>
            <a:off x="0" y="5780782"/>
            <a:ext cx="9144000" cy="1077218"/>
          </a:xfrm>
          <a:prstGeom prst="rect">
            <a:avLst/>
          </a:prstGeom>
          <a:noFill/>
        </p:spPr>
        <p:txBody>
          <a:bodyPr wrap="square" rtlCol="0">
            <a:spAutoFit/>
          </a:bodyPr>
          <a:lstStyle/>
          <a:p>
            <a:r>
              <a:rPr lang="en-US" sz="3200" dirty="0" smtClean="0">
                <a:solidFill>
                  <a:srgbClr xmlns:mc="http://schemas.openxmlformats.org/markup-compatibility/2006" xmlns:a14="http://schemas.microsoft.com/office/drawing/2010/main" val="FF0000" mc:Ignorable=""/>
                </a:solidFill>
              </a:rPr>
              <a:t>Last updated 07/15/2010: See the </a:t>
            </a:r>
            <a:r>
              <a:rPr lang="en-US" sz="3200" b="1" dirty="0" smtClean="0">
                <a:solidFill>
                  <a:srgbClr xmlns:mc="http://schemas.openxmlformats.org/markup-compatibility/2006" xmlns:a14="http://schemas.microsoft.com/office/drawing/2010/main" val="FF0000" mc:Ignorable=""/>
                </a:solidFill>
              </a:rPr>
              <a:t>speaker notes</a:t>
            </a:r>
            <a:r>
              <a:rPr lang="en-US" sz="3200" dirty="0" smtClean="0">
                <a:solidFill>
                  <a:srgbClr xmlns:mc="http://schemas.openxmlformats.org/markup-compatibility/2006" xmlns:a14="http://schemas.microsoft.com/office/drawing/2010/main" val="FF0000" mc:Ignorable=""/>
                </a:solidFill>
              </a:rPr>
              <a:t> on each slide for commentary </a:t>
            </a:r>
            <a:r>
              <a:rPr lang="en-US" sz="3200" smtClean="0">
                <a:solidFill>
                  <a:srgbClr xmlns:mc="http://schemas.openxmlformats.org/markup-compatibility/2006" xmlns:a14="http://schemas.microsoft.com/office/drawing/2010/main" val="FF0000" mc:Ignorable=""/>
                </a:solidFill>
              </a:rPr>
              <a:t>(PowerPoint </a:t>
            </a:r>
            <a:r>
              <a:rPr lang="en-US" sz="3200" dirty="0" smtClean="0">
                <a:solidFill>
                  <a:srgbClr xmlns:mc="http://schemas.openxmlformats.org/markup-compatibility/2006" xmlns:a14="http://schemas.microsoft.com/office/drawing/2010/main" val="FF0000" mc:Ignorable=""/>
                </a:solidFill>
              </a:rPr>
              <a:t>only).</a:t>
            </a:r>
            <a:endParaRPr lang="en-US" sz="3200" dirty="0">
              <a:solidFill>
                <a:srgbClr xmlns:mc="http://schemas.openxmlformats.org/markup-compatibility/2006" xmlns:a14="http://schemas.microsoft.com/office/drawing/2010/main" val="FF0000" mc:Ignorable=""/>
              </a:solidFill>
            </a:endParaRPr>
          </a:p>
        </p:txBody>
      </p:sp>
    </p:spTree>
    <p:extLst>
      <p:ext uri="{BB962C8B-B14F-4D97-AF65-F5344CB8AC3E}">
        <p14:creationId xmlns:p14="http://schemas.microsoft.com/office/powerpoint/2010/main" val="26876420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2"/>
                </a:solidFill>
              </a:rPr>
              <a:t>Exact Solvers</a:t>
            </a:r>
            <a:endParaRPr lang="en-US" dirty="0">
              <a:solidFill>
                <a:schemeClr val="tx2"/>
              </a:solidFill>
            </a:endParaRPr>
          </a:p>
        </p:txBody>
      </p:sp>
      <p:sp>
        <p:nvSpPr>
          <p:cNvPr id="2" name="Content Placeholder 1"/>
          <p:cNvSpPr>
            <a:spLocks noGrp="1"/>
          </p:cNvSpPr>
          <p:nvPr>
            <p:ph idx="1"/>
          </p:nvPr>
        </p:nvSpPr>
        <p:spPr/>
        <p:txBody>
          <a:bodyPr/>
          <a:lstStyle/>
          <a:p>
            <a:r>
              <a:rPr lang="en-US" dirty="0" smtClean="0">
                <a:solidFill>
                  <a:schemeClr val="tx2"/>
                </a:solidFill>
              </a:rPr>
              <a:t>Exact inference in a simplified network: ED-BP can use any black box inference engine</a:t>
            </a:r>
          </a:p>
          <a:p>
            <a:pPr lvl="1"/>
            <a:r>
              <a:rPr lang="en-US" dirty="0" smtClean="0">
                <a:solidFill>
                  <a:schemeClr val="accent1"/>
                </a:solidFill>
              </a:rPr>
              <a:t>currently using vanilla Hugin and Shenoy-Shafer jointree algorithms</a:t>
            </a:r>
          </a:p>
          <a:p>
            <a:pPr lvl="1"/>
            <a:r>
              <a:rPr lang="en-US" dirty="0" smtClean="0">
                <a:solidFill>
                  <a:schemeClr val="accent1"/>
                </a:solidFill>
              </a:rPr>
              <a:t>not currently using Ace, or other advanced inference engines …</a:t>
            </a:r>
            <a:endParaRPr lang="en-US" dirty="0">
              <a:solidFill>
                <a:schemeClr val="accent1"/>
              </a:solidFill>
            </a:endParaRPr>
          </a:p>
        </p:txBody>
      </p:sp>
    </p:spTree>
    <p:extLst>
      <p:ext uri="{BB962C8B-B14F-4D97-AF65-F5344CB8AC3E}">
        <p14:creationId xmlns:p14="http://schemas.microsoft.com/office/powerpoint/2010/main" val="31155517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2"/>
                </a:solidFill>
              </a:rPr>
              <a:t>Overall Results</a:t>
            </a:r>
            <a:endParaRPr lang="en-US" dirty="0">
              <a:solidFill>
                <a:schemeClr val="tx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68867274"/>
              </p:ext>
            </p:extLst>
          </p:nvPr>
        </p:nvGraphicFramePr>
        <p:xfrm>
          <a:off x="751840" y="2438400"/>
          <a:ext cx="3444240" cy="1828800"/>
        </p:xfrm>
        <a:graphic>
          <a:graphicData uri="http://schemas.openxmlformats.org/drawingml/2006/table">
            <a:tbl>
              <a:tblPr firstRow="1" bandRow="1">
                <a:tableStyleId>{5C22544A-7EE6-4342-B048-85BDC9FD1C3A}</a:tableStyleId>
              </a:tblPr>
              <a:tblGrid>
                <a:gridCol w="1722120"/>
                <a:gridCol w="1722120"/>
              </a:tblGrid>
              <a:tr h="370840">
                <a:tc>
                  <a:txBody>
                    <a:bodyPr/>
                    <a:lstStyle/>
                    <a:p>
                      <a:r>
                        <a:rPr lang="en-US" sz="2400" dirty="0" smtClean="0"/>
                        <a:t>Solver</a:t>
                      </a:r>
                      <a:endParaRPr lang="en-US" sz="2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400" dirty="0" smtClean="0"/>
                        <a:t>Score</a:t>
                      </a:r>
                      <a:endParaRPr lang="en-US" sz="2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70840">
                <a:tc>
                  <a:txBody>
                    <a:bodyPr/>
                    <a:lstStyle/>
                    <a:p>
                      <a:r>
                        <a:rPr lang="en-US" sz="2400" dirty="0" err="1" smtClean="0">
                          <a:solidFill>
                            <a:srgbClr xmlns:mc="http://schemas.openxmlformats.org/markup-compatibility/2006" xmlns:a14="http://schemas.microsoft.com/office/drawing/2010/main" val="FF0000" mc:Ignorable=""/>
                          </a:solidFill>
                        </a:rPr>
                        <a:t>edbr</a:t>
                      </a:r>
                      <a:endParaRPr lang="en-US" sz="2400" dirty="0">
                        <a:solidFill>
                          <a:srgbClr xmlns:mc="http://schemas.openxmlformats.org/markup-compatibility/2006" xmlns:a14="http://schemas.microsoft.com/office/drawing/2010/main" val="FF0000" mc:Ignorable=""/>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lang="en-US" sz="2400" dirty="0" smtClean="0">
                          <a:solidFill>
                            <a:srgbClr xmlns:mc="http://schemas.openxmlformats.org/markup-compatibility/2006" xmlns:a14="http://schemas.microsoft.com/office/drawing/2010/main" val="FF0000" mc:Ignorable=""/>
                          </a:solidFill>
                        </a:rPr>
                        <a:t>1.7146</a:t>
                      </a:r>
                      <a:endParaRPr lang="en-US" sz="2400" dirty="0">
                        <a:solidFill>
                          <a:srgbClr xmlns:mc="http://schemas.openxmlformats.org/markup-compatibility/2006" xmlns:a14="http://schemas.microsoft.com/office/drawing/2010/main" val="FF0000" mc:Ignorable=""/>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70840">
                <a:tc>
                  <a:txBody>
                    <a:bodyPr/>
                    <a:lstStyle/>
                    <a:p>
                      <a:r>
                        <a:rPr lang="en-US" sz="2400" dirty="0" err="1" smtClean="0"/>
                        <a:t>vgogate</a:t>
                      </a:r>
                      <a:endParaRPr lang="en-US" sz="2400" dirty="0"/>
                    </a:p>
                  </a:txBody>
                  <a:tcPr>
                    <a:lnR w="12700" cap="flat" cmpd="sng" algn="ctr">
                      <a:solidFill>
                        <a:schemeClr val="tx1"/>
                      </a:solidFill>
                      <a:prstDash val="solid"/>
                      <a:round/>
                      <a:headEnd type="none" w="med" len="med"/>
                      <a:tailEnd type="none" w="med" len="med"/>
                    </a:lnR>
                  </a:tcPr>
                </a:tc>
                <a:tc>
                  <a:txBody>
                    <a:bodyPr/>
                    <a:lstStyle/>
                    <a:p>
                      <a:pPr algn="r"/>
                      <a:r>
                        <a:rPr lang="en-US" sz="2400" dirty="0" smtClean="0"/>
                        <a:t>2.1620</a:t>
                      </a:r>
                    </a:p>
                  </a:txBody>
                  <a:tcPr>
                    <a:lnL w="12700" cap="flat" cmpd="sng" algn="ctr">
                      <a:solidFill>
                        <a:schemeClr val="tx1"/>
                      </a:solidFill>
                      <a:prstDash val="solid"/>
                      <a:round/>
                      <a:headEnd type="none" w="med" len="med"/>
                      <a:tailEnd type="none" w="med" len="med"/>
                    </a:lnL>
                  </a:tcPr>
                </a:tc>
              </a:tr>
              <a:tr h="370840">
                <a:tc>
                  <a:txBody>
                    <a:bodyPr/>
                    <a:lstStyle/>
                    <a:p>
                      <a:r>
                        <a:rPr lang="en-US" sz="2400" dirty="0" err="1" smtClean="0"/>
                        <a:t>libDai</a:t>
                      </a:r>
                      <a:endParaRPr lang="en-US" sz="2400" dirty="0"/>
                    </a:p>
                  </a:txBody>
                  <a:tcPr>
                    <a:lnR w="12700" cap="flat" cmpd="sng" algn="ctr">
                      <a:solidFill>
                        <a:schemeClr val="tx1"/>
                      </a:solidFill>
                      <a:prstDash val="solid"/>
                      <a:round/>
                      <a:headEnd type="none" w="med" len="med"/>
                      <a:tailEnd type="none" w="med" len="med"/>
                    </a:lnR>
                  </a:tcPr>
                </a:tc>
                <a:tc>
                  <a:txBody>
                    <a:bodyPr/>
                    <a:lstStyle/>
                    <a:p>
                      <a:pPr algn="r"/>
                      <a:r>
                        <a:rPr lang="en-US" sz="2400" dirty="0" smtClean="0"/>
                        <a:t>2.2775</a:t>
                      </a:r>
                    </a:p>
                  </a:txBody>
                  <a:tcPr>
                    <a:lnL w="12700" cap="flat" cmpd="sng" algn="ctr">
                      <a:solidFill>
                        <a:schemeClr val="tx1"/>
                      </a:solidFill>
                      <a:prstDash val="solid"/>
                      <a:round/>
                      <a:headEnd type="none" w="med" len="med"/>
                      <a:tailEnd type="none" w="med" len="med"/>
                    </a:lnL>
                  </a:tcPr>
                </a:tc>
              </a:tr>
            </a:tbl>
          </a:graphicData>
        </a:graphic>
      </p:graphicFrame>
      <p:sp>
        <p:nvSpPr>
          <p:cNvPr id="4" name="TextBox 3"/>
          <p:cNvSpPr txBox="1"/>
          <p:nvPr/>
        </p:nvSpPr>
        <p:spPr>
          <a:xfrm>
            <a:off x="666365" y="1600200"/>
            <a:ext cx="3572453" cy="584775"/>
          </a:xfrm>
          <a:prstGeom prst="rect">
            <a:avLst/>
          </a:prstGeom>
          <a:noFill/>
        </p:spPr>
        <p:txBody>
          <a:bodyPr wrap="none" rtlCol="0">
            <a:spAutoFit/>
          </a:bodyPr>
          <a:lstStyle/>
          <a:p>
            <a:pPr algn="ctr"/>
            <a:r>
              <a:rPr lang="en-US" sz="3200" b="1" dirty="0" smtClean="0">
                <a:solidFill>
                  <a:schemeClr val="tx2"/>
                </a:solidFill>
              </a:rPr>
              <a:t>PR Task</a:t>
            </a:r>
            <a:r>
              <a:rPr lang="en-US" sz="3200" b="1" dirty="0" smtClean="0"/>
              <a:t>: </a:t>
            </a:r>
            <a:r>
              <a:rPr lang="en-US" sz="3200" b="1" dirty="0" smtClean="0">
                <a:solidFill>
                  <a:schemeClr val="accent1"/>
                </a:solidFill>
              </a:rPr>
              <a:t>20 Seconds</a:t>
            </a:r>
            <a:endParaRPr lang="en-US" sz="3200" b="1" dirty="0">
              <a:solidFill>
                <a:schemeClr val="accent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647687588"/>
              </p:ext>
            </p:extLst>
          </p:nvPr>
        </p:nvGraphicFramePr>
        <p:xfrm>
          <a:off x="4947920" y="2438400"/>
          <a:ext cx="3444240" cy="1828800"/>
        </p:xfrm>
        <a:graphic>
          <a:graphicData uri="http://schemas.openxmlformats.org/drawingml/2006/table">
            <a:tbl>
              <a:tblPr firstRow="1" bandRow="1">
                <a:tableStyleId>{5C22544A-7EE6-4342-B048-85BDC9FD1C3A}</a:tableStyleId>
              </a:tblPr>
              <a:tblGrid>
                <a:gridCol w="1722120"/>
                <a:gridCol w="1722120"/>
              </a:tblGrid>
              <a:tr h="370840">
                <a:tc>
                  <a:txBody>
                    <a:bodyPr/>
                    <a:lstStyle/>
                    <a:p>
                      <a:r>
                        <a:rPr lang="en-US" sz="2400" dirty="0" smtClean="0"/>
                        <a:t>Solver</a:t>
                      </a:r>
                      <a:endParaRPr lang="en-US" sz="2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400" smtClean="0"/>
                        <a:t>Score</a:t>
                      </a:r>
                      <a:endParaRPr lang="en-US" sz="2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70840">
                <a:tc>
                  <a:txBody>
                    <a:bodyPr/>
                    <a:lstStyle/>
                    <a:p>
                      <a:r>
                        <a:rPr lang="en-US" sz="2400" dirty="0" err="1" smtClean="0">
                          <a:solidFill>
                            <a:srgbClr xmlns:mc="http://schemas.openxmlformats.org/markup-compatibility/2006" xmlns:a14="http://schemas.microsoft.com/office/drawing/2010/main" val="FF0000" mc:Ignorable=""/>
                          </a:solidFill>
                        </a:rPr>
                        <a:t>edbq</a:t>
                      </a:r>
                      <a:endParaRPr lang="en-US" sz="2400" dirty="0">
                        <a:solidFill>
                          <a:srgbClr xmlns:mc="http://schemas.openxmlformats.org/markup-compatibility/2006" xmlns:a14="http://schemas.microsoft.com/office/drawing/2010/main" val="FF0000" mc:Ignorable=""/>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lang="en-US" sz="2400" dirty="0" smtClean="0">
                          <a:solidFill>
                            <a:srgbClr xmlns:mc="http://schemas.openxmlformats.org/markup-compatibility/2006" xmlns:a14="http://schemas.microsoft.com/office/drawing/2010/main" val="FF0000" mc:Ignorable=""/>
                          </a:solidFill>
                        </a:rPr>
                        <a:t>0.2390</a:t>
                      </a:r>
                      <a:endParaRPr lang="en-US" sz="2400" dirty="0">
                        <a:solidFill>
                          <a:srgbClr xmlns:mc="http://schemas.openxmlformats.org/markup-compatibility/2006" xmlns:a14="http://schemas.microsoft.com/office/drawing/2010/main" val="FF0000" mc:Ignorable=""/>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70840">
                <a:tc>
                  <a:txBody>
                    <a:bodyPr/>
                    <a:lstStyle/>
                    <a:p>
                      <a:r>
                        <a:rPr lang="en-US" sz="2400" dirty="0" smtClean="0"/>
                        <a:t>libDai2</a:t>
                      </a:r>
                      <a:endParaRPr lang="en-US" sz="2400" dirty="0"/>
                    </a:p>
                  </a:txBody>
                  <a:tcPr>
                    <a:lnR w="12700" cap="flat" cmpd="sng" algn="ctr">
                      <a:solidFill>
                        <a:schemeClr val="tx1"/>
                      </a:solidFill>
                      <a:prstDash val="solid"/>
                      <a:round/>
                      <a:headEnd type="none" w="med" len="med"/>
                      <a:tailEnd type="none" w="med" len="med"/>
                    </a:lnR>
                  </a:tcPr>
                </a:tc>
                <a:tc>
                  <a:txBody>
                    <a:bodyPr/>
                    <a:lstStyle/>
                    <a:p>
                      <a:pPr algn="r"/>
                      <a:r>
                        <a:rPr lang="en-US" sz="2400" dirty="0" smtClean="0"/>
                        <a:t>0.3064</a:t>
                      </a:r>
                    </a:p>
                  </a:txBody>
                  <a:tcPr>
                    <a:lnL w="12700" cap="flat" cmpd="sng" algn="ctr">
                      <a:solidFill>
                        <a:schemeClr val="tx1"/>
                      </a:solidFill>
                      <a:prstDash val="solid"/>
                      <a:round/>
                      <a:headEnd type="none" w="med" len="med"/>
                      <a:tailEnd type="none" w="med" len="med"/>
                    </a:lnL>
                  </a:tcPr>
                </a:tc>
              </a:tr>
              <a:tr h="370840">
                <a:tc>
                  <a:txBody>
                    <a:bodyPr/>
                    <a:lstStyle/>
                    <a:p>
                      <a:r>
                        <a:rPr lang="en-US" sz="2400" dirty="0" err="1" smtClean="0"/>
                        <a:t>vgogate</a:t>
                      </a:r>
                      <a:endParaRPr lang="en-US" sz="2400" dirty="0"/>
                    </a:p>
                  </a:txBody>
                  <a:tcPr>
                    <a:lnR w="12700" cap="flat" cmpd="sng" algn="ctr">
                      <a:solidFill>
                        <a:schemeClr val="tx1"/>
                      </a:solidFill>
                      <a:prstDash val="solid"/>
                      <a:round/>
                      <a:headEnd type="none" w="med" len="med"/>
                      <a:tailEnd type="none" w="med" len="med"/>
                    </a:lnR>
                  </a:tcPr>
                </a:tc>
                <a:tc>
                  <a:txBody>
                    <a:bodyPr/>
                    <a:lstStyle/>
                    <a:p>
                      <a:pPr algn="r"/>
                      <a:r>
                        <a:rPr lang="en-US" sz="2400" dirty="0" smtClean="0"/>
                        <a:t>0.4409</a:t>
                      </a:r>
                    </a:p>
                  </a:txBody>
                  <a:tcPr>
                    <a:lnL w="12700" cap="flat" cmpd="sng" algn="ctr">
                      <a:solidFill>
                        <a:schemeClr val="tx1"/>
                      </a:solidFill>
                      <a:prstDash val="solid"/>
                      <a:round/>
                      <a:headEnd type="none" w="med" len="med"/>
                      <a:tailEnd type="none" w="med" len="med"/>
                    </a:lnL>
                  </a:tcPr>
                </a:tc>
              </a:tr>
            </a:tbl>
          </a:graphicData>
        </a:graphic>
      </p:graphicFrame>
      <p:sp>
        <p:nvSpPr>
          <p:cNvPr id="7" name="TextBox 6"/>
          <p:cNvSpPr txBox="1"/>
          <p:nvPr/>
        </p:nvSpPr>
        <p:spPr>
          <a:xfrm>
            <a:off x="4710418" y="1600200"/>
            <a:ext cx="3961983" cy="584775"/>
          </a:xfrm>
          <a:prstGeom prst="rect">
            <a:avLst/>
          </a:prstGeom>
          <a:noFill/>
        </p:spPr>
        <p:txBody>
          <a:bodyPr wrap="none" rtlCol="0">
            <a:spAutoFit/>
          </a:bodyPr>
          <a:lstStyle/>
          <a:p>
            <a:pPr algn="ctr"/>
            <a:r>
              <a:rPr lang="en-US" sz="3200" b="1" dirty="0" smtClean="0">
                <a:solidFill>
                  <a:schemeClr val="tx2"/>
                </a:solidFill>
              </a:rPr>
              <a:t>MAR Task</a:t>
            </a:r>
            <a:r>
              <a:rPr lang="en-US" sz="3200" b="1" dirty="0" smtClean="0"/>
              <a:t>: </a:t>
            </a:r>
            <a:r>
              <a:rPr lang="en-US" sz="3200" b="1" dirty="0" smtClean="0">
                <a:solidFill>
                  <a:schemeClr val="accent1"/>
                </a:solidFill>
              </a:rPr>
              <a:t>20 Seconds</a:t>
            </a:r>
            <a:endParaRPr lang="en-US" sz="3200" b="1" dirty="0">
              <a:solidFill>
                <a:schemeClr val="accent1"/>
              </a:solidFill>
            </a:endParaRPr>
          </a:p>
        </p:txBody>
      </p:sp>
    </p:spTree>
    <p:extLst>
      <p:ext uri="{BB962C8B-B14F-4D97-AF65-F5344CB8AC3E}">
        <p14:creationId xmlns:p14="http://schemas.microsoft.com/office/powerpoint/2010/main" val="38253326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2"/>
                </a:solidFill>
              </a:rPr>
              <a:t>Overall Results</a:t>
            </a:r>
            <a:endParaRPr lang="en-US" dirty="0">
              <a:solidFill>
                <a:schemeClr val="tx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543614760"/>
              </p:ext>
            </p:extLst>
          </p:nvPr>
        </p:nvGraphicFramePr>
        <p:xfrm>
          <a:off x="751840" y="2438400"/>
          <a:ext cx="3444240" cy="1828800"/>
        </p:xfrm>
        <a:graphic>
          <a:graphicData uri="http://schemas.openxmlformats.org/drawingml/2006/table">
            <a:tbl>
              <a:tblPr firstRow="1" bandRow="1">
                <a:tableStyleId>{5C22544A-7EE6-4342-B048-85BDC9FD1C3A}</a:tableStyleId>
              </a:tblPr>
              <a:tblGrid>
                <a:gridCol w="1722120"/>
                <a:gridCol w="1722120"/>
              </a:tblGrid>
              <a:tr h="370840">
                <a:tc>
                  <a:txBody>
                    <a:bodyPr/>
                    <a:lstStyle/>
                    <a:p>
                      <a:r>
                        <a:rPr lang="en-US" sz="2400" dirty="0" smtClean="0"/>
                        <a:t>Solver</a:t>
                      </a:r>
                      <a:endParaRPr lang="en-US" sz="2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400" dirty="0" smtClean="0"/>
                        <a:t>Score</a:t>
                      </a:r>
                      <a:endParaRPr lang="en-US" sz="2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70840">
                <a:tc>
                  <a:txBody>
                    <a:bodyPr/>
                    <a:lstStyle/>
                    <a:p>
                      <a:r>
                        <a:rPr lang="en-US" sz="2400" dirty="0" err="1" smtClean="0">
                          <a:solidFill>
                            <a:schemeClr val="tx1"/>
                          </a:solidFill>
                        </a:rPr>
                        <a:t>vgogate</a:t>
                      </a:r>
                      <a:endParaRPr lang="en-US" sz="24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lang="en-US" sz="2400" dirty="0" smtClean="0">
                          <a:solidFill>
                            <a:schemeClr val="tx1"/>
                          </a:solidFill>
                        </a:rPr>
                        <a:t>1.2610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70840">
                <a:tc>
                  <a:txBody>
                    <a:bodyPr/>
                    <a:lstStyle/>
                    <a:p>
                      <a:r>
                        <a:rPr lang="en-US" sz="2400" dirty="0" err="1" smtClean="0">
                          <a:solidFill>
                            <a:srgbClr xmlns:mc="http://schemas.openxmlformats.org/markup-compatibility/2006" xmlns:a14="http://schemas.microsoft.com/office/drawing/2010/main" val="FF0000" mc:Ignorable=""/>
                          </a:solidFill>
                        </a:rPr>
                        <a:t>edbp</a:t>
                      </a:r>
                      <a:endParaRPr lang="en-US" sz="2400" dirty="0">
                        <a:solidFill>
                          <a:srgbClr xmlns:mc="http://schemas.openxmlformats.org/markup-compatibility/2006" xmlns:a14="http://schemas.microsoft.com/office/drawing/2010/main" val="FF0000" mc:Ignorable=""/>
                        </a:solidFill>
                      </a:endParaRPr>
                    </a:p>
                  </a:txBody>
                  <a:tcPr>
                    <a:lnR w="12700" cap="flat" cmpd="sng" algn="ctr">
                      <a:solidFill>
                        <a:schemeClr val="tx1"/>
                      </a:solidFill>
                      <a:prstDash val="solid"/>
                      <a:round/>
                      <a:headEnd type="none" w="med" len="med"/>
                      <a:tailEnd type="none" w="med" len="med"/>
                    </a:lnR>
                  </a:tcPr>
                </a:tc>
                <a:tc>
                  <a:txBody>
                    <a:bodyPr/>
                    <a:lstStyle/>
                    <a:p>
                      <a:pPr algn="r"/>
                      <a:r>
                        <a:rPr lang="en-US" sz="2400" dirty="0" smtClean="0">
                          <a:solidFill>
                            <a:srgbClr xmlns:mc="http://schemas.openxmlformats.org/markup-compatibility/2006" xmlns:a14="http://schemas.microsoft.com/office/drawing/2010/main" val="FF0000" mc:Ignorable=""/>
                          </a:solidFill>
                        </a:rPr>
                        <a:t>1.3063</a:t>
                      </a:r>
                    </a:p>
                  </a:txBody>
                  <a:tcPr>
                    <a:lnL w="12700" cap="flat" cmpd="sng" algn="ctr">
                      <a:solidFill>
                        <a:schemeClr val="tx1"/>
                      </a:solidFill>
                      <a:prstDash val="solid"/>
                      <a:round/>
                      <a:headEnd type="none" w="med" len="med"/>
                      <a:tailEnd type="none" w="med" len="med"/>
                    </a:lnL>
                  </a:tcPr>
                </a:tc>
              </a:tr>
              <a:tr h="370840">
                <a:tc>
                  <a:txBody>
                    <a:bodyPr/>
                    <a:lstStyle/>
                    <a:p>
                      <a:r>
                        <a:rPr lang="en-US" sz="2400" dirty="0" err="1" smtClean="0"/>
                        <a:t>libDai</a:t>
                      </a:r>
                      <a:endParaRPr lang="en-US" sz="2400" dirty="0"/>
                    </a:p>
                  </a:txBody>
                  <a:tcPr>
                    <a:lnR w="12700" cap="flat" cmpd="sng" algn="ctr">
                      <a:solidFill>
                        <a:schemeClr val="tx1"/>
                      </a:solidFill>
                      <a:prstDash val="solid"/>
                      <a:round/>
                      <a:headEnd type="none" w="med" len="med"/>
                      <a:tailEnd type="none" w="med" len="med"/>
                    </a:lnR>
                  </a:tcPr>
                </a:tc>
                <a:tc>
                  <a:txBody>
                    <a:bodyPr/>
                    <a:lstStyle/>
                    <a:p>
                      <a:pPr algn="r"/>
                      <a:r>
                        <a:rPr lang="en-US" sz="2400" dirty="0" smtClean="0"/>
                        <a:t>2.0707</a:t>
                      </a:r>
                    </a:p>
                  </a:txBody>
                  <a:tcPr>
                    <a:lnL w="12700" cap="flat" cmpd="sng" algn="ctr">
                      <a:solidFill>
                        <a:schemeClr val="tx1"/>
                      </a:solidFill>
                      <a:prstDash val="solid"/>
                      <a:round/>
                      <a:headEnd type="none" w="med" len="med"/>
                      <a:tailEnd type="none" w="med" len="med"/>
                    </a:lnL>
                  </a:tcPr>
                </a:tc>
              </a:tr>
            </a:tbl>
          </a:graphicData>
        </a:graphic>
      </p:graphicFrame>
      <p:sp>
        <p:nvSpPr>
          <p:cNvPr id="4" name="TextBox 3"/>
          <p:cNvSpPr txBox="1"/>
          <p:nvPr/>
        </p:nvSpPr>
        <p:spPr>
          <a:xfrm>
            <a:off x="659858" y="1600200"/>
            <a:ext cx="3585470" cy="584775"/>
          </a:xfrm>
          <a:prstGeom prst="rect">
            <a:avLst/>
          </a:prstGeom>
          <a:noFill/>
        </p:spPr>
        <p:txBody>
          <a:bodyPr wrap="none" rtlCol="0">
            <a:spAutoFit/>
          </a:bodyPr>
          <a:lstStyle/>
          <a:p>
            <a:pPr algn="ctr"/>
            <a:r>
              <a:rPr lang="en-US" sz="3200" b="1" dirty="0" smtClean="0">
                <a:solidFill>
                  <a:schemeClr val="tx2"/>
                </a:solidFill>
              </a:rPr>
              <a:t>PR Task</a:t>
            </a:r>
            <a:r>
              <a:rPr lang="en-US" sz="3200" b="1" dirty="0" smtClean="0"/>
              <a:t>: </a:t>
            </a:r>
            <a:r>
              <a:rPr lang="en-US" sz="3200" b="1" dirty="0" smtClean="0">
                <a:solidFill>
                  <a:schemeClr val="accent1"/>
                </a:solidFill>
              </a:rPr>
              <a:t>20 Minutes</a:t>
            </a:r>
            <a:endParaRPr lang="en-US" sz="3200" b="1" dirty="0">
              <a:solidFill>
                <a:schemeClr val="accent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531747460"/>
              </p:ext>
            </p:extLst>
          </p:nvPr>
        </p:nvGraphicFramePr>
        <p:xfrm>
          <a:off x="4947920" y="2438400"/>
          <a:ext cx="3444240" cy="1828800"/>
        </p:xfrm>
        <a:graphic>
          <a:graphicData uri="http://schemas.openxmlformats.org/drawingml/2006/table">
            <a:tbl>
              <a:tblPr firstRow="1" bandRow="1">
                <a:tableStyleId>{5C22544A-7EE6-4342-B048-85BDC9FD1C3A}</a:tableStyleId>
              </a:tblPr>
              <a:tblGrid>
                <a:gridCol w="1722120"/>
                <a:gridCol w="1722120"/>
              </a:tblGrid>
              <a:tr h="370840">
                <a:tc>
                  <a:txBody>
                    <a:bodyPr/>
                    <a:lstStyle/>
                    <a:p>
                      <a:r>
                        <a:rPr lang="en-US" sz="2400" dirty="0" smtClean="0"/>
                        <a:t>Solver</a:t>
                      </a:r>
                      <a:endParaRPr lang="en-US" sz="2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400" smtClean="0"/>
                        <a:t>Score</a:t>
                      </a:r>
                      <a:endParaRPr lang="en-US" sz="2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70840">
                <a:tc>
                  <a:txBody>
                    <a:bodyPr/>
                    <a:lstStyle/>
                    <a:p>
                      <a:r>
                        <a:rPr lang="en-US" sz="2400" dirty="0" err="1" smtClean="0">
                          <a:solidFill>
                            <a:schemeClr val="tx1"/>
                          </a:solidFill>
                        </a:rPr>
                        <a:t>ijgp</a:t>
                      </a:r>
                      <a:endParaRPr lang="en-US" sz="24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lang="en-US" sz="2400" dirty="0" smtClean="0"/>
                        <a:t>0.1722</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70840">
                <a:tc>
                  <a:txBody>
                    <a:bodyPr/>
                    <a:lstStyle/>
                    <a:p>
                      <a:r>
                        <a:rPr lang="en-US" sz="2400" dirty="0" err="1" smtClean="0">
                          <a:solidFill>
                            <a:srgbClr xmlns:mc="http://schemas.openxmlformats.org/markup-compatibility/2006" xmlns:a14="http://schemas.microsoft.com/office/drawing/2010/main" val="FF0000" mc:Ignorable=""/>
                          </a:solidFill>
                        </a:rPr>
                        <a:t>edbq</a:t>
                      </a:r>
                      <a:endParaRPr lang="en-US" sz="2400" dirty="0">
                        <a:solidFill>
                          <a:srgbClr xmlns:mc="http://schemas.openxmlformats.org/markup-compatibility/2006" xmlns:a14="http://schemas.microsoft.com/office/drawing/2010/main" val="FF0000" mc:Ignorable=""/>
                        </a:solidFill>
                      </a:endParaRPr>
                    </a:p>
                  </a:txBody>
                  <a:tcPr>
                    <a:lnR w="12700" cap="flat" cmpd="sng" algn="ctr">
                      <a:solidFill>
                        <a:schemeClr val="tx1"/>
                      </a:solidFill>
                      <a:prstDash val="solid"/>
                      <a:round/>
                      <a:headEnd type="none" w="med" len="med"/>
                      <a:tailEnd type="none" w="med" len="med"/>
                    </a:lnR>
                  </a:tcPr>
                </a:tc>
                <a:tc>
                  <a:txBody>
                    <a:bodyPr/>
                    <a:lstStyle/>
                    <a:p>
                      <a:pPr algn="r"/>
                      <a:r>
                        <a:rPr lang="en-US" sz="2400" dirty="0" smtClean="0">
                          <a:solidFill>
                            <a:srgbClr xmlns:mc="http://schemas.openxmlformats.org/markup-compatibility/2006" xmlns:a14="http://schemas.microsoft.com/office/drawing/2010/main" val="FF0000" mc:Ignorable=""/>
                          </a:solidFill>
                        </a:rPr>
                        <a:t>0.1742</a:t>
                      </a:r>
                    </a:p>
                  </a:txBody>
                  <a:tcPr>
                    <a:lnL w="12700" cap="flat" cmpd="sng" algn="ctr">
                      <a:solidFill>
                        <a:schemeClr val="tx1"/>
                      </a:solidFill>
                      <a:prstDash val="solid"/>
                      <a:round/>
                      <a:headEnd type="none" w="med" len="med"/>
                      <a:tailEnd type="none" w="med" len="med"/>
                    </a:lnL>
                  </a:tcPr>
                </a:tc>
              </a:tr>
              <a:tr h="370840">
                <a:tc>
                  <a:txBody>
                    <a:bodyPr/>
                    <a:lstStyle/>
                    <a:p>
                      <a:r>
                        <a:rPr lang="en-US" sz="2400" dirty="0" smtClean="0"/>
                        <a:t>libDai3</a:t>
                      </a:r>
                      <a:endParaRPr lang="en-US" sz="2400" dirty="0"/>
                    </a:p>
                  </a:txBody>
                  <a:tcPr>
                    <a:lnR w="12700" cap="flat" cmpd="sng" algn="ctr">
                      <a:solidFill>
                        <a:schemeClr val="tx1"/>
                      </a:solidFill>
                      <a:prstDash val="solid"/>
                      <a:round/>
                      <a:headEnd type="none" w="med" len="med"/>
                      <a:tailEnd type="none" w="med" len="med"/>
                    </a:lnR>
                  </a:tcPr>
                </a:tc>
                <a:tc>
                  <a:txBody>
                    <a:bodyPr/>
                    <a:lstStyle/>
                    <a:p>
                      <a:pPr algn="r"/>
                      <a:r>
                        <a:rPr lang="en-US" sz="2400" dirty="0" smtClean="0"/>
                        <a:t>0.2810</a:t>
                      </a:r>
                    </a:p>
                  </a:txBody>
                  <a:tcPr>
                    <a:lnL w="12700" cap="flat" cmpd="sng" algn="ctr">
                      <a:solidFill>
                        <a:schemeClr val="tx1"/>
                      </a:solidFill>
                      <a:prstDash val="solid"/>
                      <a:round/>
                      <a:headEnd type="none" w="med" len="med"/>
                      <a:tailEnd type="none" w="med" len="med"/>
                    </a:lnL>
                  </a:tcPr>
                </a:tc>
              </a:tr>
            </a:tbl>
          </a:graphicData>
        </a:graphic>
      </p:graphicFrame>
      <p:sp>
        <p:nvSpPr>
          <p:cNvPr id="7" name="TextBox 6"/>
          <p:cNvSpPr txBox="1"/>
          <p:nvPr/>
        </p:nvSpPr>
        <p:spPr>
          <a:xfrm>
            <a:off x="4703912" y="1600200"/>
            <a:ext cx="3974999" cy="584775"/>
          </a:xfrm>
          <a:prstGeom prst="rect">
            <a:avLst/>
          </a:prstGeom>
          <a:noFill/>
        </p:spPr>
        <p:txBody>
          <a:bodyPr wrap="none" rtlCol="0">
            <a:spAutoFit/>
          </a:bodyPr>
          <a:lstStyle/>
          <a:p>
            <a:pPr algn="ctr"/>
            <a:r>
              <a:rPr lang="en-US" sz="3200" b="1" dirty="0" smtClean="0">
                <a:solidFill>
                  <a:schemeClr val="tx2"/>
                </a:solidFill>
              </a:rPr>
              <a:t>MAR Task</a:t>
            </a:r>
            <a:r>
              <a:rPr lang="en-US" sz="3200" b="1" dirty="0" smtClean="0"/>
              <a:t>: </a:t>
            </a:r>
            <a:r>
              <a:rPr lang="en-US" sz="3200" b="1" dirty="0" smtClean="0">
                <a:solidFill>
                  <a:schemeClr val="accent1"/>
                </a:solidFill>
              </a:rPr>
              <a:t>20 Minutes</a:t>
            </a:r>
            <a:endParaRPr lang="en-US" sz="3200" b="1" dirty="0">
              <a:solidFill>
                <a:schemeClr val="accent1"/>
              </a:solidFill>
            </a:endParaRPr>
          </a:p>
        </p:txBody>
      </p:sp>
    </p:spTree>
    <p:extLst>
      <p:ext uri="{BB962C8B-B14F-4D97-AF65-F5344CB8AC3E}">
        <p14:creationId xmlns:p14="http://schemas.microsoft.com/office/powerpoint/2010/main" val="12061293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2"/>
                </a:solidFill>
              </a:rPr>
              <a:t>Overall Results</a:t>
            </a:r>
            <a:endParaRPr lang="en-US" dirty="0">
              <a:solidFill>
                <a:schemeClr val="tx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78937694"/>
              </p:ext>
            </p:extLst>
          </p:nvPr>
        </p:nvGraphicFramePr>
        <p:xfrm>
          <a:off x="751840" y="2438400"/>
          <a:ext cx="3444240" cy="1828800"/>
        </p:xfrm>
        <a:graphic>
          <a:graphicData uri="http://schemas.openxmlformats.org/drawingml/2006/table">
            <a:tbl>
              <a:tblPr firstRow="1" bandRow="1">
                <a:tableStyleId>{5C22544A-7EE6-4342-B048-85BDC9FD1C3A}</a:tableStyleId>
              </a:tblPr>
              <a:tblGrid>
                <a:gridCol w="1722120"/>
                <a:gridCol w="1722120"/>
              </a:tblGrid>
              <a:tr h="370840">
                <a:tc>
                  <a:txBody>
                    <a:bodyPr/>
                    <a:lstStyle/>
                    <a:p>
                      <a:r>
                        <a:rPr lang="en-US" sz="2400" dirty="0" smtClean="0"/>
                        <a:t>Solver</a:t>
                      </a:r>
                      <a:endParaRPr lang="en-US" sz="2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400" dirty="0" smtClean="0"/>
                        <a:t>Score</a:t>
                      </a:r>
                      <a:endParaRPr lang="en-US" sz="2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70840">
                <a:tc>
                  <a:txBody>
                    <a:bodyPr/>
                    <a:lstStyle/>
                    <a:p>
                      <a:r>
                        <a:rPr lang="en-US" sz="2400" dirty="0" err="1" smtClean="0">
                          <a:solidFill>
                            <a:schemeClr val="tx1"/>
                          </a:solidFill>
                        </a:rPr>
                        <a:t>vgogate</a:t>
                      </a:r>
                      <a:endParaRPr lang="en-US" sz="24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lang="en-US" sz="2400" dirty="0" smtClean="0"/>
                        <a:t>1.2609</a:t>
                      </a:r>
                      <a:endParaRPr lang="en-US" sz="2400" dirty="0" smtClean="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70840">
                <a:tc>
                  <a:txBody>
                    <a:bodyPr/>
                    <a:lstStyle/>
                    <a:p>
                      <a:r>
                        <a:rPr lang="en-US" sz="2400" dirty="0" err="1" smtClean="0">
                          <a:solidFill>
                            <a:srgbClr xmlns:mc="http://schemas.openxmlformats.org/markup-compatibility/2006" xmlns:a14="http://schemas.microsoft.com/office/drawing/2010/main" val="FF0000" mc:Ignorable=""/>
                          </a:solidFill>
                        </a:rPr>
                        <a:t>edbr</a:t>
                      </a:r>
                      <a:endParaRPr lang="en-US" sz="2400" dirty="0">
                        <a:solidFill>
                          <a:srgbClr xmlns:mc="http://schemas.openxmlformats.org/markup-compatibility/2006" xmlns:a14="http://schemas.microsoft.com/office/drawing/2010/main" val="FF0000" mc:Ignorable=""/>
                        </a:solidFill>
                      </a:endParaRPr>
                    </a:p>
                  </a:txBody>
                  <a:tcPr>
                    <a:lnR w="12700" cap="flat" cmpd="sng" algn="ctr">
                      <a:solidFill>
                        <a:schemeClr val="tx1"/>
                      </a:solidFill>
                      <a:prstDash val="solid"/>
                      <a:round/>
                      <a:headEnd type="none" w="med" len="med"/>
                      <a:tailEnd type="none" w="med" len="med"/>
                    </a:lnR>
                  </a:tcPr>
                </a:tc>
                <a:tc>
                  <a:txBody>
                    <a:bodyPr/>
                    <a:lstStyle/>
                    <a:p>
                      <a:pPr algn="r"/>
                      <a:r>
                        <a:rPr lang="en-US" sz="2400" dirty="0" smtClean="0">
                          <a:solidFill>
                            <a:srgbClr xmlns:mc="http://schemas.openxmlformats.org/markup-compatibility/2006" xmlns:a14="http://schemas.microsoft.com/office/drawing/2010/main" val="FF0000" mc:Ignorable=""/>
                          </a:solidFill>
                        </a:rPr>
                        <a:t>1.2699</a:t>
                      </a:r>
                    </a:p>
                  </a:txBody>
                  <a:tcPr>
                    <a:lnL w="12700" cap="flat" cmpd="sng" algn="ctr">
                      <a:solidFill>
                        <a:schemeClr val="tx1"/>
                      </a:solidFill>
                      <a:prstDash val="solid"/>
                      <a:round/>
                      <a:headEnd type="none" w="med" len="med"/>
                      <a:tailEnd type="none" w="med" len="med"/>
                    </a:lnL>
                  </a:tcPr>
                </a:tc>
              </a:tr>
              <a:tr h="370840">
                <a:tc>
                  <a:txBody>
                    <a:bodyPr/>
                    <a:lstStyle/>
                    <a:p>
                      <a:r>
                        <a:rPr lang="en-US" sz="2400" dirty="0" err="1" smtClean="0"/>
                        <a:t>libDai</a:t>
                      </a:r>
                      <a:endParaRPr lang="en-US" sz="2400" dirty="0"/>
                    </a:p>
                  </a:txBody>
                  <a:tcPr>
                    <a:lnR w="12700" cap="flat" cmpd="sng" algn="ctr">
                      <a:solidFill>
                        <a:schemeClr val="tx1"/>
                      </a:solidFill>
                      <a:prstDash val="solid"/>
                      <a:round/>
                      <a:headEnd type="none" w="med" len="med"/>
                      <a:tailEnd type="none" w="med" len="med"/>
                    </a:lnR>
                  </a:tcPr>
                </a:tc>
                <a:tc>
                  <a:txBody>
                    <a:bodyPr/>
                    <a:lstStyle/>
                    <a:p>
                      <a:pPr algn="r"/>
                      <a:r>
                        <a:rPr lang="en-US" sz="2400" dirty="0" smtClean="0"/>
                        <a:t>2.0707</a:t>
                      </a:r>
                    </a:p>
                  </a:txBody>
                  <a:tcPr>
                    <a:lnL w="12700" cap="flat" cmpd="sng" algn="ctr">
                      <a:solidFill>
                        <a:schemeClr val="tx1"/>
                      </a:solidFill>
                      <a:prstDash val="solid"/>
                      <a:round/>
                      <a:headEnd type="none" w="med" len="med"/>
                      <a:tailEnd type="none" w="med" len="med"/>
                    </a:lnL>
                  </a:tcPr>
                </a:tc>
              </a:tr>
            </a:tbl>
          </a:graphicData>
        </a:graphic>
      </p:graphicFrame>
      <p:sp>
        <p:nvSpPr>
          <p:cNvPr id="4" name="TextBox 3"/>
          <p:cNvSpPr txBox="1"/>
          <p:nvPr/>
        </p:nvSpPr>
        <p:spPr>
          <a:xfrm>
            <a:off x="1044486" y="1600200"/>
            <a:ext cx="2816220" cy="584775"/>
          </a:xfrm>
          <a:prstGeom prst="rect">
            <a:avLst/>
          </a:prstGeom>
          <a:noFill/>
        </p:spPr>
        <p:txBody>
          <a:bodyPr wrap="none" rtlCol="0">
            <a:spAutoFit/>
          </a:bodyPr>
          <a:lstStyle/>
          <a:p>
            <a:pPr algn="ctr"/>
            <a:r>
              <a:rPr lang="en-US" sz="3200" b="1" dirty="0" smtClean="0">
                <a:solidFill>
                  <a:schemeClr val="tx2"/>
                </a:solidFill>
              </a:rPr>
              <a:t>PR Task</a:t>
            </a:r>
            <a:r>
              <a:rPr lang="en-US" sz="3200" b="1" dirty="0" smtClean="0"/>
              <a:t>: </a:t>
            </a:r>
            <a:r>
              <a:rPr lang="en-US" sz="3200" b="1" dirty="0" smtClean="0">
                <a:solidFill>
                  <a:schemeClr val="accent1"/>
                </a:solidFill>
              </a:rPr>
              <a:t>1 Hour</a:t>
            </a:r>
            <a:endParaRPr lang="en-US" sz="3200" b="1" dirty="0">
              <a:solidFill>
                <a:schemeClr val="accent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117544622"/>
              </p:ext>
            </p:extLst>
          </p:nvPr>
        </p:nvGraphicFramePr>
        <p:xfrm>
          <a:off x="4947920" y="2438400"/>
          <a:ext cx="3444240" cy="1828800"/>
        </p:xfrm>
        <a:graphic>
          <a:graphicData uri="http://schemas.openxmlformats.org/drawingml/2006/table">
            <a:tbl>
              <a:tblPr firstRow="1" bandRow="1">
                <a:tableStyleId>{5C22544A-7EE6-4342-B048-85BDC9FD1C3A}</a:tableStyleId>
              </a:tblPr>
              <a:tblGrid>
                <a:gridCol w="1722120"/>
                <a:gridCol w="1722120"/>
              </a:tblGrid>
              <a:tr h="370840">
                <a:tc>
                  <a:txBody>
                    <a:bodyPr/>
                    <a:lstStyle/>
                    <a:p>
                      <a:r>
                        <a:rPr lang="en-US" sz="2400" dirty="0" smtClean="0"/>
                        <a:t>Solver</a:t>
                      </a:r>
                      <a:endParaRPr lang="en-US" sz="2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400" smtClean="0"/>
                        <a:t>Score</a:t>
                      </a:r>
                      <a:endParaRPr lang="en-US" sz="2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70840">
                <a:tc>
                  <a:txBody>
                    <a:bodyPr/>
                    <a:lstStyle/>
                    <a:p>
                      <a:r>
                        <a:rPr lang="en-US" sz="2400" dirty="0" err="1" smtClean="0">
                          <a:solidFill>
                            <a:schemeClr val="tx1"/>
                          </a:solidFill>
                        </a:rPr>
                        <a:t>ijgp</a:t>
                      </a:r>
                      <a:endParaRPr lang="en-US" sz="24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lang="en-US" sz="2400" dirty="0" smtClean="0"/>
                        <a:t>0.1703</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70840">
                <a:tc>
                  <a:txBody>
                    <a:bodyPr/>
                    <a:lstStyle/>
                    <a:p>
                      <a:r>
                        <a:rPr lang="en-US" sz="2400" dirty="0" err="1" smtClean="0">
                          <a:solidFill>
                            <a:srgbClr xmlns:mc="http://schemas.openxmlformats.org/markup-compatibility/2006" xmlns:a14="http://schemas.microsoft.com/office/drawing/2010/main" val="FF0000" mc:Ignorable=""/>
                          </a:solidFill>
                        </a:rPr>
                        <a:t>edbr</a:t>
                      </a:r>
                      <a:endParaRPr lang="en-US" sz="2400" dirty="0">
                        <a:solidFill>
                          <a:srgbClr xmlns:mc="http://schemas.openxmlformats.org/markup-compatibility/2006" xmlns:a14="http://schemas.microsoft.com/office/drawing/2010/main" val="FF0000" mc:Ignorable=""/>
                        </a:solidFill>
                      </a:endParaRPr>
                    </a:p>
                  </a:txBody>
                  <a:tcPr>
                    <a:lnR w="12700" cap="flat" cmpd="sng" algn="ctr">
                      <a:solidFill>
                        <a:schemeClr val="tx1"/>
                      </a:solidFill>
                      <a:prstDash val="solid"/>
                      <a:round/>
                      <a:headEnd type="none" w="med" len="med"/>
                      <a:tailEnd type="none" w="med" len="med"/>
                    </a:lnR>
                  </a:tcPr>
                </a:tc>
                <a:tc>
                  <a:txBody>
                    <a:bodyPr/>
                    <a:lstStyle/>
                    <a:p>
                      <a:pPr algn="r"/>
                      <a:r>
                        <a:rPr lang="en-US" sz="2400" dirty="0" smtClean="0">
                          <a:solidFill>
                            <a:srgbClr xmlns:mc="http://schemas.openxmlformats.org/markup-compatibility/2006" xmlns:a14="http://schemas.microsoft.com/office/drawing/2010/main" val="FF0000" mc:Ignorable=""/>
                          </a:solidFill>
                        </a:rPr>
                        <a:t>0.1753</a:t>
                      </a:r>
                    </a:p>
                  </a:txBody>
                  <a:tcPr>
                    <a:lnL w="12700" cap="flat" cmpd="sng" algn="ctr">
                      <a:solidFill>
                        <a:schemeClr val="tx1"/>
                      </a:solidFill>
                      <a:prstDash val="solid"/>
                      <a:round/>
                      <a:headEnd type="none" w="med" len="med"/>
                      <a:tailEnd type="none" w="med" len="med"/>
                    </a:lnL>
                  </a:tcPr>
                </a:tc>
              </a:tr>
              <a:tr h="370840">
                <a:tc>
                  <a:txBody>
                    <a:bodyPr/>
                    <a:lstStyle/>
                    <a:p>
                      <a:r>
                        <a:rPr lang="en-US" sz="2400" dirty="0" smtClean="0"/>
                        <a:t>libDai3</a:t>
                      </a:r>
                      <a:endParaRPr lang="en-US" sz="2400" dirty="0"/>
                    </a:p>
                  </a:txBody>
                  <a:tcPr>
                    <a:lnR w="12700" cap="flat" cmpd="sng" algn="ctr">
                      <a:solidFill>
                        <a:schemeClr val="tx1"/>
                      </a:solidFill>
                      <a:prstDash val="solid"/>
                      <a:round/>
                      <a:headEnd type="none" w="med" len="med"/>
                      <a:tailEnd type="none" w="med" len="med"/>
                    </a:lnR>
                  </a:tcPr>
                </a:tc>
                <a:tc>
                  <a:txBody>
                    <a:bodyPr/>
                    <a:lstStyle/>
                    <a:p>
                      <a:pPr algn="r"/>
                      <a:r>
                        <a:rPr lang="en-US" sz="2400" dirty="0" smtClean="0"/>
                        <a:t>0.2639</a:t>
                      </a:r>
                    </a:p>
                  </a:txBody>
                  <a:tcPr>
                    <a:lnL w="12700" cap="flat" cmpd="sng" algn="ctr">
                      <a:solidFill>
                        <a:schemeClr val="tx1"/>
                      </a:solidFill>
                      <a:prstDash val="solid"/>
                      <a:round/>
                      <a:headEnd type="none" w="med" len="med"/>
                      <a:tailEnd type="none" w="med" len="med"/>
                    </a:lnL>
                  </a:tcPr>
                </a:tc>
              </a:tr>
            </a:tbl>
          </a:graphicData>
        </a:graphic>
      </p:graphicFrame>
      <p:sp>
        <p:nvSpPr>
          <p:cNvPr id="7" name="TextBox 6"/>
          <p:cNvSpPr txBox="1"/>
          <p:nvPr/>
        </p:nvSpPr>
        <p:spPr>
          <a:xfrm>
            <a:off x="5088538" y="1600200"/>
            <a:ext cx="3205749" cy="584775"/>
          </a:xfrm>
          <a:prstGeom prst="rect">
            <a:avLst/>
          </a:prstGeom>
          <a:noFill/>
        </p:spPr>
        <p:txBody>
          <a:bodyPr wrap="none" rtlCol="0">
            <a:spAutoFit/>
          </a:bodyPr>
          <a:lstStyle/>
          <a:p>
            <a:pPr algn="ctr"/>
            <a:r>
              <a:rPr lang="en-US" sz="3200" b="1" dirty="0" smtClean="0">
                <a:solidFill>
                  <a:schemeClr val="tx2"/>
                </a:solidFill>
              </a:rPr>
              <a:t>MAR Task</a:t>
            </a:r>
            <a:r>
              <a:rPr lang="en-US" sz="3200" b="1" dirty="0" smtClean="0"/>
              <a:t>: </a:t>
            </a:r>
            <a:r>
              <a:rPr lang="en-US" sz="3200" b="1" dirty="0" smtClean="0">
                <a:solidFill>
                  <a:schemeClr val="accent1"/>
                </a:solidFill>
              </a:rPr>
              <a:t>1 Hour</a:t>
            </a:r>
            <a:endParaRPr lang="en-US" sz="3200" b="1" dirty="0">
              <a:solidFill>
                <a:schemeClr val="accent1"/>
              </a:solidFill>
            </a:endParaRPr>
          </a:p>
        </p:txBody>
      </p:sp>
    </p:spTree>
    <p:extLst>
      <p:ext uri="{BB962C8B-B14F-4D97-AF65-F5344CB8AC3E}">
        <p14:creationId xmlns:p14="http://schemas.microsoft.com/office/powerpoint/2010/main" val="34037496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2"/>
                </a:solidFill>
              </a:rPr>
              <a:t>Overall Results</a:t>
            </a:r>
            <a:endParaRPr lang="en-US" dirty="0">
              <a:solidFill>
                <a:schemeClr val="tx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094615771"/>
              </p:ext>
            </p:extLst>
          </p:nvPr>
        </p:nvGraphicFramePr>
        <p:xfrm>
          <a:off x="751840" y="2438400"/>
          <a:ext cx="3444240" cy="1828800"/>
        </p:xfrm>
        <a:graphic>
          <a:graphicData uri="http://schemas.openxmlformats.org/drawingml/2006/table">
            <a:tbl>
              <a:tblPr firstRow="1" bandRow="1">
                <a:tableStyleId>{5C22544A-7EE6-4342-B048-85BDC9FD1C3A}</a:tableStyleId>
              </a:tblPr>
              <a:tblGrid>
                <a:gridCol w="1722120"/>
                <a:gridCol w="1722120"/>
              </a:tblGrid>
              <a:tr h="370840">
                <a:tc>
                  <a:txBody>
                    <a:bodyPr/>
                    <a:lstStyle/>
                    <a:p>
                      <a:r>
                        <a:rPr lang="en-US" sz="2400" dirty="0" smtClean="0"/>
                        <a:t>Solver</a:t>
                      </a:r>
                      <a:endParaRPr lang="en-US" sz="2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400" dirty="0" smtClean="0"/>
                        <a:t>Score</a:t>
                      </a:r>
                      <a:endParaRPr lang="en-US" sz="2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70840">
                <a:tc>
                  <a:txBody>
                    <a:bodyPr/>
                    <a:lstStyle/>
                    <a:p>
                      <a:r>
                        <a:rPr lang="en-US" sz="2400" dirty="0" err="1" smtClean="0">
                          <a:solidFill>
                            <a:schemeClr val="tx1"/>
                          </a:solidFill>
                        </a:rPr>
                        <a:t>vgogate</a:t>
                      </a:r>
                      <a:endParaRPr lang="en-US" sz="24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lang="en-US" sz="2400" dirty="0" smtClean="0"/>
                        <a:t>1.2609</a:t>
                      </a:r>
                      <a:endParaRPr lang="en-US" sz="2400" dirty="0" smtClean="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70840">
                <a:tc>
                  <a:txBody>
                    <a:bodyPr/>
                    <a:lstStyle/>
                    <a:p>
                      <a:r>
                        <a:rPr lang="en-US" sz="2400" dirty="0" err="1" smtClean="0">
                          <a:solidFill>
                            <a:srgbClr xmlns:mc="http://schemas.openxmlformats.org/markup-compatibility/2006" xmlns:a14="http://schemas.microsoft.com/office/drawing/2010/main" val="FF0000" mc:Ignorable=""/>
                          </a:solidFill>
                        </a:rPr>
                        <a:t>edbr</a:t>
                      </a:r>
                      <a:endParaRPr lang="en-US" sz="2400" dirty="0">
                        <a:solidFill>
                          <a:srgbClr xmlns:mc="http://schemas.openxmlformats.org/markup-compatibility/2006" xmlns:a14="http://schemas.microsoft.com/office/drawing/2010/main" val="FF0000" mc:Ignorable=""/>
                        </a:solidFill>
                      </a:endParaRPr>
                    </a:p>
                  </a:txBody>
                  <a:tcPr>
                    <a:lnR w="12700" cap="flat" cmpd="sng" algn="ctr">
                      <a:solidFill>
                        <a:schemeClr val="tx1"/>
                      </a:solidFill>
                      <a:prstDash val="solid"/>
                      <a:round/>
                      <a:headEnd type="none" w="med" len="med"/>
                      <a:tailEnd type="none" w="med" len="med"/>
                    </a:lnR>
                  </a:tcPr>
                </a:tc>
                <a:tc>
                  <a:txBody>
                    <a:bodyPr/>
                    <a:lstStyle/>
                    <a:p>
                      <a:pPr algn="r"/>
                      <a:r>
                        <a:rPr lang="en-US" sz="2400" dirty="0" smtClean="0">
                          <a:solidFill>
                            <a:srgbClr xmlns:mc="http://schemas.openxmlformats.org/markup-compatibility/2006" xmlns:a14="http://schemas.microsoft.com/office/drawing/2010/main" val="FF0000" mc:Ignorable=""/>
                          </a:solidFill>
                        </a:rPr>
                        <a:t>1.2699</a:t>
                      </a:r>
                    </a:p>
                  </a:txBody>
                  <a:tcPr>
                    <a:lnL w="12700" cap="flat" cmpd="sng" algn="ctr">
                      <a:solidFill>
                        <a:schemeClr val="tx1"/>
                      </a:solidFill>
                      <a:prstDash val="solid"/>
                      <a:round/>
                      <a:headEnd type="none" w="med" len="med"/>
                      <a:tailEnd type="none" w="med" len="med"/>
                    </a:lnL>
                  </a:tcPr>
                </a:tc>
              </a:tr>
              <a:tr h="370840">
                <a:tc>
                  <a:txBody>
                    <a:bodyPr/>
                    <a:lstStyle/>
                    <a:p>
                      <a:r>
                        <a:rPr lang="en-US" sz="2400" dirty="0" err="1" smtClean="0"/>
                        <a:t>libDai</a:t>
                      </a:r>
                      <a:endParaRPr lang="en-US" sz="2400" dirty="0"/>
                    </a:p>
                  </a:txBody>
                  <a:tcPr>
                    <a:lnR w="12700" cap="flat" cmpd="sng" algn="ctr">
                      <a:solidFill>
                        <a:schemeClr val="tx1"/>
                      </a:solidFill>
                      <a:prstDash val="solid"/>
                      <a:round/>
                      <a:headEnd type="none" w="med" len="med"/>
                      <a:tailEnd type="none" w="med" len="med"/>
                    </a:lnR>
                  </a:tcPr>
                </a:tc>
                <a:tc>
                  <a:txBody>
                    <a:bodyPr/>
                    <a:lstStyle/>
                    <a:p>
                      <a:pPr algn="r"/>
                      <a:r>
                        <a:rPr lang="en-US" sz="2400" dirty="0" smtClean="0"/>
                        <a:t>2.0707</a:t>
                      </a:r>
                    </a:p>
                  </a:txBody>
                  <a:tcPr>
                    <a:lnL w="12700" cap="flat" cmpd="sng" algn="ctr">
                      <a:solidFill>
                        <a:schemeClr val="tx1"/>
                      </a:solidFill>
                      <a:prstDash val="solid"/>
                      <a:round/>
                      <a:headEnd type="none" w="med" len="med"/>
                      <a:tailEnd type="none" w="med" len="med"/>
                    </a:lnL>
                  </a:tcPr>
                </a:tc>
              </a:tr>
            </a:tbl>
          </a:graphicData>
        </a:graphic>
      </p:graphicFrame>
      <p:sp>
        <p:nvSpPr>
          <p:cNvPr id="4" name="TextBox 3"/>
          <p:cNvSpPr txBox="1"/>
          <p:nvPr/>
        </p:nvSpPr>
        <p:spPr>
          <a:xfrm>
            <a:off x="1044486" y="1600200"/>
            <a:ext cx="2816220" cy="584775"/>
          </a:xfrm>
          <a:prstGeom prst="rect">
            <a:avLst/>
          </a:prstGeom>
          <a:noFill/>
        </p:spPr>
        <p:txBody>
          <a:bodyPr wrap="none" rtlCol="0">
            <a:spAutoFit/>
          </a:bodyPr>
          <a:lstStyle/>
          <a:p>
            <a:pPr algn="ctr"/>
            <a:r>
              <a:rPr lang="en-US" sz="3200" b="1" dirty="0" smtClean="0">
                <a:solidFill>
                  <a:schemeClr val="tx2"/>
                </a:solidFill>
              </a:rPr>
              <a:t>PR Task</a:t>
            </a:r>
            <a:r>
              <a:rPr lang="en-US" sz="3200" b="1" dirty="0" smtClean="0"/>
              <a:t>: </a:t>
            </a:r>
            <a:r>
              <a:rPr lang="en-US" sz="3200" b="1" dirty="0" smtClean="0">
                <a:solidFill>
                  <a:schemeClr val="accent1"/>
                </a:solidFill>
              </a:rPr>
              <a:t>1 Hour</a:t>
            </a:r>
            <a:endParaRPr lang="en-US" sz="3200" b="1" dirty="0">
              <a:solidFill>
                <a:schemeClr val="accent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037569226"/>
              </p:ext>
            </p:extLst>
          </p:nvPr>
        </p:nvGraphicFramePr>
        <p:xfrm>
          <a:off x="4947920" y="2438400"/>
          <a:ext cx="3444240" cy="1828800"/>
        </p:xfrm>
        <a:graphic>
          <a:graphicData uri="http://schemas.openxmlformats.org/drawingml/2006/table">
            <a:tbl>
              <a:tblPr firstRow="1" bandRow="1">
                <a:tableStyleId>{5C22544A-7EE6-4342-B048-85BDC9FD1C3A}</a:tableStyleId>
              </a:tblPr>
              <a:tblGrid>
                <a:gridCol w="1722120"/>
                <a:gridCol w="1722120"/>
              </a:tblGrid>
              <a:tr h="370840">
                <a:tc>
                  <a:txBody>
                    <a:bodyPr/>
                    <a:lstStyle/>
                    <a:p>
                      <a:r>
                        <a:rPr lang="en-US" sz="2400" dirty="0" smtClean="0"/>
                        <a:t>Solver</a:t>
                      </a:r>
                      <a:endParaRPr lang="en-US" sz="2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400" smtClean="0"/>
                        <a:t>Score</a:t>
                      </a:r>
                      <a:endParaRPr lang="en-US" sz="2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70840">
                <a:tc>
                  <a:txBody>
                    <a:bodyPr/>
                    <a:lstStyle/>
                    <a:p>
                      <a:r>
                        <a:rPr lang="en-US" sz="2400" dirty="0" err="1" smtClean="0">
                          <a:solidFill>
                            <a:schemeClr val="tx1"/>
                          </a:solidFill>
                        </a:rPr>
                        <a:t>ijgp</a:t>
                      </a:r>
                      <a:endParaRPr lang="en-US" sz="24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lang="en-US" sz="2400" dirty="0" smtClean="0"/>
                        <a:t>0.1703</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70840">
                <a:tc>
                  <a:txBody>
                    <a:bodyPr/>
                    <a:lstStyle/>
                    <a:p>
                      <a:r>
                        <a:rPr lang="en-US" sz="2400" dirty="0" err="1" smtClean="0">
                          <a:solidFill>
                            <a:srgbClr xmlns:mc="http://schemas.openxmlformats.org/markup-compatibility/2006" xmlns:a14="http://schemas.microsoft.com/office/drawing/2010/main" val="FF0000" mc:Ignorable=""/>
                          </a:solidFill>
                        </a:rPr>
                        <a:t>edbr</a:t>
                      </a:r>
                      <a:endParaRPr lang="en-US" sz="2400" dirty="0">
                        <a:solidFill>
                          <a:srgbClr xmlns:mc="http://schemas.openxmlformats.org/markup-compatibility/2006" xmlns:a14="http://schemas.microsoft.com/office/drawing/2010/main" val="FF0000" mc:Ignorable=""/>
                        </a:solidFill>
                      </a:endParaRPr>
                    </a:p>
                  </a:txBody>
                  <a:tcPr>
                    <a:lnR w="12700" cap="flat" cmpd="sng" algn="ctr">
                      <a:solidFill>
                        <a:schemeClr val="tx1"/>
                      </a:solidFill>
                      <a:prstDash val="solid"/>
                      <a:round/>
                      <a:headEnd type="none" w="med" len="med"/>
                      <a:tailEnd type="none" w="med" len="med"/>
                    </a:lnR>
                  </a:tcPr>
                </a:tc>
                <a:tc>
                  <a:txBody>
                    <a:bodyPr/>
                    <a:lstStyle/>
                    <a:p>
                      <a:pPr algn="r"/>
                      <a:r>
                        <a:rPr lang="en-US" sz="2400" dirty="0" smtClean="0">
                          <a:solidFill>
                            <a:srgbClr xmlns:mc="http://schemas.openxmlformats.org/markup-compatibility/2006" xmlns:a14="http://schemas.microsoft.com/office/drawing/2010/main" val="FF0000" mc:Ignorable=""/>
                          </a:solidFill>
                        </a:rPr>
                        <a:t>0.1753</a:t>
                      </a:r>
                    </a:p>
                  </a:txBody>
                  <a:tcPr>
                    <a:lnL w="12700" cap="flat" cmpd="sng" algn="ctr">
                      <a:solidFill>
                        <a:schemeClr val="tx1"/>
                      </a:solidFill>
                      <a:prstDash val="solid"/>
                      <a:round/>
                      <a:headEnd type="none" w="med" len="med"/>
                      <a:tailEnd type="none" w="med" len="med"/>
                    </a:lnL>
                  </a:tcPr>
                </a:tc>
              </a:tr>
              <a:tr h="370840">
                <a:tc>
                  <a:txBody>
                    <a:bodyPr/>
                    <a:lstStyle/>
                    <a:p>
                      <a:r>
                        <a:rPr lang="en-US" sz="2400" dirty="0" smtClean="0"/>
                        <a:t>libDai3</a:t>
                      </a:r>
                      <a:endParaRPr lang="en-US" sz="2400" dirty="0"/>
                    </a:p>
                  </a:txBody>
                  <a:tcPr>
                    <a:lnR w="12700" cap="flat" cmpd="sng" algn="ctr">
                      <a:solidFill>
                        <a:schemeClr val="tx1"/>
                      </a:solidFill>
                      <a:prstDash val="solid"/>
                      <a:round/>
                      <a:headEnd type="none" w="med" len="med"/>
                      <a:tailEnd type="none" w="med" len="med"/>
                    </a:lnR>
                  </a:tcPr>
                </a:tc>
                <a:tc>
                  <a:txBody>
                    <a:bodyPr/>
                    <a:lstStyle/>
                    <a:p>
                      <a:pPr algn="r"/>
                      <a:r>
                        <a:rPr lang="en-US" sz="2400" dirty="0" smtClean="0"/>
                        <a:t>0.2639</a:t>
                      </a:r>
                    </a:p>
                  </a:txBody>
                  <a:tcPr>
                    <a:lnL w="12700" cap="flat" cmpd="sng" algn="ctr">
                      <a:solidFill>
                        <a:schemeClr val="tx1"/>
                      </a:solidFill>
                      <a:prstDash val="solid"/>
                      <a:round/>
                      <a:headEnd type="none" w="med" len="med"/>
                      <a:tailEnd type="none" w="med" len="med"/>
                    </a:lnL>
                  </a:tcPr>
                </a:tc>
              </a:tr>
            </a:tbl>
          </a:graphicData>
        </a:graphic>
      </p:graphicFrame>
      <p:sp>
        <p:nvSpPr>
          <p:cNvPr id="7" name="TextBox 6"/>
          <p:cNvSpPr txBox="1"/>
          <p:nvPr/>
        </p:nvSpPr>
        <p:spPr>
          <a:xfrm>
            <a:off x="5088538" y="1600200"/>
            <a:ext cx="3205749" cy="584775"/>
          </a:xfrm>
          <a:prstGeom prst="rect">
            <a:avLst/>
          </a:prstGeom>
          <a:noFill/>
        </p:spPr>
        <p:txBody>
          <a:bodyPr wrap="none" rtlCol="0">
            <a:spAutoFit/>
          </a:bodyPr>
          <a:lstStyle/>
          <a:p>
            <a:pPr algn="ctr"/>
            <a:r>
              <a:rPr lang="en-US" sz="3200" b="1" dirty="0" smtClean="0">
                <a:solidFill>
                  <a:schemeClr val="tx2"/>
                </a:solidFill>
              </a:rPr>
              <a:t>MAR Task</a:t>
            </a:r>
            <a:r>
              <a:rPr lang="en-US" sz="3200" b="1" dirty="0" smtClean="0"/>
              <a:t>: </a:t>
            </a:r>
            <a:r>
              <a:rPr lang="en-US" sz="3200" b="1" dirty="0" smtClean="0">
                <a:solidFill>
                  <a:schemeClr val="accent1"/>
                </a:solidFill>
              </a:rPr>
              <a:t>1 Hour</a:t>
            </a:r>
            <a:endParaRPr lang="en-US" sz="3200" b="1" dirty="0">
              <a:solidFill>
                <a:schemeClr val="accent1"/>
              </a:solidFill>
            </a:endParaRPr>
          </a:p>
        </p:txBody>
      </p:sp>
      <p:sp>
        <p:nvSpPr>
          <p:cNvPr id="8" name="Text Box 65"/>
          <p:cNvSpPr txBox="1">
            <a:spLocks noChangeArrowheads="1"/>
          </p:cNvSpPr>
          <p:nvPr/>
        </p:nvSpPr>
        <p:spPr bwMode="auto">
          <a:xfrm>
            <a:off x="4707403" y="5791200"/>
            <a:ext cx="4055597" cy="584775"/>
          </a:xfrm>
          <a:prstGeom prst="rect">
            <a:avLst/>
          </a:prstGeom>
          <a:noFill/>
          <a:ln w="41275" algn="ctr">
            <a:noFill/>
            <a:miter lim="800000"/>
            <a:headEnd/>
            <a:tailEnd/>
          </a:ln>
          <a:effectLst/>
        </p:spPr>
        <p:txBody>
          <a:bodyPr wrap="none">
            <a:spAutoFit/>
          </a:bodyPr>
          <a:lstStyle/>
          <a:p>
            <a:pPr algn="ctr">
              <a:spcBef>
                <a:spcPct val="50000"/>
              </a:spcBef>
              <a:buFont typeface="Wingdings" pitchFamily="2" charset="2"/>
              <a:buNone/>
            </a:pPr>
            <a:r>
              <a:rPr lang="en-US" sz="3200" dirty="0" smtClean="0">
                <a:solidFill>
                  <a:schemeClr val="tx2"/>
                </a:solidFill>
              </a:rPr>
              <a:t>Congratulations Vibhav</a:t>
            </a:r>
            <a:endParaRPr lang="en-US" sz="3200" dirty="0">
              <a:solidFill>
                <a:schemeClr val="tx2"/>
              </a:solidFill>
            </a:endParaRPr>
          </a:p>
        </p:txBody>
      </p:sp>
    </p:spTree>
    <p:extLst>
      <p:ext uri="{BB962C8B-B14F-4D97-AF65-F5344CB8AC3E}">
        <p14:creationId xmlns:p14="http://schemas.microsoft.com/office/powerpoint/2010/main" val="39988664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More Slides on the ED-BP Solver</a:t>
            </a:r>
            <a:endParaRPr lang="en-US" dirty="0"/>
          </a:p>
        </p:txBody>
      </p:sp>
    </p:spTree>
    <p:extLst>
      <p:ext uri="{BB962C8B-B14F-4D97-AF65-F5344CB8AC3E}">
        <p14:creationId xmlns:p14="http://schemas.microsoft.com/office/powerpoint/2010/main" val="24665768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ED-BP: The Solver</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solidFill>
                  <a:schemeClr val="tx2"/>
                </a:solidFill>
              </a:rPr>
              <a:t>Based on UAI'08 solver, new MPE version</a:t>
            </a:r>
          </a:p>
          <a:p>
            <a:r>
              <a:rPr lang="en-US" dirty="0" smtClean="0">
                <a:solidFill>
                  <a:schemeClr val="tx2"/>
                </a:solidFill>
              </a:rPr>
              <a:t>Numerous improvements</a:t>
            </a:r>
          </a:p>
          <a:p>
            <a:pPr lvl="1"/>
            <a:r>
              <a:rPr lang="en-US" dirty="0">
                <a:solidFill>
                  <a:schemeClr val="accent1"/>
                </a:solidFill>
              </a:rPr>
              <a:t>p</a:t>
            </a:r>
            <a:r>
              <a:rPr lang="en-US" dirty="0" smtClean="0">
                <a:solidFill>
                  <a:schemeClr val="accent1"/>
                </a:solidFill>
              </a:rPr>
              <a:t>re-processing</a:t>
            </a:r>
          </a:p>
          <a:p>
            <a:pPr lvl="1"/>
            <a:r>
              <a:rPr lang="en-US" dirty="0" smtClean="0">
                <a:solidFill>
                  <a:schemeClr val="accent1"/>
                </a:solidFill>
              </a:rPr>
              <a:t>initial spanning tree</a:t>
            </a:r>
          </a:p>
          <a:p>
            <a:pPr lvl="1"/>
            <a:r>
              <a:rPr lang="en-US" dirty="0" smtClean="0">
                <a:solidFill>
                  <a:schemeClr val="accent1"/>
                </a:solidFill>
              </a:rPr>
              <a:t>internal inference engine for </a:t>
            </a:r>
            <a:r>
              <a:rPr lang="en-US" i="1" dirty="0" smtClean="0">
                <a:solidFill>
                  <a:schemeClr val="accent1"/>
                </a:solidFill>
              </a:rPr>
              <a:t>exact</a:t>
            </a:r>
            <a:r>
              <a:rPr lang="en-US" dirty="0" smtClean="0">
                <a:solidFill>
                  <a:schemeClr val="accent1"/>
                </a:solidFill>
              </a:rPr>
              <a:t> reasoning</a:t>
            </a:r>
          </a:p>
          <a:p>
            <a:pPr lvl="1"/>
            <a:r>
              <a:rPr lang="en-US" b="1" i="1" dirty="0">
                <a:solidFill>
                  <a:schemeClr val="accent1"/>
                </a:solidFill>
              </a:rPr>
              <a:t>edge </a:t>
            </a:r>
            <a:r>
              <a:rPr lang="en-US" b="1" i="1" dirty="0" smtClean="0">
                <a:solidFill>
                  <a:schemeClr val="accent1"/>
                </a:solidFill>
              </a:rPr>
              <a:t>recovery</a:t>
            </a:r>
          </a:p>
          <a:p>
            <a:pPr lvl="2"/>
            <a:r>
              <a:rPr lang="en-US" dirty="0" smtClean="0">
                <a:solidFill>
                  <a:schemeClr val="accent1"/>
                </a:solidFill>
              </a:rPr>
              <a:t>led to biggest impact in performance</a:t>
            </a:r>
            <a:endParaRPr lang="en-US" dirty="0">
              <a:solidFill>
                <a:schemeClr val="accent1"/>
              </a:solidFill>
            </a:endParaRPr>
          </a:p>
          <a:p>
            <a:pPr lvl="1"/>
            <a:endParaRPr lang="en-US" dirty="0" smtClean="0">
              <a:solidFill>
                <a:schemeClr val="accent1"/>
              </a:solidFill>
            </a:endParaRPr>
          </a:p>
        </p:txBody>
      </p:sp>
    </p:spTree>
    <p:extLst>
      <p:ext uri="{BB962C8B-B14F-4D97-AF65-F5344CB8AC3E}">
        <p14:creationId xmlns:p14="http://schemas.microsoft.com/office/powerpoint/2010/main" val="5681934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ED-BP: The Solver</a:t>
            </a:r>
            <a:endParaRPr lang="en-US" dirty="0">
              <a:solidFill>
                <a:schemeClr val="tx2"/>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tx2"/>
                </a:solidFill>
              </a:rPr>
              <a:t>Pre-processing</a:t>
            </a:r>
          </a:p>
          <a:p>
            <a:pPr lvl="1"/>
            <a:r>
              <a:rPr lang="en-US" dirty="0" smtClean="0">
                <a:solidFill>
                  <a:schemeClr val="accent1"/>
                </a:solidFill>
              </a:rPr>
              <a:t>lightweight</a:t>
            </a:r>
          </a:p>
          <a:p>
            <a:pPr lvl="1"/>
            <a:r>
              <a:rPr lang="en-US" dirty="0" smtClean="0">
                <a:solidFill>
                  <a:schemeClr val="accent1"/>
                </a:solidFill>
              </a:rPr>
              <a:t>RSat: infer fixed values from network zero’s</a:t>
            </a:r>
          </a:p>
          <a:p>
            <a:r>
              <a:rPr lang="en-US" dirty="0" smtClean="0">
                <a:solidFill>
                  <a:schemeClr val="tx2"/>
                </a:solidFill>
              </a:rPr>
              <a:t>Initial spanning tree</a:t>
            </a:r>
          </a:p>
          <a:p>
            <a:pPr lvl="1"/>
            <a:r>
              <a:rPr lang="en-US" dirty="0">
                <a:solidFill>
                  <a:schemeClr val="accent1"/>
                </a:solidFill>
              </a:rPr>
              <a:t>r</a:t>
            </a:r>
            <a:r>
              <a:rPr lang="en-US" dirty="0" smtClean="0">
                <a:solidFill>
                  <a:schemeClr val="accent1"/>
                </a:solidFill>
              </a:rPr>
              <a:t>andom spanning tree</a:t>
            </a:r>
          </a:p>
          <a:p>
            <a:pPr lvl="1"/>
            <a:r>
              <a:rPr lang="en-US" dirty="0" smtClean="0">
                <a:solidFill>
                  <a:schemeClr val="accent1"/>
                </a:solidFill>
              </a:rPr>
              <a:t>max spanning tree (mutual information)</a:t>
            </a:r>
          </a:p>
          <a:p>
            <a:r>
              <a:rPr lang="en-US" dirty="0" smtClean="0">
                <a:solidFill>
                  <a:schemeClr val="tx2"/>
                </a:solidFill>
              </a:rPr>
              <a:t>Black box engine for exact inference</a:t>
            </a:r>
          </a:p>
          <a:p>
            <a:pPr lvl="1"/>
            <a:r>
              <a:rPr lang="en-US" dirty="0">
                <a:solidFill>
                  <a:schemeClr val="accent1"/>
                </a:solidFill>
              </a:rPr>
              <a:t>j</a:t>
            </a:r>
            <a:r>
              <a:rPr lang="en-US" dirty="0" smtClean="0">
                <a:solidFill>
                  <a:schemeClr val="accent1"/>
                </a:solidFill>
              </a:rPr>
              <a:t>ointree algorithms: </a:t>
            </a:r>
            <a:r>
              <a:rPr lang="en-US" dirty="0" err="1" smtClean="0">
                <a:solidFill>
                  <a:schemeClr val="accent1"/>
                </a:solidFill>
              </a:rPr>
              <a:t>shenoy-shafer</a:t>
            </a:r>
            <a:r>
              <a:rPr lang="en-US" dirty="0" smtClean="0">
                <a:solidFill>
                  <a:schemeClr val="accent1"/>
                </a:solidFill>
              </a:rPr>
              <a:t> versus </a:t>
            </a:r>
            <a:r>
              <a:rPr lang="en-US" dirty="0" err="1" smtClean="0">
                <a:solidFill>
                  <a:schemeClr val="accent1"/>
                </a:solidFill>
              </a:rPr>
              <a:t>hugin</a:t>
            </a:r>
            <a:endParaRPr lang="en-US" dirty="0" smtClean="0">
              <a:solidFill>
                <a:schemeClr val="accent1"/>
              </a:solidFill>
            </a:endParaRPr>
          </a:p>
          <a:p>
            <a:pPr lvl="1"/>
            <a:r>
              <a:rPr lang="en-US" dirty="0">
                <a:solidFill>
                  <a:schemeClr val="accent1"/>
                </a:solidFill>
              </a:rPr>
              <a:t>i</a:t>
            </a:r>
            <a:r>
              <a:rPr lang="en-US" dirty="0" smtClean="0">
                <a:solidFill>
                  <a:schemeClr val="accent1"/>
                </a:solidFill>
              </a:rPr>
              <a:t>n the future: compilation to ACs (Ace)</a:t>
            </a:r>
            <a:endParaRPr lang="en-US" dirty="0">
              <a:solidFill>
                <a:schemeClr val="accent1"/>
              </a:solidFill>
            </a:endParaRPr>
          </a:p>
        </p:txBody>
      </p:sp>
    </p:spTree>
    <p:extLst>
      <p:ext uri="{BB962C8B-B14F-4D97-AF65-F5344CB8AC3E}">
        <p14:creationId xmlns:p14="http://schemas.microsoft.com/office/powerpoint/2010/main" val="21130789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57200"/>
            <a:ext cx="9144000" cy="6400800"/>
          </a:xfrm>
        </p:spPr>
        <p:txBody>
          <a:bodyPr anchor="ctr" anchorCtr="0">
            <a:noAutofit/>
          </a:bodyPr>
          <a:lstStyle/>
          <a:p>
            <a:pPr marL="0" indent="0">
              <a:buNone/>
            </a:pPr>
            <a:r>
              <a:rPr lang="en-US" sz="2400" baseline="30000" dirty="0" smtClean="0"/>
              <a:t>Arthur Choi, </a:t>
            </a:r>
            <a:r>
              <a:rPr lang="en-US" sz="2400" baseline="30000" dirty="0" err="1" smtClean="0"/>
              <a:t>Hei</a:t>
            </a:r>
            <a:r>
              <a:rPr lang="en-US" sz="2400" baseline="30000" dirty="0" smtClean="0"/>
              <a:t> Chan, and Adnan Darwiche. On Bayesian Network Approximation by Edge Deletion. In </a:t>
            </a:r>
            <a:r>
              <a:rPr lang="en-US" sz="2400" i="1" baseline="30000" dirty="0" smtClean="0"/>
              <a:t>Proceedings of the 21st Conference on Uncertainty in Artificial Intelligence (</a:t>
            </a:r>
            <a:r>
              <a:rPr lang="en-US" sz="2400" i="1" baseline="30000" dirty="0" smtClean="0">
                <a:solidFill>
                  <a:srgbClr xmlns:mc="http://schemas.openxmlformats.org/markup-compatibility/2006" xmlns:a14="http://schemas.microsoft.com/office/drawing/2010/main" val="FF0000" mc:Ignorable=""/>
                </a:solidFill>
              </a:rPr>
              <a:t>UAI</a:t>
            </a:r>
            <a:r>
              <a:rPr lang="en-US" sz="2400" i="1" baseline="30000" dirty="0" smtClean="0"/>
              <a:t>)</a:t>
            </a:r>
            <a:r>
              <a:rPr lang="en-US" sz="2400" baseline="30000" dirty="0" smtClean="0"/>
              <a:t>, 2005.</a:t>
            </a:r>
          </a:p>
          <a:p>
            <a:pPr marL="0" indent="0">
              <a:buNone/>
            </a:pPr>
            <a:r>
              <a:rPr lang="en-US" sz="2400" b="1" baseline="30000" dirty="0" smtClean="0"/>
              <a:t>Arthur Choi and Adnan Darwiche. An Edge Deletion Semantics for Belief Propagation and its Practical Impact on Approximation Quality. In </a:t>
            </a:r>
            <a:r>
              <a:rPr lang="en-US" sz="2400" b="1" i="1" baseline="30000" dirty="0" smtClean="0"/>
              <a:t>Proceedings of the 21st National Conference on Artificial Intelligence (</a:t>
            </a:r>
            <a:r>
              <a:rPr lang="en-US" sz="2400" b="1" i="1" baseline="30000" dirty="0" smtClean="0">
                <a:solidFill>
                  <a:srgbClr xmlns:mc="http://schemas.openxmlformats.org/markup-compatibility/2006" xmlns:a14="http://schemas.microsoft.com/office/drawing/2010/main" val="FF0000" mc:Ignorable=""/>
                </a:solidFill>
              </a:rPr>
              <a:t>AAAI</a:t>
            </a:r>
            <a:r>
              <a:rPr lang="en-US" sz="2400" b="1" i="1" baseline="30000" dirty="0" smtClean="0"/>
              <a:t>)</a:t>
            </a:r>
            <a:r>
              <a:rPr lang="en-US" sz="2400" b="1" baseline="30000" dirty="0" smtClean="0"/>
              <a:t>, 2006.</a:t>
            </a:r>
          </a:p>
          <a:p>
            <a:pPr marL="0" indent="0">
              <a:buNone/>
            </a:pPr>
            <a:r>
              <a:rPr lang="en-US" sz="2400" baseline="30000" dirty="0" smtClean="0"/>
              <a:t>Arthur Choi and Adnan Darwiche. A </a:t>
            </a:r>
            <a:r>
              <a:rPr lang="en-US" sz="2400" baseline="30000" dirty="0" err="1" smtClean="0"/>
              <a:t>Variational</a:t>
            </a:r>
            <a:r>
              <a:rPr lang="en-US" sz="2400" baseline="30000" dirty="0" smtClean="0"/>
              <a:t> Approach for Approximating Bayesian Networks by Edge Deletion. In </a:t>
            </a:r>
            <a:r>
              <a:rPr lang="en-US" sz="2400" i="1" baseline="30000" dirty="0" smtClean="0"/>
              <a:t>Proceedings of the 22nd Conference on Uncertainty in Artificial Intelligence (</a:t>
            </a:r>
            <a:r>
              <a:rPr lang="en-US" sz="2400" i="1" baseline="30000" dirty="0" smtClean="0">
                <a:solidFill>
                  <a:srgbClr xmlns:mc="http://schemas.openxmlformats.org/markup-compatibility/2006" xmlns:a14="http://schemas.microsoft.com/office/drawing/2010/main" val="FF0000" mc:Ignorable=""/>
                </a:solidFill>
              </a:rPr>
              <a:t>UAI</a:t>
            </a:r>
            <a:r>
              <a:rPr lang="en-US" sz="2400" i="1" baseline="30000" dirty="0" smtClean="0"/>
              <a:t>)</a:t>
            </a:r>
            <a:r>
              <a:rPr lang="en-US" sz="2400" baseline="30000" dirty="0" smtClean="0"/>
              <a:t>, 2006.</a:t>
            </a:r>
          </a:p>
          <a:p>
            <a:pPr marL="0" indent="0">
              <a:buNone/>
            </a:pPr>
            <a:r>
              <a:rPr lang="en-US" sz="2400" baseline="30000" dirty="0" smtClean="0"/>
              <a:t>Arthur Choi, Mark </a:t>
            </a:r>
            <a:r>
              <a:rPr lang="en-US" sz="2400" baseline="30000" dirty="0" err="1" smtClean="0"/>
              <a:t>Chavira</a:t>
            </a:r>
            <a:r>
              <a:rPr lang="en-US" sz="2400" baseline="30000" dirty="0" smtClean="0"/>
              <a:t>, and Adnan Darwiche. Node Splitting: A Scheme for Generating Upper Bounds in Bayesian Networks. In </a:t>
            </a:r>
            <a:r>
              <a:rPr lang="en-US" sz="2400" i="1" baseline="30000" dirty="0" smtClean="0"/>
              <a:t>Proceedings of the 23rd Conference on Uncertainty in Artificial Intelligence (</a:t>
            </a:r>
            <a:r>
              <a:rPr lang="en-US" sz="2400" i="1" baseline="30000" dirty="0" smtClean="0">
                <a:solidFill>
                  <a:srgbClr xmlns:mc="http://schemas.openxmlformats.org/markup-compatibility/2006" xmlns:a14="http://schemas.microsoft.com/office/drawing/2010/main" val="FF0000" mc:Ignorable=""/>
                </a:solidFill>
              </a:rPr>
              <a:t>UAI</a:t>
            </a:r>
            <a:r>
              <a:rPr lang="en-US" sz="2400" i="1" baseline="30000" dirty="0" smtClean="0"/>
              <a:t>)</a:t>
            </a:r>
            <a:r>
              <a:rPr lang="en-US" sz="2400" baseline="30000" dirty="0" smtClean="0"/>
              <a:t>, 2007.</a:t>
            </a:r>
          </a:p>
          <a:p>
            <a:pPr marL="0" indent="0">
              <a:buNone/>
            </a:pPr>
            <a:r>
              <a:rPr lang="en-US" sz="2400" b="1" baseline="30000" dirty="0" smtClean="0"/>
              <a:t>Arthur Choi and Adnan Darwiche. Approximating the Partition Function by Deleting and then Correcting for Model Edges. In </a:t>
            </a:r>
            <a:r>
              <a:rPr lang="en-US" sz="2400" b="1" i="1" baseline="30000" dirty="0" smtClean="0"/>
              <a:t>Proceedings of the 24th Conference on Uncertainty in Artificial Intelligence (</a:t>
            </a:r>
            <a:r>
              <a:rPr lang="en-US" sz="2400" b="1" i="1" baseline="30000" dirty="0" smtClean="0">
                <a:solidFill>
                  <a:srgbClr xmlns:mc="http://schemas.openxmlformats.org/markup-compatibility/2006" xmlns:a14="http://schemas.microsoft.com/office/drawing/2010/main" val="FF0000" mc:Ignorable=""/>
                </a:solidFill>
              </a:rPr>
              <a:t>UAI</a:t>
            </a:r>
            <a:r>
              <a:rPr lang="en-US" sz="2400" b="1" baseline="30000" dirty="0" smtClean="0"/>
              <a:t>), 2008.</a:t>
            </a:r>
          </a:p>
          <a:p>
            <a:pPr marL="0" indent="0">
              <a:buNone/>
            </a:pPr>
            <a:r>
              <a:rPr lang="en-US" sz="2400" baseline="30000" dirty="0" smtClean="0"/>
              <a:t>Arthur Choi and Adnan Darwiche. Focusing Generalizations of Belief Propagation on Targeted Queries. In </a:t>
            </a:r>
            <a:r>
              <a:rPr lang="en-US" sz="2400" i="1" baseline="30000" dirty="0" smtClean="0"/>
              <a:t>Proceedings of the 23rd AAAI Conference on Artificial Intelligence (</a:t>
            </a:r>
            <a:r>
              <a:rPr lang="en-US" sz="2400" i="1" baseline="30000" dirty="0" smtClean="0">
                <a:solidFill>
                  <a:srgbClr xmlns:mc="http://schemas.openxmlformats.org/markup-compatibility/2006" xmlns:a14="http://schemas.microsoft.com/office/drawing/2010/main" val="FF0000" mc:Ignorable=""/>
                </a:solidFill>
              </a:rPr>
              <a:t>AAAI</a:t>
            </a:r>
            <a:r>
              <a:rPr lang="en-US" sz="2400" i="1" baseline="30000" dirty="0" smtClean="0"/>
              <a:t>)</a:t>
            </a:r>
            <a:r>
              <a:rPr lang="en-US" sz="2400" baseline="30000" dirty="0" smtClean="0"/>
              <a:t>, 2008.</a:t>
            </a:r>
          </a:p>
          <a:p>
            <a:pPr marL="0" indent="0">
              <a:buNone/>
            </a:pPr>
            <a:r>
              <a:rPr lang="en-US" sz="2400" baseline="30000" dirty="0" smtClean="0"/>
              <a:t>Arthur Choi and Adnan Darwiche. Many-Pairs Mutual Information for Adding Structure to Belief Propagation Approximations. In </a:t>
            </a:r>
            <a:r>
              <a:rPr lang="en-US" sz="2400" i="1" baseline="30000" dirty="0" smtClean="0"/>
              <a:t>Proceedings of the 23rd AAAI Conference on Artificial Intelligence (</a:t>
            </a:r>
            <a:r>
              <a:rPr lang="en-US" sz="2400" i="1" baseline="30000" dirty="0" smtClean="0">
                <a:solidFill>
                  <a:srgbClr xmlns:mc="http://schemas.openxmlformats.org/markup-compatibility/2006" xmlns:a14="http://schemas.microsoft.com/office/drawing/2010/main" val="FF0000" mc:Ignorable=""/>
                </a:solidFill>
              </a:rPr>
              <a:t>AAAI</a:t>
            </a:r>
            <a:r>
              <a:rPr lang="en-US" sz="2400" i="1" baseline="30000" dirty="0" smtClean="0"/>
              <a:t>)</a:t>
            </a:r>
            <a:r>
              <a:rPr lang="en-US" sz="2400" baseline="30000" dirty="0" smtClean="0"/>
              <a:t>, 2008.</a:t>
            </a:r>
          </a:p>
          <a:p>
            <a:pPr marL="0" indent="0">
              <a:buNone/>
            </a:pPr>
            <a:r>
              <a:rPr lang="en-US" sz="2400" b="1" baseline="30000" dirty="0" smtClean="0"/>
              <a:t>Arthur Choi and Adnan Darwiche. Approximating MAP by Compensating for Structural Relaxations. In </a:t>
            </a:r>
            <a:r>
              <a:rPr lang="en-US" sz="2400" b="1" i="1" baseline="30000" dirty="0" smtClean="0"/>
              <a:t>Proceedings of the Twenty-Third Annual Conference on Neural Information Processing Systems (</a:t>
            </a:r>
            <a:r>
              <a:rPr lang="en-US" sz="2400" b="1" i="1" baseline="30000" dirty="0" smtClean="0">
                <a:solidFill>
                  <a:srgbClr xmlns:mc="http://schemas.openxmlformats.org/markup-compatibility/2006" xmlns:a14="http://schemas.microsoft.com/office/drawing/2010/main" val="FF0000" mc:Ignorable=""/>
                </a:solidFill>
              </a:rPr>
              <a:t>NIPS</a:t>
            </a:r>
            <a:r>
              <a:rPr lang="en-US" sz="2400" b="1" i="1" baseline="30000" dirty="0" smtClean="0"/>
              <a:t>)</a:t>
            </a:r>
            <a:r>
              <a:rPr lang="en-US" sz="2400" b="1" baseline="30000" dirty="0" smtClean="0"/>
              <a:t>, 2009.</a:t>
            </a:r>
          </a:p>
          <a:p>
            <a:pPr marL="0" indent="0">
              <a:buNone/>
            </a:pPr>
            <a:r>
              <a:rPr lang="en-US" sz="2400" baseline="30000" dirty="0" smtClean="0"/>
              <a:t>Arthur Choi, Trevor </a:t>
            </a:r>
            <a:r>
              <a:rPr lang="en-US" sz="2400" baseline="30000" dirty="0" err="1" smtClean="0"/>
              <a:t>Standley</a:t>
            </a:r>
            <a:r>
              <a:rPr lang="en-US" sz="2400" baseline="30000" dirty="0" smtClean="0"/>
              <a:t>, and Adnan Darwiche. Approximating Weighted Max-SAT Problems by Compensating for Relaxations. In </a:t>
            </a:r>
            <a:r>
              <a:rPr lang="en-US" sz="2400" i="1" baseline="30000" dirty="0" smtClean="0"/>
              <a:t>Proceedings of the 15th International Conference on Principles and Practice of Constraint Programming (</a:t>
            </a:r>
            <a:r>
              <a:rPr lang="en-US" sz="2400" i="1" baseline="30000" dirty="0" smtClean="0">
                <a:solidFill>
                  <a:srgbClr xmlns:mc="http://schemas.openxmlformats.org/markup-compatibility/2006" xmlns:a14="http://schemas.microsoft.com/office/drawing/2010/main" val="FF0000" mc:Ignorable=""/>
                </a:solidFill>
              </a:rPr>
              <a:t>CP</a:t>
            </a:r>
            <a:r>
              <a:rPr lang="en-US" sz="2400" i="1" baseline="30000" dirty="0" smtClean="0"/>
              <a:t>)</a:t>
            </a:r>
            <a:r>
              <a:rPr lang="en-US" sz="2400" baseline="30000" dirty="0" smtClean="0"/>
              <a:t>, 2009</a:t>
            </a:r>
            <a:r>
              <a:rPr lang="en-US" sz="2400" baseline="30000" dirty="0" smtClean="0"/>
              <a:t>.</a:t>
            </a:r>
            <a:endParaRPr lang="en-US" sz="2400" baseline="30000" dirty="0" smtClean="0"/>
          </a:p>
        </p:txBody>
      </p:sp>
      <p:sp>
        <p:nvSpPr>
          <p:cNvPr id="4" name="TextBox 3"/>
          <p:cNvSpPr txBox="1"/>
          <p:nvPr/>
        </p:nvSpPr>
        <p:spPr>
          <a:xfrm>
            <a:off x="0" y="71735"/>
            <a:ext cx="1561068" cy="461665"/>
          </a:xfrm>
          <a:prstGeom prst="rect">
            <a:avLst/>
          </a:prstGeom>
          <a:noFill/>
        </p:spPr>
        <p:txBody>
          <a:bodyPr wrap="none" rtlCol="0">
            <a:spAutoFit/>
          </a:bodyPr>
          <a:lstStyle/>
          <a:p>
            <a:r>
              <a:rPr lang="en-US" sz="2400" dirty="0" smtClean="0"/>
              <a:t>References</a:t>
            </a:r>
            <a:endParaRPr lang="en-US" sz="2400" dirty="0"/>
          </a:p>
        </p:txBody>
      </p:sp>
    </p:spTree>
    <p:extLst>
      <p:ext uri="{BB962C8B-B14F-4D97-AF65-F5344CB8AC3E}">
        <p14:creationId xmlns:p14="http://schemas.microsoft.com/office/powerpoint/2010/main" val="14068025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Z:\work\uai2010\ppt\IMG_0904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986"/>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sp>
        <p:nvSpPr>
          <p:cNvPr id="6" name="TextBox 5"/>
          <p:cNvSpPr txBox="1"/>
          <p:nvPr/>
        </p:nvSpPr>
        <p:spPr>
          <a:xfrm>
            <a:off x="3592359" y="990600"/>
            <a:ext cx="1157689" cy="523220"/>
          </a:xfrm>
          <a:prstGeom prst="rect">
            <a:avLst/>
          </a:prstGeom>
          <a:noFill/>
        </p:spPr>
        <p:txBody>
          <a:bodyPr wrap="none" rtlCol="0">
            <a:spAutoFit/>
          </a:bodyPr>
          <a:lstStyle/>
          <a:p>
            <a:r>
              <a:rPr lang="en-US" sz="2800" b="1" dirty="0" smtClean="0">
                <a:solidFill>
                  <a:srgbClr xmlns:mc="http://schemas.openxmlformats.org/markup-compatibility/2006" xmlns:a14="http://schemas.microsoft.com/office/drawing/2010/main" val="FF0000" mc:Ignorable=""/>
                </a:solidFill>
              </a:rPr>
              <a:t>Adnan</a:t>
            </a:r>
            <a:endParaRPr lang="en-US" sz="2800" b="1" dirty="0">
              <a:solidFill>
                <a:srgbClr xmlns:mc="http://schemas.openxmlformats.org/markup-compatibility/2006" xmlns:a14="http://schemas.microsoft.com/office/drawing/2010/main" val="FF0000" mc:Ignorable=""/>
              </a:solidFill>
            </a:endParaRPr>
          </a:p>
        </p:txBody>
      </p:sp>
      <p:sp>
        <p:nvSpPr>
          <p:cNvPr id="7" name="TextBox 6"/>
          <p:cNvSpPr txBox="1"/>
          <p:nvPr/>
        </p:nvSpPr>
        <p:spPr>
          <a:xfrm>
            <a:off x="4648200" y="1305580"/>
            <a:ext cx="887744" cy="523220"/>
          </a:xfrm>
          <a:prstGeom prst="rect">
            <a:avLst/>
          </a:prstGeom>
          <a:noFill/>
        </p:spPr>
        <p:txBody>
          <a:bodyPr wrap="none" rtlCol="0">
            <a:spAutoFit/>
          </a:bodyPr>
          <a:lstStyle/>
          <a:p>
            <a:r>
              <a:rPr lang="en-US" sz="2800" b="1" dirty="0" smtClean="0">
                <a:solidFill>
                  <a:srgbClr xmlns:mc="http://schemas.openxmlformats.org/markup-compatibility/2006" xmlns:a14="http://schemas.microsoft.com/office/drawing/2010/main" val="FF0000" mc:Ignorable=""/>
                </a:solidFill>
              </a:rPr>
              <a:t>Knot</a:t>
            </a:r>
            <a:endParaRPr lang="en-US" sz="2800" b="1" dirty="0">
              <a:solidFill>
                <a:srgbClr xmlns:mc="http://schemas.openxmlformats.org/markup-compatibility/2006" xmlns:a14="http://schemas.microsoft.com/office/drawing/2010/main" val="FF0000" mc:Ignorable=""/>
              </a:solidFill>
            </a:endParaRPr>
          </a:p>
        </p:txBody>
      </p:sp>
      <p:sp>
        <p:nvSpPr>
          <p:cNvPr id="8" name="TextBox 7"/>
          <p:cNvSpPr txBox="1"/>
          <p:nvPr/>
        </p:nvSpPr>
        <p:spPr>
          <a:xfrm>
            <a:off x="2286000" y="848380"/>
            <a:ext cx="875561" cy="523220"/>
          </a:xfrm>
          <a:prstGeom prst="rect">
            <a:avLst/>
          </a:prstGeom>
          <a:noFill/>
        </p:spPr>
        <p:txBody>
          <a:bodyPr wrap="none" rtlCol="0">
            <a:spAutoFit/>
          </a:bodyPr>
          <a:lstStyle/>
          <a:p>
            <a:r>
              <a:rPr lang="en-US" sz="2800" b="1" dirty="0" smtClean="0">
                <a:solidFill>
                  <a:srgbClr xmlns:mc="http://schemas.openxmlformats.org/markup-compatibility/2006" xmlns:a14="http://schemas.microsoft.com/office/drawing/2010/main" val="FF0000" mc:Ignorable=""/>
                </a:solidFill>
              </a:rPr>
              <a:t>Glen</a:t>
            </a:r>
            <a:endParaRPr lang="en-US" sz="2800" b="1" dirty="0">
              <a:solidFill>
                <a:srgbClr xmlns:mc="http://schemas.openxmlformats.org/markup-compatibility/2006" xmlns:a14="http://schemas.microsoft.com/office/drawing/2010/main" val="FF0000" mc:Ignorable=""/>
              </a:solidFill>
            </a:endParaRPr>
          </a:p>
        </p:txBody>
      </p:sp>
      <p:sp>
        <p:nvSpPr>
          <p:cNvPr id="9" name="TextBox 8"/>
          <p:cNvSpPr txBox="1"/>
          <p:nvPr/>
        </p:nvSpPr>
        <p:spPr>
          <a:xfrm>
            <a:off x="6706941" y="1290310"/>
            <a:ext cx="1168910" cy="523220"/>
          </a:xfrm>
          <a:prstGeom prst="rect">
            <a:avLst/>
          </a:prstGeom>
          <a:noFill/>
        </p:spPr>
        <p:txBody>
          <a:bodyPr wrap="none" rtlCol="0">
            <a:spAutoFit/>
          </a:bodyPr>
          <a:lstStyle/>
          <a:p>
            <a:r>
              <a:rPr lang="en-US" sz="2800" b="1" dirty="0" smtClean="0">
                <a:solidFill>
                  <a:srgbClr xmlns:mc="http://schemas.openxmlformats.org/markup-compatibility/2006" xmlns:a14="http://schemas.microsoft.com/office/drawing/2010/main" val="FF0000" mc:Ignorable=""/>
                </a:solidFill>
              </a:rPr>
              <a:t>Arthur</a:t>
            </a:r>
            <a:endParaRPr lang="en-US" sz="2800" b="1" dirty="0">
              <a:solidFill>
                <a:srgbClr xmlns:mc="http://schemas.openxmlformats.org/markup-compatibility/2006" xmlns:a14="http://schemas.microsoft.com/office/drawing/2010/main" val="FF0000" mc:Ignorable=""/>
              </a:solidFill>
            </a:endParaRPr>
          </a:p>
        </p:txBody>
      </p:sp>
    </p:spTree>
    <p:extLst>
      <p:ext uri="{BB962C8B-B14F-4D97-AF65-F5344CB8AC3E}">
        <p14:creationId xmlns:p14="http://schemas.microsoft.com/office/powerpoint/2010/main" val="25042675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solidFill>
                  <a:schemeClr val="tx2"/>
                </a:solidFill>
              </a:rPr>
              <a:t>ED-BP: Idea</a:t>
            </a:r>
            <a:endParaRPr lang="en-US" dirty="0">
              <a:solidFill>
                <a:schemeClr val="tx2"/>
              </a:solidFill>
            </a:endParaRPr>
          </a:p>
        </p:txBody>
      </p:sp>
      <p:grpSp>
        <p:nvGrpSpPr>
          <p:cNvPr id="29" name="Group 135"/>
          <p:cNvGrpSpPr/>
          <p:nvPr/>
        </p:nvGrpSpPr>
        <p:grpSpPr>
          <a:xfrm>
            <a:off x="426720" y="2468880"/>
            <a:ext cx="1706880" cy="1584960"/>
            <a:chOff x="228600" y="1752600"/>
            <a:chExt cx="1706880" cy="1584960"/>
          </a:xfrm>
        </p:grpSpPr>
        <p:grpSp>
          <p:nvGrpSpPr>
            <p:cNvPr id="30" name="Group 58"/>
            <p:cNvGrpSpPr/>
            <p:nvPr/>
          </p:nvGrpSpPr>
          <p:grpSpPr>
            <a:xfrm>
              <a:off x="228600" y="1752600"/>
              <a:ext cx="1706880" cy="182880"/>
              <a:chOff x="350520" y="2331720"/>
              <a:chExt cx="1706880" cy="182880"/>
            </a:xfrm>
          </p:grpSpPr>
          <p:sp>
            <p:nvSpPr>
              <p:cNvPr id="67" name="Oval 66"/>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8" name="Oval 67"/>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9" name="Straight Connector 68"/>
              <p:cNvCxnSpPr>
                <a:stCxn id="67" idx="6"/>
                <a:endCxn id="68"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0" name="Oval 69"/>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2" name="Oval 71"/>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73" name="Straight Connector 72"/>
              <p:cNvCxnSpPr>
                <a:stCxn id="68" idx="6"/>
                <a:endCxn id="70"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70" idx="6"/>
                <a:endCxn id="72"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1" name="Group 59"/>
            <p:cNvGrpSpPr/>
            <p:nvPr/>
          </p:nvGrpSpPr>
          <p:grpSpPr>
            <a:xfrm>
              <a:off x="228600" y="2219960"/>
              <a:ext cx="1706880" cy="182880"/>
              <a:chOff x="350520" y="2331720"/>
              <a:chExt cx="1706880" cy="182880"/>
            </a:xfrm>
          </p:grpSpPr>
          <p:sp>
            <p:nvSpPr>
              <p:cNvPr id="60" name="Oval 59"/>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1" name="Oval 60"/>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2" name="Straight Connector 61"/>
              <p:cNvCxnSpPr>
                <a:stCxn id="60" idx="6"/>
                <a:endCxn id="61"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3" name="Oval 62"/>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4" name="Oval 63"/>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5" name="Straight Connector 64"/>
              <p:cNvCxnSpPr>
                <a:stCxn id="61" idx="6"/>
                <a:endCxn id="63"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63" idx="6"/>
                <a:endCxn id="64"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2" name="Group 67"/>
            <p:cNvGrpSpPr/>
            <p:nvPr/>
          </p:nvGrpSpPr>
          <p:grpSpPr>
            <a:xfrm>
              <a:off x="228600" y="2687320"/>
              <a:ext cx="1706880" cy="182880"/>
              <a:chOff x="350520" y="2331720"/>
              <a:chExt cx="1706880" cy="182880"/>
            </a:xfrm>
          </p:grpSpPr>
          <p:sp>
            <p:nvSpPr>
              <p:cNvPr id="53" name="Oval 52"/>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4" name="Oval 53"/>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5" name="Straight Connector 54"/>
              <p:cNvCxnSpPr>
                <a:stCxn id="53" idx="6"/>
                <a:endCxn id="54"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7" name="Oval 56"/>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8" name="Straight Connector 57"/>
              <p:cNvCxnSpPr>
                <a:stCxn id="54" idx="6"/>
                <a:endCxn id="56"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56" idx="6"/>
                <a:endCxn id="57"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3" name="Group 75"/>
            <p:cNvGrpSpPr/>
            <p:nvPr/>
          </p:nvGrpSpPr>
          <p:grpSpPr>
            <a:xfrm>
              <a:off x="228600" y="3154680"/>
              <a:ext cx="1706880" cy="182880"/>
              <a:chOff x="350520" y="2331720"/>
              <a:chExt cx="1706880" cy="182880"/>
            </a:xfrm>
          </p:grpSpPr>
          <p:sp>
            <p:nvSpPr>
              <p:cNvPr id="46" name="Oval 45"/>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7" name="Oval 46"/>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8" name="Straight Connector 47"/>
              <p:cNvCxnSpPr>
                <a:stCxn id="46" idx="6"/>
                <a:endCxn id="47"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9" name="Oval 48"/>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0" name="Oval 49"/>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1" name="Straight Connector 50"/>
              <p:cNvCxnSpPr>
                <a:stCxn id="47" idx="6"/>
                <a:endCxn id="49"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49" idx="6"/>
                <a:endCxn id="50"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34" name="Straight Connector 33"/>
            <p:cNvCxnSpPr/>
            <p:nvPr/>
          </p:nvCxnSpPr>
          <p:spPr>
            <a:xfrm rot="5400000" flipH="1" flipV="1">
              <a:off x="1778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flipH="1" flipV="1">
              <a:off x="66548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flipH="1" flipV="1">
              <a:off x="118364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flipH="1" flipV="1">
              <a:off x="17018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flipH="1" flipV="1">
              <a:off x="1778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flipH="1" flipV="1">
              <a:off x="66548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flipH="1" flipV="1">
              <a:off x="118364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flipH="1" flipV="1">
              <a:off x="17018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flipH="1" flipV="1">
              <a:off x="17018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flipH="1" flipV="1">
              <a:off x="118364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flipH="1" flipV="1">
              <a:off x="66548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flipH="1" flipV="1">
              <a:off x="1778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77" name="Group 271"/>
          <p:cNvGrpSpPr/>
          <p:nvPr/>
        </p:nvGrpSpPr>
        <p:grpSpPr>
          <a:xfrm>
            <a:off x="3718560" y="2468880"/>
            <a:ext cx="1706880" cy="1584960"/>
            <a:chOff x="2413000" y="1767840"/>
            <a:chExt cx="1706880" cy="1584960"/>
          </a:xfrm>
        </p:grpSpPr>
        <p:sp>
          <p:nvSpPr>
            <p:cNvPr id="78" name="Oval 77"/>
            <p:cNvSpPr/>
            <p:nvPr/>
          </p:nvSpPr>
          <p:spPr>
            <a:xfrm>
              <a:off x="24130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1" name="Oval 80"/>
            <p:cNvSpPr/>
            <p:nvPr/>
          </p:nvSpPr>
          <p:spPr>
            <a:xfrm>
              <a:off x="290068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2" name="Straight Connector 81"/>
            <p:cNvCxnSpPr>
              <a:stCxn id="78" idx="6"/>
              <a:endCxn id="81" idx="2"/>
            </p:cNvCxnSpPr>
            <p:nvPr/>
          </p:nvCxnSpPr>
          <p:spPr>
            <a:xfrm>
              <a:off x="2595880" y="185928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3" name="Oval 82"/>
            <p:cNvSpPr/>
            <p:nvPr/>
          </p:nvSpPr>
          <p:spPr>
            <a:xfrm>
              <a:off x="341884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6" name="Oval 85"/>
            <p:cNvSpPr/>
            <p:nvPr/>
          </p:nvSpPr>
          <p:spPr>
            <a:xfrm>
              <a:off x="39370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7" name="Straight Connector 86"/>
            <p:cNvCxnSpPr>
              <a:stCxn id="81" idx="6"/>
              <a:endCxn id="83" idx="2"/>
            </p:cNvCxnSpPr>
            <p:nvPr/>
          </p:nvCxnSpPr>
          <p:spPr>
            <a:xfrm>
              <a:off x="308356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8" name="Straight Connector 87"/>
            <p:cNvCxnSpPr>
              <a:stCxn id="83" idx="6"/>
              <a:endCxn id="86" idx="2"/>
            </p:cNvCxnSpPr>
            <p:nvPr/>
          </p:nvCxnSpPr>
          <p:spPr>
            <a:xfrm>
              <a:off x="360172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0" name="Oval 89"/>
            <p:cNvSpPr/>
            <p:nvPr/>
          </p:nvSpPr>
          <p:spPr>
            <a:xfrm>
              <a:off x="24130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1" name="Oval 90"/>
            <p:cNvSpPr/>
            <p:nvPr/>
          </p:nvSpPr>
          <p:spPr>
            <a:xfrm>
              <a:off x="290068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92" name="Straight Connector 91"/>
            <p:cNvCxnSpPr>
              <a:stCxn id="90" idx="6"/>
              <a:endCxn id="91" idx="2"/>
            </p:cNvCxnSpPr>
            <p:nvPr/>
          </p:nvCxnSpPr>
          <p:spPr>
            <a:xfrm>
              <a:off x="2595880" y="232664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3" name="Oval 92"/>
            <p:cNvSpPr/>
            <p:nvPr/>
          </p:nvSpPr>
          <p:spPr>
            <a:xfrm>
              <a:off x="341884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4" name="Oval 93"/>
            <p:cNvSpPr/>
            <p:nvPr/>
          </p:nvSpPr>
          <p:spPr>
            <a:xfrm>
              <a:off x="39370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95" name="Straight Connector 94"/>
            <p:cNvCxnSpPr>
              <a:stCxn id="91" idx="6"/>
              <a:endCxn id="93" idx="2"/>
            </p:cNvCxnSpPr>
            <p:nvPr/>
          </p:nvCxnSpPr>
          <p:spPr>
            <a:xfrm>
              <a:off x="308356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6" name="Straight Connector 95"/>
            <p:cNvCxnSpPr>
              <a:stCxn id="93" idx="6"/>
              <a:endCxn id="94" idx="2"/>
            </p:cNvCxnSpPr>
            <p:nvPr/>
          </p:nvCxnSpPr>
          <p:spPr>
            <a:xfrm>
              <a:off x="360172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7" name="Oval 96"/>
            <p:cNvSpPr/>
            <p:nvPr/>
          </p:nvSpPr>
          <p:spPr>
            <a:xfrm>
              <a:off x="24130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8" name="Oval 97"/>
            <p:cNvSpPr/>
            <p:nvPr/>
          </p:nvSpPr>
          <p:spPr>
            <a:xfrm>
              <a:off x="290068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99" name="Straight Connector 98"/>
            <p:cNvCxnSpPr>
              <a:stCxn id="97" idx="6"/>
              <a:endCxn id="98" idx="2"/>
            </p:cNvCxnSpPr>
            <p:nvPr/>
          </p:nvCxnSpPr>
          <p:spPr>
            <a:xfrm>
              <a:off x="2595880" y="279400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0" name="Oval 99"/>
            <p:cNvSpPr/>
            <p:nvPr/>
          </p:nvSpPr>
          <p:spPr>
            <a:xfrm>
              <a:off x="341884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1" name="Oval 100"/>
            <p:cNvSpPr/>
            <p:nvPr/>
          </p:nvSpPr>
          <p:spPr>
            <a:xfrm>
              <a:off x="39370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02" name="Straight Connector 101"/>
            <p:cNvCxnSpPr>
              <a:stCxn id="98" idx="6"/>
              <a:endCxn id="100" idx="2"/>
            </p:cNvCxnSpPr>
            <p:nvPr/>
          </p:nvCxnSpPr>
          <p:spPr>
            <a:xfrm>
              <a:off x="308356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Connector 102"/>
            <p:cNvCxnSpPr>
              <a:stCxn id="100" idx="6"/>
              <a:endCxn id="101" idx="2"/>
            </p:cNvCxnSpPr>
            <p:nvPr/>
          </p:nvCxnSpPr>
          <p:spPr>
            <a:xfrm>
              <a:off x="360172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4" name="Oval 103"/>
            <p:cNvSpPr/>
            <p:nvPr/>
          </p:nvSpPr>
          <p:spPr>
            <a:xfrm>
              <a:off x="24130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5" name="Oval 104"/>
            <p:cNvSpPr/>
            <p:nvPr/>
          </p:nvSpPr>
          <p:spPr>
            <a:xfrm>
              <a:off x="290068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06" name="Straight Connector 105"/>
            <p:cNvCxnSpPr>
              <a:stCxn id="104" idx="6"/>
              <a:endCxn id="105" idx="2"/>
            </p:cNvCxnSpPr>
            <p:nvPr/>
          </p:nvCxnSpPr>
          <p:spPr>
            <a:xfrm>
              <a:off x="2595880" y="32613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7" name="Oval 106"/>
            <p:cNvSpPr/>
            <p:nvPr/>
          </p:nvSpPr>
          <p:spPr>
            <a:xfrm>
              <a:off x="341884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8" name="Oval 107"/>
            <p:cNvSpPr/>
            <p:nvPr/>
          </p:nvSpPr>
          <p:spPr>
            <a:xfrm>
              <a:off x="39370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09" name="Straight Connector 108"/>
            <p:cNvCxnSpPr>
              <a:stCxn id="105" idx="6"/>
              <a:endCxn id="107" idx="2"/>
            </p:cNvCxnSpPr>
            <p:nvPr/>
          </p:nvCxnSpPr>
          <p:spPr>
            <a:xfrm>
              <a:off x="308356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0" name="Straight Connector 109"/>
            <p:cNvCxnSpPr>
              <a:stCxn id="107" idx="6"/>
              <a:endCxn id="108" idx="2"/>
            </p:cNvCxnSpPr>
            <p:nvPr/>
          </p:nvCxnSpPr>
          <p:spPr>
            <a:xfrm>
              <a:off x="360172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rot="5400000" flipH="1" flipV="1">
              <a:off x="2362200" y="30276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rot="5400000" flipH="1" flipV="1">
              <a:off x="2362200" y="25603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rot="5400000" flipH="1" flipV="1">
              <a:off x="2362200" y="209296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14" name="Group 347"/>
          <p:cNvGrpSpPr/>
          <p:nvPr/>
        </p:nvGrpSpPr>
        <p:grpSpPr>
          <a:xfrm>
            <a:off x="7010400" y="2468880"/>
            <a:ext cx="1706880" cy="1798320"/>
            <a:chOff x="4648200" y="1767840"/>
            <a:chExt cx="1706880" cy="1798320"/>
          </a:xfrm>
        </p:grpSpPr>
        <p:cxnSp>
          <p:nvCxnSpPr>
            <p:cNvPr id="115" name="Straight Connector 114"/>
            <p:cNvCxnSpPr>
              <a:stCxn id="136" idx="6"/>
              <a:endCxn id="137" idx="2"/>
            </p:cNvCxnSpPr>
            <p:nvPr/>
          </p:nvCxnSpPr>
          <p:spPr>
            <a:xfrm>
              <a:off x="4831080" y="185928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6" name="Straight Connector 115"/>
            <p:cNvCxnSpPr>
              <a:stCxn id="137" idx="6"/>
              <a:endCxn id="138" idx="2"/>
            </p:cNvCxnSpPr>
            <p:nvPr/>
          </p:nvCxnSpPr>
          <p:spPr>
            <a:xfrm>
              <a:off x="531876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7" name="Straight Connector 116"/>
            <p:cNvCxnSpPr>
              <a:stCxn id="138" idx="6"/>
              <a:endCxn id="139" idx="2"/>
            </p:cNvCxnSpPr>
            <p:nvPr/>
          </p:nvCxnSpPr>
          <p:spPr>
            <a:xfrm>
              <a:off x="583692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8" name="Straight Connector 117"/>
            <p:cNvCxnSpPr>
              <a:stCxn id="140" idx="6"/>
              <a:endCxn id="141" idx="2"/>
            </p:cNvCxnSpPr>
            <p:nvPr/>
          </p:nvCxnSpPr>
          <p:spPr>
            <a:xfrm>
              <a:off x="4831080" y="232664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9" name="Straight Connector 118"/>
            <p:cNvCxnSpPr>
              <a:stCxn id="141" idx="6"/>
              <a:endCxn id="142" idx="2"/>
            </p:cNvCxnSpPr>
            <p:nvPr/>
          </p:nvCxnSpPr>
          <p:spPr>
            <a:xfrm>
              <a:off x="531876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0" name="Straight Connector 119"/>
            <p:cNvCxnSpPr>
              <a:stCxn id="142" idx="6"/>
              <a:endCxn id="143" idx="2"/>
            </p:cNvCxnSpPr>
            <p:nvPr/>
          </p:nvCxnSpPr>
          <p:spPr>
            <a:xfrm>
              <a:off x="583692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1" name="Straight Connector 120"/>
            <p:cNvCxnSpPr>
              <a:stCxn id="144" idx="6"/>
              <a:endCxn id="145" idx="2"/>
            </p:cNvCxnSpPr>
            <p:nvPr/>
          </p:nvCxnSpPr>
          <p:spPr>
            <a:xfrm>
              <a:off x="4831080" y="27940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2" name="Straight Connector 121"/>
            <p:cNvCxnSpPr>
              <a:stCxn id="145" idx="6"/>
              <a:endCxn id="146" idx="2"/>
            </p:cNvCxnSpPr>
            <p:nvPr/>
          </p:nvCxnSpPr>
          <p:spPr>
            <a:xfrm>
              <a:off x="531876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3" name="Straight Connector 122"/>
            <p:cNvCxnSpPr>
              <a:stCxn id="146" idx="6"/>
              <a:endCxn id="147" idx="2"/>
            </p:cNvCxnSpPr>
            <p:nvPr/>
          </p:nvCxnSpPr>
          <p:spPr>
            <a:xfrm>
              <a:off x="583692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4" name="Straight Connector 123"/>
            <p:cNvCxnSpPr>
              <a:stCxn id="148" idx="6"/>
              <a:endCxn id="149" idx="2"/>
            </p:cNvCxnSpPr>
            <p:nvPr/>
          </p:nvCxnSpPr>
          <p:spPr>
            <a:xfrm>
              <a:off x="4831080" y="326136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5" name="Straight Connector 124"/>
            <p:cNvCxnSpPr>
              <a:stCxn id="149" idx="6"/>
              <a:endCxn id="150" idx="2"/>
            </p:cNvCxnSpPr>
            <p:nvPr/>
          </p:nvCxnSpPr>
          <p:spPr>
            <a:xfrm>
              <a:off x="531876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6" name="Straight Connector 125"/>
            <p:cNvCxnSpPr>
              <a:stCxn id="150" idx="6"/>
              <a:endCxn id="151" idx="2"/>
            </p:cNvCxnSpPr>
            <p:nvPr/>
          </p:nvCxnSpPr>
          <p:spPr>
            <a:xfrm>
              <a:off x="583692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rot="5400000" flipH="1" flipV="1">
              <a:off x="4597400" y="30276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rot="5400000" flipH="1" flipV="1">
              <a:off x="4597400" y="25603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rot="5400000" flipH="1" flipV="1">
              <a:off x="4597400" y="209296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0" name="Straight Connector 129"/>
            <p:cNvCxnSpPr>
              <a:stCxn id="149" idx="4"/>
              <a:endCxn id="133" idx="0"/>
            </p:cNvCxnSpPr>
            <p:nvPr/>
          </p:nvCxnSpPr>
          <p:spPr>
            <a:xfrm rot="5400000">
              <a:off x="5189220" y="3390900"/>
              <a:ext cx="76200"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31" name="Straight Connector 130"/>
            <p:cNvCxnSpPr>
              <a:stCxn id="151" idx="4"/>
              <a:endCxn id="135" idx="0"/>
            </p:cNvCxnSpPr>
            <p:nvPr/>
          </p:nvCxnSpPr>
          <p:spPr>
            <a:xfrm rot="5400000">
              <a:off x="6225540" y="3390900"/>
              <a:ext cx="76200"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32" name="Straight Connector 131"/>
            <p:cNvCxnSpPr>
              <a:stCxn id="150" idx="4"/>
              <a:endCxn id="134" idx="0"/>
            </p:cNvCxnSpPr>
            <p:nvPr/>
          </p:nvCxnSpPr>
          <p:spPr>
            <a:xfrm rot="5400000">
              <a:off x="5707380" y="3390900"/>
              <a:ext cx="76200" cy="1588"/>
            </a:xfrm>
            <a:prstGeom prst="line">
              <a:avLst/>
            </a:prstGeom>
          </p:spPr>
          <p:style>
            <a:lnRef idx="2">
              <a:schemeClr val="accent6"/>
            </a:lnRef>
            <a:fillRef idx="0">
              <a:schemeClr val="accent6"/>
            </a:fillRef>
            <a:effectRef idx="1">
              <a:schemeClr val="accent6"/>
            </a:effectRef>
            <a:fontRef idx="minor">
              <a:schemeClr val="tx1"/>
            </a:fontRef>
          </p:style>
        </p:cxnSp>
        <p:sp>
          <p:nvSpPr>
            <p:cNvPr id="133" name="Oval 132"/>
            <p:cNvSpPr/>
            <p:nvPr/>
          </p:nvSpPr>
          <p:spPr>
            <a:xfrm>
              <a:off x="5158740" y="3429000"/>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4" name="Oval 133"/>
            <p:cNvSpPr/>
            <p:nvPr/>
          </p:nvSpPr>
          <p:spPr>
            <a:xfrm>
              <a:off x="5676900" y="3429000"/>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5" name="Oval 134"/>
            <p:cNvSpPr/>
            <p:nvPr/>
          </p:nvSpPr>
          <p:spPr>
            <a:xfrm>
              <a:off x="6195060" y="3429000"/>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6" name="Oval 135"/>
            <p:cNvSpPr/>
            <p:nvPr/>
          </p:nvSpPr>
          <p:spPr>
            <a:xfrm>
              <a:off x="46482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7" name="Oval 136"/>
            <p:cNvSpPr/>
            <p:nvPr/>
          </p:nvSpPr>
          <p:spPr>
            <a:xfrm>
              <a:off x="513588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8" name="Oval 137"/>
            <p:cNvSpPr/>
            <p:nvPr/>
          </p:nvSpPr>
          <p:spPr>
            <a:xfrm>
              <a:off x="565404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9" name="Oval 138"/>
            <p:cNvSpPr/>
            <p:nvPr/>
          </p:nvSpPr>
          <p:spPr>
            <a:xfrm>
              <a:off x="61722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0" name="Oval 139"/>
            <p:cNvSpPr/>
            <p:nvPr/>
          </p:nvSpPr>
          <p:spPr>
            <a:xfrm>
              <a:off x="46482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1" name="Oval 140"/>
            <p:cNvSpPr/>
            <p:nvPr/>
          </p:nvSpPr>
          <p:spPr>
            <a:xfrm>
              <a:off x="513588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2" name="Oval 141"/>
            <p:cNvSpPr/>
            <p:nvPr/>
          </p:nvSpPr>
          <p:spPr>
            <a:xfrm>
              <a:off x="565404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3" name="Oval 142"/>
            <p:cNvSpPr/>
            <p:nvPr/>
          </p:nvSpPr>
          <p:spPr>
            <a:xfrm>
              <a:off x="61722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4" name="Oval 143"/>
            <p:cNvSpPr/>
            <p:nvPr/>
          </p:nvSpPr>
          <p:spPr>
            <a:xfrm>
              <a:off x="46482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5" name="Oval 144"/>
            <p:cNvSpPr/>
            <p:nvPr/>
          </p:nvSpPr>
          <p:spPr>
            <a:xfrm>
              <a:off x="513588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6" name="Oval 145"/>
            <p:cNvSpPr/>
            <p:nvPr/>
          </p:nvSpPr>
          <p:spPr>
            <a:xfrm>
              <a:off x="565404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7" name="Oval 146"/>
            <p:cNvSpPr/>
            <p:nvPr/>
          </p:nvSpPr>
          <p:spPr>
            <a:xfrm>
              <a:off x="61722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8" name="Oval 147"/>
            <p:cNvSpPr/>
            <p:nvPr/>
          </p:nvSpPr>
          <p:spPr>
            <a:xfrm>
              <a:off x="46482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9" name="Oval 148"/>
            <p:cNvSpPr/>
            <p:nvPr/>
          </p:nvSpPr>
          <p:spPr>
            <a:xfrm>
              <a:off x="513588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50" name="Oval 149"/>
            <p:cNvSpPr/>
            <p:nvPr/>
          </p:nvSpPr>
          <p:spPr>
            <a:xfrm>
              <a:off x="565404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51" name="Oval 150"/>
            <p:cNvSpPr/>
            <p:nvPr/>
          </p:nvSpPr>
          <p:spPr>
            <a:xfrm>
              <a:off x="61722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52" name="Straight Connector 151"/>
            <p:cNvCxnSpPr>
              <a:stCxn id="145" idx="4"/>
              <a:endCxn id="155" idx="0"/>
            </p:cNvCxnSpPr>
            <p:nvPr/>
          </p:nvCxnSpPr>
          <p:spPr>
            <a:xfrm rot="5400000">
              <a:off x="5189830" y="2922930"/>
              <a:ext cx="74981"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53" name="Straight Connector 152"/>
            <p:cNvCxnSpPr>
              <a:stCxn id="147" idx="4"/>
              <a:endCxn id="157" idx="0"/>
            </p:cNvCxnSpPr>
            <p:nvPr/>
          </p:nvCxnSpPr>
          <p:spPr>
            <a:xfrm rot="5400000">
              <a:off x="6226150" y="2922930"/>
              <a:ext cx="74981"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54" name="Straight Connector 153"/>
            <p:cNvCxnSpPr>
              <a:stCxn id="146" idx="4"/>
              <a:endCxn id="156" idx="0"/>
            </p:cNvCxnSpPr>
            <p:nvPr/>
          </p:nvCxnSpPr>
          <p:spPr>
            <a:xfrm rot="5400000">
              <a:off x="5707990" y="2922930"/>
              <a:ext cx="74981" cy="1588"/>
            </a:xfrm>
            <a:prstGeom prst="line">
              <a:avLst/>
            </a:prstGeom>
          </p:spPr>
          <p:style>
            <a:lnRef idx="2">
              <a:schemeClr val="accent6"/>
            </a:lnRef>
            <a:fillRef idx="0">
              <a:schemeClr val="accent6"/>
            </a:fillRef>
            <a:effectRef idx="1">
              <a:schemeClr val="accent6"/>
            </a:effectRef>
            <a:fontRef idx="minor">
              <a:schemeClr val="tx1"/>
            </a:fontRef>
          </p:style>
        </p:cxnSp>
        <p:sp>
          <p:nvSpPr>
            <p:cNvPr id="155" name="Oval 154"/>
            <p:cNvSpPr/>
            <p:nvPr/>
          </p:nvSpPr>
          <p:spPr>
            <a:xfrm>
              <a:off x="5158740" y="2960421"/>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6" name="Oval 155"/>
            <p:cNvSpPr/>
            <p:nvPr/>
          </p:nvSpPr>
          <p:spPr>
            <a:xfrm>
              <a:off x="5676900" y="2960421"/>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7" name="Oval 156"/>
            <p:cNvSpPr/>
            <p:nvPr/>
          </p:nvSpPr>
          <p:spPr>
            <a:xfrm>
              <a:off x="6195060" y="2960421"/>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158" name="Straight Connector 157"/>
            <p:cNvCxnSpPr>
              <a:stCxn id="141" idx="4"/>
              <a:endCxn id="161" idx="0"/>
            </p:cNvCxnSpPr>
            <p:nvPr/>
          </p:nvCxnSpPr>
          <p:spPr>
            <a:xfrm rot="5400000">
              <a:off x="5190439" y="245496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59" name="Straight Connector 158"/>
            <p:cNvCxnSpPr>
              <a:stCxn id="143" idx="4"/>
              <a:endCxn id="163" idx="0"/>
            </p:cNvCxnSpPr>
            <p:nvPr/>
          </p:nvCxnSpPr>
          <p:spPr>
            <a:xfrm rot="5400000">
              <a:off x="6226759" y="245496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60" name="Straight Connector 159"/>
            <p:cNvCxnSpPr>
              <a:stCxn id="142" idx="4"/>
              <a:endCxn id="162" idx="0"/>
            </p:cNvCxnSpPr>
            <p:nvPr/>
          </p:nvCxnSpPr>
          <p:spPr>
            <a:xfrm rot="5400000">
              <a:off x="5708599" y="2454961"/>
              <a:ext cx="73763" cy="1588"/>
            </a:xfrm>
            <a:prstGeom prst="line">
              <a:avLst/>
            </a:prstGeom>
          </p:spPr>
          <p:style>
            <a:lnRef idx="2">
              <a:schemeClr val="accent6"/>
            </a:lnRef>
            <a:fillRef idx="0">
              <a:schemeClr val="accent6"/>
            </a:fillRef>
            <a:effectRef idx="1">
              <a:schemeClr val="accent6"/>
            </a:effectRef>
            <a:fontRef idx="minor">
              <a:schemeClr val="tx1"/>
            </a:fontRef>
          </p:style>
        </p:cxnSp>
        <p:sp>
          <p:nvSpPr>
            <p:cNvPr id="161" name="Oval 160"/>
            <p:cNvSpPr/>
            <p:nvPr/>
          </p:nvSpPr>
          <p:spPr>
            <a:xfrm>
              <a:off x="5158740" y="249184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2" name="Oval 161"/>
            <p:cNvSpPr/>
            <p:nvPr/>
          </p:nvSpPr>
          <p:spPr>
            <a:xfrm>
              <a:off x="5676900" y="249184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3" name="Oval 162"/>
            <p:cNvSpPr/>
            <p:nvPr/>
          </p:nvSpPr>
          <p:spPr>
            <a:xfrm>
              <a:off x="6195060" y="249184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164" name="Straight Connector 163"/>
            <p:cNvCxnSpPr>
              <a:stCxn id="137" idx="4"/>
              <a:endCxn id="167" idx="0"/>
            </p:cNvCxnSpPr>
            <p:nvPr/>
          </p:nvCxnSpPr>
          <p:spPr>
            <a:xfrm rot="5400000">
              <a:off x="5191048" y="1986992"/>
              <a:ext cx="72545"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65" name="Straight Connector 164"/>
            <p:cNvCxnSpPr>
              <a:stCxn id="139" idx="4"/>
              <a:endCxn id="169" idx="0"/>
            </p:cNvCxnSpPr>
            <p:nvPr/>
          </p:nvCxnSpPr>
          <p:spPr>
            <a:xfrm rot="5400000">
              <a:off x="6227368" y="1986992"/>
              <a:ext cx="72545"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66" name="Straight Connector 165"/>
            <p:cNvCxnSpPr>
              <a:stCxn id="138" idx="4"/>
              <a:endCxn id="168" idx="0"/>
            </p:cNvCxnSpPr>
            <p:nvPr/>
          </p:nvCxnSpPr>
          <p:spPr>
            <a:xfrm rot="5400000">
              <a:off x="5709208" y="1986992"/>
              <a:ext cx="72545" cy="1588"/>
            </a:xfrm>
            <a:prstGeom prst="line">
              <a:avLst/>
            </a:prstGeom>
          </p:spPr>
          <p:style>
            <a:lnRef idx="2">
              <a:schemeClr val="accent6"/>
            </a:lnRef>
            <a:fillRef idx="0">
              <a:schemeClr val="accent6"/>
            </a:fillRef>
            <a:effectRef idx="1">
              <a:schemeClr val="accent6"/>
            </a:effectRef>
            <a:fontRef idx="minor">
              <a:schemeClr val="tx1"/>
            </a:fontRef>
          </p:style>
        </p:cxnSp>
        <p:sp>
          <p:nvSpPr>
            <p:cNvPr id="167" name="Oval 166"/>
            <p:cNvSpPr/>
            <p:nvPr/>
          </p:nvSpPr>
          <p:spPr>
            <a:xfrm>
              <a:off x="5158740" y="202326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8" name="Oval 167"/>
            <p:cNvSpPr/>
            <p:nvPr/>
          </p:nvSpPr>
          <p:spPr>
            <a:xfrm>
              <a:off x="5676900" y="202326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9" name="Oval 168"/>
            <p:cNvSpPr/>
            <p:nvPr/>
          </p:nvSpPr>
          <p:spPr>
            <a:xfrm>
              <a:off x="6195060" y="202326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170" name="Right Arrow 169"/>
          <p:cNvSpPr/>
          <p:nvPr/>
        </p:nvSpPr>
        <p:spPr>
          <a:xfrm>
            <a:off x="1645920" y="4572000"/>
            <a:ext cx="2560320" cy="1143000"/>
          </a:xfrm>
          <a:prstGeom prst="rightArrow">
            <a:avLst/>
          </a:prstGeom>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dirty="0" smtClean="0"/>
              <a:t>Delete Edges</a:t>
            </a:r>
            <a:endParaRPr lang="en-US" sz="2800" dirty="0"/>
          </a:p>
        </p:txBody>
      </p:sp>
      <p:sp>
        <p:nvSpPr>
          <p:cNvPr id="171" name="Right Arrow 170"/>
          <p:cNvSpPr/>
          <p:nvPr/>
        </p:nvSpPr>
        <p:spPr>
          <a:xfrm>
            <a:off x="4937760" y="4572000"/>
            <a:ext cx="2560320" cy="1143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dirty="0" smtClean="0"/>
              <a:t>Compensate</a:t>
            </a:r>
            <a:endParaRPr lang="en-US" sz="2800" dirty="0"/>
          </a:p>
        </p:txBody>
      </p:sp>
      <p:sp>
        <p:nvSpPr>
          <p:cNvPr id="172" name="Text Box 65"/>
          <p:cNvSpPr txBox="1">
            <a:spLocks noChangeArrowheads="1"/>
          </p:cNvSpPr>
          <p:nvPr/>
        </p:nvSpPr>
        <p:spPr bwMode="auto">
          <a:xfrm>
            <a:off x="7227223" y="1671935"/>
            <a:ext cx="1273234" cy="461665"/>
          </a:xfrm>
          <a:prstGeom prst="rect">
            <a:avLst/>
          </a:prstGeom>
          <a:noFill/>
          <a:ln w="41275" algn="ctr">
            <a:noFill/>
            <a:miter lim="800000"/>
            <a:headEnd/>
            <a:tailEnd/>
          </a:ln>
          <a:effectLst/>
        </p:spPr>
        <p:txBody>
          <a:bodyPr wrap="none">
            <a:spAutoFit/>
          </a:bodyPr>
          <a:lstStyle/>
          <a:p>
            <a:pPr algn="ctr">
              <a:spcBef>
                <a:spcPct val="50000"/>
              </a:spcBef>
              <a:buFont typeface="Wingdings" pitchFamily="2" charset="2"/>
              <a:buNone/>
            </a:pPr>
            <a:r>
              <a:rPr lang="en-US" sz="2400" dirty="0" smtClean="0">
                <a:solidFill>
                  <a:schemeClr val="tx2"/>
                </a:solidFill>
              </a:rPr>
              <a:t>loopy BP</a:t>
            </a:r>
            <a:endParaRPr lang="en-US" sz="2400" dirty="0">
              <a:solidFill>
                <a:schemeClr val="tx2"/>
              </a:solidFill>
            </a:endParaRPr>
          </a:p>
        </p:txBody>
      </p:sp>
    </p:spTree>
    <p:extLst>
      <p:ext uri="{BB962C8B-B14F-4D97-AF65-F5344CB8AC3E}">
        <p14:creationId xmlns:p14="http://schemas.microsoft.com/office/powerpoint/2010/main" val="10144916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Characterizing Belief Propagation</a:t>
            </a:r>
            <a:endParaRPr lang="en-US" dirty="0">
              <a:solidFill>
                <a:schemeClr val="tx2"/>
              </a:solidFill>
            </a:endParaRPr>
          </a:p>
        </p:txBody>
      </p:sp>
      <p:sp>
        <p:nvSpPr>
          <p:cNvPr id="67" name="Content Placeholder 66"/>
          <p:cNvSpPr>
            <a:spLocks noGrp="1"/>
          </p:cNvSpPr>
          <p:nvPr>
            <p:ph sz="half" idx="2"/>
          </p:nvPr>
        </p:nvSpPr>
        <p:spPr>
          <a:xfrm>
            <a:off x="4648200" y="1600200"/>
            <a:ext cx="4038600" cy="4800600"/>
          </a:xfrm>
        </p:spPr>
        <p:txBody>
          <a:bodyPr>
            <a:normAutofit/>
          </a:bodyPr>
          <a:lstStyle/>
          <a:p>
            <a:r>
              <a:rPr lang="en-US" dirty="0" smtClean="0">
                <a:solidFill>
                  <a:schemeClr val="tx2"/>
                </a:solidFill>
              </a:rPr>
              <a:t>ED-BP characterization:</a:t>
            </a:r>
          </a:p>
          <a:p>
            <a:endParaRPr lang="en-US" dirty="0">
              <a:solidFill>
                <a:schemeClr val="tx2"/>
              </a:solidFill>
            </a:endParaRPr>
          </a:p>
          <a:p>
            <a:endParaRPr lang="en-US" dirty="0" smtClean="0">
              <a:solidFill>
                <a:schemeClr val="tx2"/>
              </a:solidFill>
            </a:endParaRPr>
          </a:p>
          <a:p>
            <a:endParaRPr lang="en-US" dirty="0">
              <a:solidFill>
                <a:schemeClr val="tx2"/>
              </a:solidFill>
            </a:endParaRPr>
          </a:p>
          <a:p>
            <a:endParaRPr lang="en-US" dirty="0" smtClean="0">
              <a:solidFill>
                <a:schemeClr val="tx2"/>
              </a:solidFill>
            </a:endParaRPr>
          </a:p>
          <a:p>
            <a:r>
              <a:rPr lang="en-US" dirty="0" smtClean="0">
                <a:solidFill>
                  <a:schemeClr val="tx2"/>
                </a:solidFill>
              </a:rPr>
              <a:t>in a tree:</a:t>
            </a:r>
          </a:p>
          <a:p>
            <a:pPr lvl="1"/>
            <a:r>
              <a:rPr lang="en-US" dirty="0" smtClean="0">
                <a:solidFill>
                  <a:schemeClr val="tx2"/>
                </a:solidFill>
              </a:rPr>
              <a:t>MAR: BP marginals</a:t>
            </a:r>
          </a:p>
          <a:p>
            <a:pPr lvl="1"/>
            <a:r>
              <a:rPr lang="en-US" dirty="0" smtClean="0">
                <a:solidFill>
                  <a:schemeClr val="tx2"/>
                </a:solidFill>
              </a:rPr>
              <a:t>PR: Bethe</a:t>
            </a:r>
          </a:p>
          <a:p>
            <a:pPr lvl="1"/>
            <a:r>
              <a:rPr lang="en-US" dirty="0" smtClean="0">
                <a:solidFill>
                  <a:schemeClr val="tx2"/>
                </a:solidFill>
              </a:rPr>
              <a:t>MPE: BP max-marginals</a:t>
            </a:r>
          </a:p>
        </p:txBody>
      </p:sp>
      <p:sp>
        <p:nvSpPr>
          <p:cNvPr id="68" name="Oval 3"/>
          <p:cNvSpPr>
            <a:spLocks noChangeAspect="1" noChangeArrowheads="1"/>
          </p:cNvSpPr>
          <p:nvPr/>
        </p:nvSpPr>
        <p:spPr bwMode="auto">
          <a:xfrm rot="16200000" flipH="1">
            <a:off x="443564" y="19050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latin typeface="Times New Roman" pitchFamily="18" charset="0"/>
            </a:endParaRPr>
          </a:p>
        </p:txBody>
      </p:sp>
      <p:sp>
        <p:nvSpPr>
          <p:cNvPr id="72" name="Oval 4"/>
          <p:cNvSpPr>
            <a:spLocks noChangeAspect="1" noChangeArrowheads="1"/>
          </p:cNvSpPr>
          <p:nvPr/>
        </p:nvSpPr>
        <p:spPr bwMode="auto">
          <a:xfrm rot="16200000" flipH="1">
            <a:off x="443564" y="50292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latin typeface="Times New Roman" pitchFamily="18" charset="0"/>
            </a:endParaRPr>
          </a:p>
        </p:txBody>
      </p:sp>
      <p:cxnSp>
        <p:nvCxnSpPr>
          <p:cNvPr id="73" name="AutoShape 5"/>
          <p:cNvCxnSpPr>
            <a:cxnSpLocks noChangeAspect="1" noChangeShapeType="1"/>
            <a:stCxn id="68" idx="6"/>
            <a:endCxn id="72" idx="2"/>
          </p:cNvCxnSpPr>
          <p:nvPr/>
        </p:nvCxnSpPr>
        <p:spPr bwMode="auto">
          <a:xfrm>
            <a:off x="786464" y="2616200"/>
            <a:ext cx="0" cy="2387600"/>
          </a:xfrm>
          <a:prstGeom prst="straightConnector1">
            <a:avLst/>
          </a:prstGeom>
          <a:noFill/>
          <a:ln w="50800">
            <a:solidFill>
              <a:schemeClr val="tx1"/>
            </a:solidFill>
            <a:round/>
            <a:headEnd/>
            <a:tailEnd type="none" w="lg" len="lg"/>
          </a:ln>
          <a:effectLst/>
        </p:spPr>
      </p:cxnSp>
      <p:cxnSp>
        <p:nvCxnSpPr>
          <p:cNvPr id="74" name="AutoShape 6"/>
          <p:cNvCxnSpPr>
            <a:cxnSpLocks noChangeAspect="1" noChangeShapeType="1"/>
            <a:stCxn id="68" idx="4"/>
            <a:endCxn id="76" idx="0"/>
          </p:cNvCxnSpPr>
          <p:nvPr/>
        </p:nvCxnSpPr>
        <p:spPr bwMode="auto">
          <a:xfrm>
            <a:off x="1154764" y="2247900"/>
            <a:ext cx="2141538" cy="0"/>
          </a:xfrm>
          <a:prstGeom prst="straightConnector1">
            <a:avLst/>
          </a:prstGeom>
          <a:noFill/>
          <a:ln w="50800">
            <a:solidFill>
              <a:schemeClr val="tx1"/>
            </a:solidFill>
            <a:round/>
            <a:headEnd/>
            <a:tailEnd type="none" w="lg" len="lg"/>
          </a:ln>
          <a:effectLst/>
        </p:spPr>
      </p:cxnSp>
      <p:cxnSp>
        <p:nvCxnSpPr>
          <p:cNvPr id="75" name="AutoShape 7"/>
          <p:cNvCxnSpPr>
            <a:cxnSpLocks noChangeAspect="1" noChangeShapeType="1"/>
            <a:stCxn id="72" idx="4"/>
            <a:endCxn id="77" idx="0"/>
          </p:cNvCxnSpPr>
          <p:nvPr/>
        </p:nvCxnSpPr>
        <p:spPr bwMode="auto">
          <a:xfrm>
            <a:off x="1154764" y="5372100"/>
            <a:ext cx="2141538" cy="0"/>
          </a:xfrm>
          <a:prstGeom prst="straightConnector1">
            <a:avLst/>
          </a:prstGeom>
          <a:noFill/>
          <a:ln w="50800">
            <a:solidFill>
              <a:schemeClr val="tx1"/>
            </a:solidFill>
            <a:round/>
            <a:headEnd/>
            <a:tailEnd type="none" w="lg" len="lg"/>
          </a:ln>
          <a:effectLst/>
        </p:spPr>
      </p:cxnSp>
      <p:sp>
        <p:nvSpPr>
          <p:cNvPr id="76" name="Oval 8"/>
          <p:cNvSpPr>
            <a:spLocks noChangeAspect="1" noChangeArrowheads="1"/>
          </p:cNvSpPr>
          <p:nvPr/>
        </p:nvSpPr>
        <p:spPr bwMode="auto">
          <a:xfrm rot="16200000" flipH="1">
            <a:off x="3321702" y="19050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r>
              <a:rPr lang="en-US" sz="3200" i="1" smtClean="0">
                <a:latin typeface="Times New Roman" pitchFamily="18" charset="0"/>
              </a:rPr>
              <a:t>X</a:t>
            </a:r>
            <a:r>
              <a:rPr lang="en-US" sz="3200" i="1" baseline="-25000" smtClean="0">
                <a:latin typeface="Times New Roman" pitchFamily="18" charset="0"/>
              </a:rPr>
              <a:t>i</a:t>
            </a:r>
            <a:endParaRPr lang="en-US" sz="3200" i="1" baseline="-25000">
              <a:latin typeface="Times New Roman" pitchFamily="18" charset="0"/>
            </a:endParaRPr>
          </a:p>
        </p:txBody>
      </p:sp>
      <p:sp>
        <p:nvSpPr>
          <p:cNvPr id="77" name="Oval 9"/>
          <p:cNvSpPr>
            <a:spLocks noChangeAspect="1" noChangeArrowheads="1"/>
          </p:cNvSpPr>
          <p:nvPr/>
        </p:nvSpPr>
        <p:spPr bwMode="auto">
          <a:xfrm rot="16200000" flipH="1">
            <a:off x="3321702" y="50292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nchorCtr="0"/>
          <a:lstStyle/>
          <a:p>
            <a:pPr algn="ctr">
              <a:spcBef>
                <a:spcPct val="0"/>
              </a:spcBef>
              <a:buSzTx/>
              <a:buFontTx/>
              <a:buNone/>
            </a:pPr>
            <a:r>
              <a:rPr lang="en-US" sz="3200" i="1" dirty="0" smtClean="0">
                <a:latin typeface="Times New Roman" pitchFamily="18" charset="0"/>
              </a:rPr>
              <a:t>X</a:t>
            </a:r>
            <a:r>
              <a:rPr lang="en-US" sz="3200" i="1" baseline="-25000" dirty="0" smtClean="0">
                <a:latin typeface="Times New Roman" pitchFamily="18" charset="0"/>
              </a:rPr>
              <a:t>j</a:t>
            </a:r>
            <a:endParaRPr lang="en-US" sz="3200" i="1" baseline="-25000" dirty="0">
              <a:latin typeface="Times New Roman" pitchFamily="18" charset="0"/>
            </a:endParaRPr>
          </a:p>
        </p:txBody>
      </p:sp>
      <p:grpSp>
        <p:nvGrpSpPr>
          <p:cNvPr id="78" name="Group 10"/>
          <p:cNvGrpSpPr>
            <a:grpSpLocks/>
          </p:cNvGrpSpPr>
          <p:nvPr/>
        </p:nvGrpSpPr>
        <p:grpSpPr bwMode="auto">
          <a:xfrm>
            <a:off x="3436002" y="2590801"/>
            <a:ext cx="457200" cy="2439988"/>
            <a:chOff x="2308" y="1968"/>
            <a:chExt cx="288" cy="1537"/>
          </a:xfrm>
        </p:grpSpPr>
        <p:sp>
          <p:nvSpPr>
            <p:cNvPr id="79" name="AutoShape 11"/>
            <p:cNvSpPr>
              <a:spLocks noChangeArrowheads="1"/>
            </p:cNvSpPr>
            <p:nvPr/>
          </p:nvSpPr>
          <p:spPr bwMode="auto">
            <a:xfrm>
              <a:off x="2308" y="2288"/>
              <a:ext cx="288" cy="28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cxnSp>
          <p:nvCxnSpPr>
            <p:cNvPr id="80" name="AutoShape 12"/>
            <p:cNvCxnSpPr>
              <a:cxnSpLocks noChangeAspect="1" noChangeShapeType="1"/>
              <a:stCxn id="79" idx="0"/>
              <a:endCxn id="76" idx="6"/>
            </p:cNvCxnSpPr>
            <p:nvPr/>
          </p:nvCxnSpPr>
          <p:spPr bwMode="auto">
            <a:xfrm flipV="1">
              <a:off x="2452" y="1968"/>
              <a:ext cx="1" cy="320"/>
            </a:xfrm>
            <a:prstGeom prst="straightConnector1">
              <a:avLst/>
            </a:prstGeom>
            <a:noFill/>
            <a:ln w="50800">
              <a:solidFill>
                <a:schemeClr val="tx1"/>
              </a:solidFill>
              <a:round/>
              <a:headEnd/>
              <a:tailEnd type="none" w="lg" len="lg"/>
            </a:ln>
            <a:effectLst/>
          </p:spPr>
        </p:cxnSp>
        <p:sp>
          <p:nvSpPr>
            <p:cNvPr id="81" name="AutoShape 13"/>
            <p:cNvSpPr>
              <a:spLocks noChangeArrowheads="1"/>
            </p:cNvSpPr>
            <p:nvPr/>
          </p:nvSpPr>
          <p:spPr bwMode="auto">
            <a:xfrm>
              <a:off x="2308" y="2896"/>
              <a:ext cx="288" cy="28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cxnSp>
          <p:nvCxnSpPr>
            <p:cNvPr id="82" name="AutoShape 14"/>
            <p:cNvCxnSpPr>
              <a:cxnSpLocks noChangeAspect="1" noChangeShapeType="1"/>
              <a:stCxn id="77" idx="2"/>
              <a:endCxn id="81" idx="4"/>
            </p:cNvCxnSpPr>
            <p:nvPr/>
          </p:nvCxnSpPr>
          <p:spPr bwMode="auto">
            <a:xfrm rot="5400000" flipH="1" flipV="1">
              <a:off x="2292" y="3344"/>
              <a:ext cx="320" cy="1"/>
            </a:xfrm>
            <a:prstGeom prst="straightConnector1">
              <a:avLst/>
            </a:prstGeom>
            <a:noFill/>
            <a:ln w="50800">
              <a:solidFill>
                <a:schemeClr val="tx1"/>
              </a:solidFill>
              <a:round/>
              <a:headEnd/>
              <a:tailEnd type="none" w="lg" len="lg"/>
            </a:ln>
            <a:effectLst/>
          </p:spPr>
        </p:cxnSp>
      </p:grpSp>
      <p:sp>
        <p:nvSpPr>
          <p:cNvPr id="22" name="TextBox 21"/>
          <p:cNvSpPr txBox="1"/>
          <p:nvPr/>
        </p:nvSpPr>
        <p:spPr>
          <a:xfrm>
            <a:off x="1980582" y="2733041"/>
            <a:ext cx="1266693" cy="707886"/>
          </a:xfrm>
          <a:prstGeom prst="rect">
            <a:avLst/>
          </a:prstGeom>
          <a:noFill/>
        </p:spPr>
        <p:txBody>
          <a:bodyPr wrap="none" rtlCol="0">
            <a:spAutoFit/>
          </a:bodyPr>
          <a:lstStyle/>
          <a:p>
            <a:r>
              <a:rPr lang="en-US" sz="4000" i="1" dirty="0" smtClean="0">
                <a:latin typeface="Constantia" pitchFamily="18" charset="0"/>
                <a:ea typeface="Cambria Math" pitchFamily="18" charset="0"/>
                <a:sym typeface="Symbol"/>
              </a:rPr>
              <a:t></a:t>
            </a:r>
            <a:r>
              <a:rPr lang="en-US" sz="4000" dirty="0" smtClean="0">
                <a:latin typeface="Constantia" pitchFamily="18" charset="0"/>
                <a:ea typeface="Cambria Math" pitchFamily="18" charset="0"/>
                <a:sym typeface="Symbol"/>
              </a:rPr>
              <a:t>(</a:t>
            </a:r>
            <a:r>
              <a:rPr lang="en-US" sz="4000" i="1" dirty="0" smtClean="0">
                <a:latin typeface="Constantia" pitchFamily="18" charset="0"/>
                <a:ea typeface="Cambria Math" pitchFamily="18" charset="0"/>
                <a:sym typeface="Symbol"/>
              </a:rPr>
              <a:t>X</a:t>
            </a:r>
            <a:r>
              <a:rPr lang="en-US" sz="4000" i="1" baseline="-25000" dirty="0" smtClean="0">
                <a:latin typeface="Constantia" pitchFamily="18" charset="0"/>
                <a:ea typeface="Cambria Math" pitchFamily="18" charset="0"/>
                <a:sym typeface="Symbol"/>
              </a:rPr>
              <a:t>i</a:t>
            </a:r>
            <a:r>
              <a:rPr lang="en-US" sz="4000" dirty="0" smtClean="0">
                <a:latin typeface="Constantia" pitchFamily="18" charset="0"/>
                <a:ea typeface="Cambria Math" pitchFamily="18" charset="0"/>
                <a:sym typeface="Symbol"/>
              </a:rPr>
              <a:t>)</a:t>
            </a:r>
            <a:endParaRPr lang="en-US" sz="4000" dirty="0">
              <a:latin typeface="Constantia" pitchFamily="18" charset="0"/>
              <a:ea typeface="Cambria Math" pitchFamily="18" charset="0"/>
            </a:endParaRPr>
          </a:p>
        </p:txBody>
      </p:sp>
      <p:sp>
        <p:nvSpPr>
          <p:cNvPr id="23" name="TextBox 22"/>
          <p:cNvSpPr txBox="1"/>
          <p:nvPr/>
        </p:nvSpPr>
        <p:spPr>
          <a:xfrm>
            <a:off x="1980582" y="4064001"/>
            <a:ext cx="1250663" cy="707886"/>
          </a:xfrm>
          <a:prstGeom prst="rect">
            <a:avLst/>
          </a:prstGeom>
          <a:noFill/>
        </p:spPr>
        <p:txBody>
          <a:bodyPr wrap="none" rtlCol="0">
            <a:spAutoFit/>
          </a:bodyPr>
          <a:lstStyle/>
          <a:p>
            <a:r>
              <a:rPr lang="en-US" sz="4000" i="1" dirty="0" smtClean="0">
                <a:latin typeface="Constantia" pitchFamily="18" charset="0"/>
                <a:ea typeface="Cambria Math" pitchFamily="18" charset="0"/>
                <a:sym typeface="Symbol"/>
              </a:rPr>
              <a:t></a:t>
            </a:r>
            <a:r>
              <a:rPr lang="en-US" sz="4000" dirty="0" smtClean="0">
                <a:latin typeface="Constantia" pitchFamily="18" charset="0"/>
                <a:ea typeface="Cambria Math" pitchFamily="18" charset="0"/>
                <a:sym typeface="Symbol"/>
              </a:rPr>
              <a:t>(</a:t>
            </a:r>
            <a:r>
              <a:rPr lang="en-US" sz="4000" i="1" dirty="0" smtClean="0">
                <a:latin typeface="Constantia" pitchFamily="18" charset="0"/>
                <a:ea typeface="Cambria Math" pitchFamily="18" charset="0"/>
                <a:sym typeface="Symbol"/>
              </a:rPr>
              <a:t>X</a:t>
            </a:r>
            <a:r>
              <a:rPr lang="en-US" sz="4000" i="1" baseline="-25000" dirty="0">
                <a:latin typeface="Constantia" pitchFamily="18" charset="0"/>
                <a:ea typeface="Cambria Math" pitchFamily="18" charset="0"/>
                <a:sym typeface="Symbol"/>
              </a:rPr>
              <a:t>j</a:t>
            </a:r>
            <a:r>
              <a:rPr lang="en-US" sz="4000" dirty="0" smtClean="0">
                <a:latin typeface="Constantia" pitchFamily="18" charset="0"/>
                <a:ea typeface="Cambria Math" pitchFamily="18" charset="0"/>
                <a:sym typeface="Symbol"/>
              </a:rPr>
              <a:t>)</a:t>
            </a:r>
            <a:endParaRPr lang="en-US" sz="4000" dirty="0">
              <a:latin typeface="Constantia" pitchFamily="18" charset="0"/>
              <a:ea typeface="Cambria Math" pitchFamily="18" charset="0"/>
            </a:endParaRPr>
          </a:p>
        </p:txBody>
      </p:sp>
      <p:sp>
        <p:nvSpPr>
          <p:cNvPr id="24" name="TextBox 23"/>
          <p:cNvSpPr txBox="1"/>
          <p:nvPr/>
        </p:nvSpPr>
        <p:spPr>
          <a:xfrm>
            <a:off x="4267200" y="2286000"/>
            <a:ext cx="4796506" cy="1200329"/>
          </a:xfrm>
          <a:prstGeom prst="rect">
            <a:avLst/>
          </a:prstGeom>
          <a:noFill/>
        </p:spPr>
        <p:txBody>
          <a:bodyPr wrap="none" rtlCol="0">
            <a:spAutoFit/>
          </a:bodyPr>
          <a:lstStyle/>
          <a:p>
            <a:r>
              <a:rPr lang="en-US" sz="3600" dirty="0" err="1" smtClean="0">
                <a:latin typeface="Constantia" pitchFamily="18" charset="0"/>
                <a:ea typeface="Cambria Math" pitchFamily="18" charset="0"/>
                <a:sym typeface="Symbol"/>
              </a:rPr>
              <a:t>Pr</a:t>
            </a:r>
            <a:r>
              <a:rPr lang="en-US" sz="3600" dirty="0" smtClean="0">
                <a:latin typeface="Constantia" pitchFamily="18" charset="0"/>
                <a:ea typeface="Cambria Math" pitchFamily="18" charset="0"/>
                <a:sym typeface="Symbol"/>
              </a:rPr>
              <a:t>(</a:t>
            </a:r>
            <a:r>
              <a:rPr lang="en-US" sz="3600" i="1" dirty="0" smtClean="0">
                <a:latin typeface="Constantia" pitchFamily="18" charset="0"/>
                <a:ea typeface="Cambria Math" pitchFamily="18" charset="0"/>
                <a:sym typeface="Symbol"/>
              </a:rPr>
              <a:t>X</a:t>
            </a:r>
            <a:r>
              <a:rPr lang="en-US" sz="3600" i="1" baseline="-25000" dirty="0" smtClean="0">
                <a:latin typeface="Constantia" pitchFamily="18" charset="0"/>
                <a:ea typeface="Cambria Math" pitchFamily="18" charset="0"/>
                <a:sym typeface="Symbol"/>
              </a:rPr>
              <a:t>i</a:t>
            </a:r>
            <a:r>
              <a:rPr lang="en-US" sz="3600" dirty="0" smtClean="0">
                <a:latin typeface="Constantia" pitchFamily="18" charset="0"/>
                <a:ea typeface="Cambria Math" pitchFamily="18" charset="0"/>
                <a:sym typeface="Symbol"/>
              </a:rPr>
              <a:t> = </a:t>
            </a:r>
            <a:r>
              <a:rPr lang="en-US" sz="3600" i="1" dirty="0" smtClean="0">
                <a:latin typeface="Constantia" pitchFamily="18" charset="0"/>
                <a:ea typeface="Cambria Math" pitchFamily="18" charset="0"/>
                <a:sym typeface="Symbol"/>
              </a:rPr>
              <a:t>x</a:t>
            </a:r>
            <a:r>
              <a:rPr lang="en-US" sz="3600" dirty="0" smtClean="0">
                <a:latin typeface="Constantia" pitchFamily="18" charset="0"/>
                <a:ea typeface="Cambria Math" pitchFamily="18" charset="0"/>
                <a:sym typeface="Symbol"/>
              </a:rPr>
              <a:t>) = </a:t>
            </a:r>
            <a:r>
              <a:rPr lang="en-US" sz="3600" dirty="0" err="1" smtClean="0">
                <a:latin typeface="Constantia" pitchFamily="18" charset="0"/>
                <a:ea typeface="Cambria Math" pitchFamily="18" charset="0"/>
                <a:sym typeface="Symbol"/>
              </a:rPr>
              <a:t>Pr</a:t>
            </a:r>
            <a:r>
              <a:rPr lang="en-US" sz="3600" dirty="0" smtClean="0">
                <a:latin typeface="Constantia" pitchFamily="18" charset="0"/>
                <a:ea typeface="Cambria Math" pitchFamily="18" charset="0"/>
                <a:sym typeface="Symbol"/>
              </a:rPr>
              <a:t>(</a:t>
            </a:r>
            <a:r>
              <a:rPr lang="en-US" sz="3600" i="1" dirty="0" smtClean="0">
                <a:latin typeface="Constantia" pitchFamily="18" charset="0"/>
                <a:ea typeface="Cambria Math" pitchFamily="18" charset="0"/>
                <a:sym typeface="Symbol"/>
              </a:rPr>
              <a:t>X</a:t>
            </a:r>
            <a:r>
              <a:rPr lang="en-US" sz="3600" i="1" baseline="-25000" dirty="0" smtClean="0">
                <a:latin typeface="Constantia" pitchFamily="18" charset="0"/>
                <a:ea typeface="Cambria Math" pitchFamily="18" charset="0"/>
                <a:sym typeface="Symbol"/>
              </a:rPr>
              <a:t>j</a:t>
            </a:r>
            <a:r>
              <a:rPr lang="en-US" sz="3600" dirty="0" smtClean="0">
                <a:latin typeface="Constantia" pitchFamily="18" charset="0"/>
                <a:ea typeface="Cambria Math" pitchFamily="18" charset="0"/>
                <a:sym typeface="Symbol"/>
              </a:rPr>
              <a:t> = </a:t>
            </a:r>
            <a:r>
              <a:rPr lang="en-US" sz="3600" i="1" dirty="0" smtClean="0">
                <a:latin typeface="Constantia" pitchFamily="18" charset="0"/>
                <a:ea typeface="Cambria Math" pitchFamily="18" charset="0"/>
                <a:sym typeface="Symbol"/>
              </a:rPr>
              <a:t>x</a:t>
            </a:r>
            <a:r>
              <a:rPr lang="en-US" sz="3600" dirty="0" smtClean="0">
                <a:latin typeface="Constantia" pitchFamily="18" charset="0"/>
                <a:ea typeface="Cambria Math" pitchFamily="18" charset="0"/>
                <a:sym typeface="Symbol"/>
              </a:rPr>
              <a:t>)</a:t>
            </a:r>
          </a:p>
          <a:p>
            <a:r>
              <a:rPr lang="en-US" sz="3600" i="1" dirty="0" smtClean="0">
                <a:latin typeface="Constantia" pitchFamily="18" charset="0"/>
                <a:ea typeface="Cambria Math" pitchFamily="18" charset="0"/>
                <a:sym typeface="Symbol"/>
              </a:rPr>
              <a:t>   = </a:t>
            </a:r>
            <a:r>
              <a:rPr lang="en-US" sz="3600" dirty="0">
                <a:latin typeface="Constantia" pitchFamily="18" charset="0"/>
                <a:ea typeface="Cambria Math" pitchFamily="18" charset="0"/>
                <a:sym typeface="Symbol"/>
              </a:rPr>
              <a:t>(</a:t>
            </a:r>
            <a:r>
              <a:rPr lang="en-US" sz="3600" i="1" dirty="0" smtClean="0">
                <a:latin typeface="Constantia" pitchFamily="18" charset="0"/>
                <a:ea typeface="Cambria Math" pitchFamily="18" charset="0"/>
                <a:sym typeface="Symbol"/>
              </a:rPr>
              <a:t>X</a:t>
            </a:r>
            <a:r>
              <a:rPr lang="en-US" sz="3600" i="1" baseline="-25000" dirty="0" smtClean="0">
                <a:latin typeface="Constantia" pitchFamily="18" charset="0"/>
                <a:ea typeface="Cambria Math" pitchFamily="18" charset="0"/>
                <a:sym typeface="Symbol"/>
              </a:rPr>
              <a:t>i</a:t>
            </a:r>
            <a:r>
              <a:rPr lang="en-US" sz="3600" dirty="0" smtClean="0">
                <a:latin typeface="Constantia" pitchFamily="18" charset="0"/>
                <a:ea typeface="Cambria Math" pitchFamily="18" charset="0"/>
                <a:sym typeface="Symbol"/>
              </a:rPr>
              <a:t> </a:t>
            </a:r>
            <a:r>
              <a:rPr lang="en-US" sz="3600" dirty="0">
                <a:latin typeface="Constantia" pitchFamily="18" charset="0"/>
                <a:ea typeface="Cambria Math" pitchFamily="18" charset="0"/>
                <a:sym typeface="Symbol"/>
              </a:rPr>
              <a:t>= </a:t>
            </a:r>
            <a:r>
              <a:rPr lang="en-US" sz="3600" i="1" dirty="0" smtClean="0">
                <a:latin typeface="Constantia" pitchFamily="18" charset="0"/>
                <a:ea typeface="Cambria Math" pitchFamily="18" charset="0"/>
                <a:sym typeface="Symbol"/>
              </a:rPr>
              <a:t>x</a:t>
            </a:r>
            <a:r>
              <a:rPr lang="en-US" sz="3600" dirty="0" smtClean="0">
                <a:latin typeface="Constantia" pitchFamily="18" charset="0"/>
                <a:ea typeface="Cambria Math" pitchFamily="18" charset="0"/>
                <a:sym typeface="Symbol"/>
              </a:rPr>
              <a:t>)</a:t>
            </a:r>
            <a:r>
              <a:rPr lang="en-US" sz="3600" i="1" dirty="0" smtClean="0">
                <a:latin typeface="Constantia" pitchFamily="18" charset="0"/>
                <a:ea typeface="Cambria Math" pitchFamily="18" charset="0"/>
                <a:sym typeface="Symbol"/>
              </a:rPr>
              <a:t></a:t>
            </a:r>
            <a:r>
              <a:rPr lang="en-US" sz="3600" dirty="0">
                <a:latin typeface="Constantia" pitchFamily="18" charset="0"/>
                <a:ea typeface="Cambria Math" pitchFamily="18" charset="0"/>
                <a:sym typeface="Symbol"/>
              </a:rPr>
              <a:t>(</a:t>
            </a:r>
            <a:r>
              <a:rPr lang="en-US" sz="3600" i="1" dirty="0" smtClean="0">
                <a:latin typeface="Constantia" pitchFamily="18" charset="0"/>
                <a:ea typeface="Cambria Math" pitchFamily="18" charset="0"/>
                <a:sym typeface="Symbol"/>
              </a:rPr>
              <a:t>X</a:t>
            </a:r>
            <a:r>
              <a:rPr lang="en-US" sz="3600" i="1" baseline="-25000" dirty="0" smtClean="0">
                <a:latin typeface="Constantia" pitchFamily="18" charset="0"/>
                <a:ea typeface="Cambria Math" pitchFamily="18" charset="0"/>
                <a:sym typeface="Symbol"/>
              </a:rPr>
              <a:t>j</a:t>
            </a:r>
            <a:r>
              <a:rPr lang="en-US" sz="3600" dirty="0" smtClean="0">
                <a:latin typeface="Constantia" pitchFamily="18" charset="0"/>
                <a:ea typeface="Cambria Math" pitchFamily="18" charset="0"/>
                <a:sym typeface="Symbol"/>
              </a:rPr>
              <a:t> </a:t>
            </a:r>
            <a:r>
              <a:rPr lang="en-US" sz="3600" dirty="0">
                <a:latin typeface="Constantia" pitchFamily="18" charset="0"/>
                <a:ea typeface="Cambria Math" pitchFamily="18" charset="0"/>
                <a:sym typeface="Symbol"/>
              </a:rPr>
              <a:t>= </a:t>
            </a:r>
            <a:r>
              <a:rPr lang="en-US" sz="3600" i="1" dirty="0" smtClean="0">
                <a:latin typeface="Constantia" pitchFamily="18" charset="0"/>
                <a:ea typeface="Cambria Math" pitchFamily="18" charset="0"/>
                <a:sym typeface="Symbol"/>
              </a:rPr>
              <a:t>x</a:t>
            </a:r>
            <a:r>
              <a:rPr lang="en-US" sz="3600" dirty="0" smtClean="0">
                <a:latin typeface="Constantia" pitchFamily="18" charset="0"/>
                <a:ea typeface="Cambria Math" pitchFamily="18" charset="0"/>
                <a:sym typeface="Symbol"/>
              </a:rPr>
              <a:t>)/</a:t>
            </a:r>
            <a:r>
              <a:rPr lang="en-US" sz="3600" i="1" dirty="0" err="1" smtClean="0">
                <a:latin typeface="Constantia" pitchFamily="18" charset="0"/>
                <a:ea typeface="Cambria Math" pitchFamily="18" charset="0"/>
                <a:sym typeface="Symbol"/>
              </a:rPr>
              <a:t>z</a:t>
            </a:r>
            <a:r>
              <a:rPr lang="en-US" sz="3600" i="1" baseline="-25000" dirty="0" err="1" smtClean="0">
                <a:latin typeface="Constantia" pitchFamily="18" charset="0"/>
                <a:ea typeface="Cambria Math" pitchFamily="18" charset="0"/>
                <a:sym typeface="Symbol"/>
              </a:rPr>
              <a:t>ij</a:t>
            </a:r>
            <a:endParaRPr lang="en-US" sz="3600" dirty="0">
              <a:latin typeface="Constantia" pitchFamily="18" charset="0"/>
              <a:ea typeface="Cambria Math" pitchFamily="18" charset="0"/>
            </a:endParaRPr>
          </a:p>
        </p:txBody>
      </p:sp>
    </p:spTree>
    <p:extLst>
      <p:ext uri="{BB962C8B-B14F-4D97-AF65-F5344CB8AC3E}">
        <p14:creationId xmlns:p14="http://schemas.microsoft.com/office/powerpoint/2010/main" val="36081099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solidFill>
                  <a:schemeClr val="tx2"/>
                </a:solidFill>
              </a:rPr>
              <a:t>Edge Deletion</a:t>
            </a:r>
            <a:endParaRPr lang="en-US" dirty="0">
              <a:solidFill>
                <a:schemeClr val="tx2"/>
              </a:solidFill>
            </a:endParaRPr>
          </a:p>
        </p:txBody>
      </p:sp>
      <p:sp>
        <p:nvSpPr>
          <p:cNvPr id="216" name="Text Box 65"/>
          <p:cNvSpPr txBox="1">
            <a:spLocks noChangeArrowheads="1"/>
          </p:cNvSpPr>
          <p:nvPr/>
        </p:nvSpPr>
        <p:spPr bwMode="auto">
          <a:xfrm>
            <a:off x="1225292" y="1295400"/>
            <a:ext cx="841256" cy="461665"/>
          </a:xfrm>
          <a:prstGeom prst="rect">
            <a:avLst/>
          </a:prstGeom>
          <a:noFill/>
          <a:ln w="41275" algn="ctr">
            <a:noFill/>
            <a:miter lim="800000"/>
            <a:headEnd/>
            <a:tailEnd/>
          </a:ln>
          <a:effectLst/>
        </p:spPr>
        <p:txBody>
          <a:bodyPr wrap="none">
            <a:spAutoFit/>
          </a:bodyPr>
          <a:lstStyle/>
          <a:p>
            <a:pPr algn="ctr">
              <a:spcBef>
                <a:spcPct val="50000"/>
              </a:spcBef>
              <a:buFont typeface="Wingdings" pitchFamily="2" charset="2"/>
              <a:buNone/>
            </a:pPr>
            <a:r>
              <a:rPr lang="en-US" sz="2400" dirty="0" smtClean="0">
                <a:solidFill>
                  <a:schemeClr val="tx2"/>
                </a:solidFill>
              </a:rPr>
              <a:t>exact</a:t>
            </a:r>
            <a:endParaRPr lang="en-US" sz="2400" dirty="0">
              <a:solidFill>
                <a:schemeClr val="tx2"/>
              </a:solidFill>
            </a:endParaRPr>
          </a:p>
        </p:txBody>
      </p:sp>
      <p:grpSp>
        <p:nvGrpSpPr>
          <p:cNvPr id="449" name="Group 135"/>
          <p:cNvGrpSpPr/>
          <p:nvPr/>
        </p:nvGrpSpPr>
        <p:grpSpPr>
          <a:xfrm>
            <a:off x="792480" y="1863745"/>
            <a:ext cx="1706880" cy="1584960"/>
            <a:chOff x="228600" y="1752600"/>
            <a:chExt cx="1706880" cy="1584960"/>
          </a:xfrm>
        </p:grpSpPr>
        <p:grpSp>
          <p:nvGrpSpPr>
            <p:cNvPr id="450" name="Group 58"/>
            <p:cNvGrpSpPr/>
            <p:nvPr/>
          </p:nvGrpSpPr>
          <p:grpSpPr>
            <a:xfrm>
              <a:off x="228600" y="1752600"/>
              <a:ext cx="1706880" cy="182880"/>
              <a:chOff x="350520" y="2331720"/>
              <a:chExt cx="1706880" cy="182880"/>
            </a:xfrm>
          </p:grpSpPr>
          <p:sp>
            <p:nvSpPr>
              <p:cNvPr id="487" name="Oval 486"/>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88" name="Oval 487"/>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89" name="Straight Connector 488"/>
              <p:cNvCxnSpPr>
                <a:stCxn id="487" idx="6"/>
                <a:endCxn id="488"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90" name="Oval 489"/>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91" name="Oval 490"/>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92" name="Straight Connector 491"/>
              <p:cNvCxnSpPr>
                <a:stCxn id="488" idx="6"/>
                <a:endCxn id="490"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93" name="Straight Connector 492"/>
              <p:cNvCxnSpPr>
                <a:stCxn id="490" idx="6"/>
                <a:endCxn id="491"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51" name="Group 59"/>
            <p:cNvGrpSpPr/>
            <p:nvPr/>
          </p:nvGrpSpPr>
          <p:grpSpPr>
            <a:xfrm>
              <a:off x="228600" y="2219960"/>
              <a:ext cx="1706880" cy="182880"/>
              <a:chOff x="350520" y="2331720"/>
              <a:chExt cx="1706880" cy="182880"/>
            </a:xfrm>
          </p:grpSpPr>
          <p:sp>
            <p:nvSpPr>
              <p:cNvPr id="480" name="Oval 479"/>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81" name="Oval 480"/>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82" name="Straight Connector 481"/>
              <p:cNvCxnSpPr>
                <a:stCxn id="480" idx="6"/>
                <a:endCxn id="481"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83" name="Oval 482"/>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84" name="Oval 483"/>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85" name="Straight Connector 484"/>
              <p:cNvCxnSpPr>
                <a:stCxn id="481" idx="6"/>
                <a:endCxn id="483"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6" name="Straight Connector 485"/>
              <p:cNvCxnSpPr>
                <a:stCxn id="483" idx="6"/>
                <a:endCxn id="484"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52" name="Group 67"/>
            <p:cNvGrpSpPr/>
            <p:nvPr/>
          </p:nvGrpSpPr>
          <p:grpSpPr>
            <a:xfrm>
              <a:off x="228600" y="2687320"/>
              <a:ext cx="1706880" cy="182880"/>
              <a:chOff x="350520" y="2331720"/>
              <a:chExt cx="1706880" cy="182880"/>
            </a:xfrm>
          </p:grpSpPr>
          <p:sp>
            <p:nvSpPr>
              <p:cNvPr id="473" name="Oval 472"/>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74" name="Oval 473"/>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75" name="Straight Connector 474"/>
              <p:cNvCxnSpPr>
                <a:stCxn id="473" idx="6"/>
                <a:endCxn id="474"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76" name="Oval 475"/>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77" name="Oval 476"/>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78" name="Straight Connector 477"/>
              <p:cNvCxnSpPr>
                <a:stCxn id="474" idx="6"/>
                <a:endCxn id="476"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9" name="Straight Connector 478"/>
              <p:cNvCxnSpPr>
                <a:stCxn id="476" idx="6"/>
                <a:endCxn id="477"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53" name="Group 75"/>
            <p:cNvGrpSpPr/>
            <p:nvPr/>
          </p:nvGrpSpPr>
          <p:grpSpPr>
            <a:xfrm>
              <a:off x="228600" y="3154680"/>
              <a:ext cx="1706880" cy="182880"/>
              <a:chOff x="350520" y="2331720"/>
              <a:chExt cx="1706880" cy="182880"/>
            </a:xfrm>
          </p:grpSpPr>
          <p:sp>
            <p:nvSpPr>
              <p:cNvPr id="466" name="Oval 465"/>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67" name="Oval 466"/>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68" name="Straight Connector 467"/>
              <p:cNvCxnSpPr>
                <a:stCxn id="466" idx="6"/>
                <a:endCxn id="467"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69" name="Oval 468"/>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70" name="Oval 469"/>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71" name="Straight Connector 470"/>
              <p:cNvCxnSpPr>
                <a:stCxn id="467" idx="6"/>
                <a:endCxn id="469"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2" name="Straight Connector 471"/>
              <p:cNvCxnSpPr>
                <a:stCxn id="469" idx="6"/>
                <a:endCxn id="470"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454" name="Straight Connector 453"/>
            <p:cNvCxnSpPr/>
            <p:nvPr/>
          </p:nvCxnSpPr>
          <p:spPr>
            <a:xfrm rot="5400000" flipH="1" flipV="1">
              <a:off x="1778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55" name="Straight Connector 454"/>
            <p:cNvCxnSpPr/>
            <p:nvPr/>
          </p:nvCxnSpPr>
          <p:spPr>
            <a:xfrm rot="5400000" flipH="1" flipV="1">
              <a:off x="66548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56" name="Straight Connector 455"/>
            <p:cNvCxnSpPr/>
            <p:nvPr/>
          </p:nvCxnSpPr>
          <p:spPr>
            <a:xfrm rot="5400000" flipH="1" flipV="1">
              <a:off x="118364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57" name="Straight Connector 456"/>
            <p:cNvCxnSpPr/>
            <p:nvPr/>
          </p:nvCxnSpPr>
          <p:spPr>
            <a:xfrm rot="5400000" flipH="1" flipV="1">
              <a:off x="17018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58" name="Straight Connector 457"/>
            <p:cNvCxnSpPr/>
            <p:nvPr/>
          </p:nvCxnSpPr>
          <p:spPr>
            <a:xfrm rot="5400000" flipH="1" flipV="1">
              <a:off x="1778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59" name="Straight Connector 458"/>
            <p:cNvCxnSpPr/>
            <p:nvPr/>
          </p:nvCxnSpPr>
          <p:spPr>
            <a:xfrm rot="5400000" flipH="1" flipV="1">
              <a:off x="66548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0" name="Straight Connector 459"/>
            <p:cNvCxnSpPr/>
            <p:nvPr/>
          </p:nvCxnSpPr>
          <p:spPr>
            <a:xfrm rot="5400000" flipH="1" flipV="1">
              <a:off x="118364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1" name="Straight Connector 460"/>
            <p:cNvCxnSpPr/>
            <p:nvPr/>
          </p:nvCxnSpPr>
          <p:spPr>
            <a:xfrm rot="5400000" flipH="1" flipV="1">
              <a:off x="17018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2" name="Straight Connector 461"/>
            <p:cNvCxnSpPr/>
            <p:nvPr/>
          </p:nvCxnSpPr>
          <p:spPr>
            <a:xfrm rot="5400000" flipH="1" flipV="1">
              <a:off x="17018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3" name="Straight Connector 462"/>
            <p:cNvCxnSpPr/>
            <p:nvPr/>
          </p:nvCxnSpPr>
          <p:spPr>
            <a:xfrm rot="5400000" flipH="1" flipV="1">
              <a:off x="118364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4" name="Straight Connector 463"/>
            <p:cNvCxnSpPr/>
            <p:nvPr/>
          </p:nvCxnSpPr>
          <p:spPr>
            <a:xfrm rot="5400000" flipH="1" flipV="1">
              <a:off x="66548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5" name="Straight Connector 464"/>
            <p:cNvCxnSpPr/>
            <p:nvPr/>
          </p:nvCxnSpPr>
          <p:spPr>
            <a:xfrm rot="5400000" flipH="1" flipV="1">
              <a:off x="1778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583" name="Group 423"/>
          <p:cNvGrpSpPr/>
          <p:nvPr/>
        </p:nvGrpSpPr>
        <p:grpSpPr>
          <a:xfrm>
            <a:off x="4084320" y="1863745"/>
            <a:ext cx="1706880" cy="1584960"/>
            <a:chOff x="6781800" y="1752600"/>
            <a:chExt cx="1706880" cy="1584960"/>
          </a:xfrm>
        </p:grpSpPr>
        <p:cxnSp>
          <p:nvCxnSpPr>
            <p:cNvPr id="584" name="Straight Connector 583"/>
            <p:cNvCxnSpPr>
              <a:stCxn id="599" idx="6"/>
              <a:endCxn id="600" idx="2"/>
            </p:cNvCxnSpPr>
            <p:nvPr/>
          </p:nvCxnSpPr>
          <p:spPr>
            <a:xfrm>
              <a:off x="6964680" y="184404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5" name="Straight Connector 584"/>
            <p:cNvCxnSpPr>
              <a:stCxn id="600" idx="6"/>
              <a:endCxn id="601" idx="2"/>
            </p:cNvCxnSpPr>
            <p:nvPr/>
          </p:nvCxnSpPr>
          <p:spPr>
            <a:xfrm>
              <a:off x="7452360" y="1844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6" name="Straight Connector 585"/>
            <p:cNvCxnSpPr>
              <a:stCxn id="601" idx="6"/>
              <a:endCxn id="602" idx="2"/>
            </p:cNvCxnSpPr>
            <p:nvPr/>
          </p:nvCxnSpPr>
          <p:spPr>
            <a:xfrm>
              <a:off x="7970520" y="1844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7" name="Straight Connector 586"/>
            <p:cNvCxnSpPr>
              <a:stCxn id="603" idx="6"/>
              <a:endCxn id="604" idx="2"/>
            </p:cNvCxnSpPr>
            <p:nvPr/>
          </p:nvCxnSpPr>
          <p:spPr>
            <a:xfrm>
              <a:off x="6964680" y="23114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8" name="Straight Connector 587"/>
            <p:cNvCxnSpPr>
              <a:stCxn id="604" idx="6"/>
              <a:endCxn id="605" idx="2"/>
            </p:cNvCxnSpPr>
            <p:nvPr/>
          </p:nvCxnSpPr>
          <p:spPr>
            <a:xfrm>
              <a:off x="7452360" y="2311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9" name="Straight Connector 588"/>
            <p:cNvCxnSpPr>
              <a:stCxn id="605" idx="6"/>
              <a:endCxn id="606" idx="2"/>
            </p:cNvCxnSpPr>
            <p:nvPr/>
          </p:nvCxnSpPr>
          <p:spPr>
            <a:xfrm>
              <a:off x="7970520" y="2311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90" name="Straight Connector 589"/>
            <p:cNvCxnSpPr>
              <a:stCxn id="607" idx="6"/>
              <a:endCxn id="608" idx="2"/>
            </p:cNvCxnSpPr>
            <p:nvPr/>
          </p:nvCxnSpPr>
          <p:spPr>
            <a:xfrm>
              <a:off x="6964680" y="277876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91" name="Straight Connector 590"/>
            <p:cNvCxnSpPr>
              <a:stCxn id="608" idx="6"/>
              <a:endCxn id="609" idx="2"/>
            </p:cNvCxnSpPr>
            <p:nvPr/>
          </p:nvCxnSpPr>
          <p:spPr>
            <a:xfrm>
              <a:off x="7452360" y="27787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92" name="Straight Connector 591"/>
            <p:cNvCxnSpPr>
              <a:stCxn id="609" idx="6"/>
              <a:endCxn id="610" idx="2"/>
            </p:cNvCxnSpPr>
            <p:nvPr/>
          </p:nvCxnSpPr>
          <p:spPr>
            <a:xfrm>
              <a:off x="7970520" y="27787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93" name="Straight Connector 592"/>
            <p:cNvCxnSpPr>
              <a:stCxn id="611" idx="6"/>
              <a:endCxn id="612" idx="2"/>
            </p:cNvCxnSpPr>
            <p:nvPr/>
          </p:nvCxnSpPr>
          <p:spPr>
            <a:xfrm>
              <a:off x="6964680" y="324612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94" name="Straight Connector 593"/>
            <p:cNvCxnSpPr>
              <a:stCxn id="612" idx="6"/>
              <a:endCxn id="613" idx="2"/>
            </p:cNvCxnSpPr>
            <p:nvPr/>
          </p:nvCxnSpPr>
          <p:spPr>
            <a:xfrm>
              <a:off x="7452360" y="32461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95" name="Straight Connector 594"/>
            <p:cNvCxnSpPr>
              <a:stCxn id="613" idx="6"/>
              <a:endCxn id="614" idx="2"/>
            </p:cNvCxnSpPr>
            <p:nvPr/>
          </p:nvCxnSpPr>
          <p:spPr>
            <a:xfrm>
              <a:off x="7970520" y="32461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96" name="Straight Connector 595"/>
            <p:cNvCxnSpPr/>
            <p:nvPr/>
          </p:nvCxnSpPr>
          <p:spPr>
            <a:xfrm rot="5400000" flipH="1" flipV="1">
              <a:off x="67310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97" name="Straight Connector 596"/>
            <p:cNvCxnSpPr/>
            <p:nvPr/>
          </p:nvCxnSpPr>
          <p:spPr>
            <a:xfrm rot="5400000" flipH="1" flipV="1">
              <a:off x="67310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98" name="Straight Connector 597"/>
            <p:cNvCxnSpPr/>
            <p:nvPr/>
          </p:nvCxnSpPr>
          <p:spPr>
            <a:xfrm rot="5400000" flipH="1" flipV="1">
              <a:off x="67310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99" name="Oval 598"/>
            <p:cNvSpPr/>
            <p:nvPr/>
          </p:nvSpPr>
          <p:spPr>
            <a:xfrm>
              <a:off x="678180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00" name="Oval 599"/>
            <p:cNvSpPr/>
            <p:nvPr/>
          </p:nvSpPr>
          <p:spPr>
            <a:xfrm>
              <a:off x="726948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01" name="Oval 600"/>
            <p:cNvSpPr/>
            <p:nvPr/>
          </p:nvSpPr>
          <p:spPr>
            <a:xfrm>
              <a:off x="778764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02" name="Oval 601"/>
            <p:cNvSpPr/>
            <p:nvPr/>
          </p:nvSpPr>
          <p:spPr>
            <a:xfrm>
              <a:off x="830580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03" name="Oval 602"/>
            <p:cNvSpPr/>
            <p:nvPr/>
          </p:nvSpPr>
          <p:spPr>
            <a:xfrm>
              <a:off x="678180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04" name="Oval 603"/>
            <p:cNvSpPr/>
            <p:nvPr/>
          </p:nvSpPr>
          <p:spPr>
            <a:xfrm>
              <a:off x="726948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05" name="Oval 604"/>
            <p:cNvSpPr/>
            <p:nvPr/>
          </p:nvSpPr>
          <p:spPr>
            <a:xfrm>
              <a:off x="778764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06" name="Oval 605"/>
            <p:cNvSpPr/>
            <p:nvPr/>
          </p:nvSpPr>
          <p:spPr>
            <a:xfrm>
              <a:off x="830580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07" name="Oval 606"/>
            <p:cNvSpPr/>
            <p:nvPr/>
          </p:nvSpPr>
          <p:spPr>
            <a:xfrm>
              <a:off x="678180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08" name="Oval 607"/>
            <p:cNvSpPr/>
            <p:nvPr/>
          </p:nvSpPr>
          <p:spPr>
            <a:xfrm>
              <a:off x="726948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09" name="Oval 608"/>
            <p:cNvSpPr/>
            <p:nvPr/>
          </p:nvSpPr>
          <p:spPr>
            <a:xfrm>
              <a:off x="778764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10" name="Oval 609"/>
            <p:cNvSpPr/>
            <p:nvPr/>
          </p:nvSpPr>
          <p:spPr>
            <a:xfrm>
              <a:off x="830580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11" name="Oval 610"/>
            <p:cNvSpPr/>
            <p:nvPr/>
          </p:nvSpPr>
          <p:spPr>
            <a:xfrm>
              <a:off x="678180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12" name="Oval 611"/>
            <p:cNvSpPr/>
            <p:nvPr/>
          </p:nvSpPr>
          <p:spPr>
            <a:xfrm>
              <a:off x="726948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13" name="Oval 612"/>
            <p:cNvSpPr/>
            <p:nvPr/>
          </p:nvSpPr>
          <p:spPr>
            <a:xfrm>
              <a:off x="778764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14" name="Oval 613"/>
            <p:cNvSpPr/>
            <p:nvPr/>
          </p:nvSpPr>
          <p:spPr>
            <a:xfrm>
              <a:off x="830580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15" name="Straight Connector 614"/>
            <p:cNvCxnSpPr>
              <a:stCxn id="604" idx="4"/>
              <a:endCxn id="618" idx="0"/>
            </p:cNvCxnSpPr>
            <p:nvPr/>
          </p:nvCxnSpPr>
          <p:spPr>
            <a:xfrm rot="5400000">
              <a:off x="732403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616" name="Straight Connector 615"/>
            <p:cNvCxnSpPr>
              <a:stCxn id="606" idx="4"/>
              <a:endCxn id="620" idx="0"/>
            </p:cNvCxnSpPr>
            <p:nvPr/>
          </p:nvCxnSpPr>
          <p:spPr>
            <a:xfrm rot="5400000">
              <a:off x="836035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617" name="Straight Connector 616"/>
            <p:cNvCxnSpPr>
              <a:stCxn id="605" idx="4"/>
              <a:endCxn id="619" idx="0"/>
            </p:cNvCxnSpPr>
            <p:nvPr/>
          </p:nvCxnSpPr>
          <p:spPr>
            <a:xfrm rot="5400000">
              <a:off x="784219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sp>
          <p:nvSpPr>
            <p:cNvPr id="618" name="Oval 617"/>
            <p:cNvSpPr/>
            <p:nvPr/>
          </p:nvSpPr>
          <p:spPr>
            <a:xfrm>
              <a:off x="729234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19" name="Oval 618"/>
            <p:cNvSpPr/>
            <p:nvPr/>
          </p:nvSpPr>
          <p:spPr>
            <a:xfrm>
              <a:off x="781050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20" name="Oval 619"/>
            <p:cNvSpPr/>
            <p:nvPr/>
          </p:nvSpPr>
          <p:spPr>
            <a:xfrm>
              <a:off x="832866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621" name="Straight Connector 620"/>
            <p:cNvCxnSpPr>
              <a:stCxn id="604" idx="0"/>
              <a:endCxn id="600" idx="4"/>
            </p:cNvCxnSpPr>
            <p:nvPr/>
          </p:nvCxnSpPr>
          <p:spPr>
            <a:xfrm rot="5400000" flipH="1" flipV="1">
              <a:off x="721868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22" name="Straight Connector 621"/>
            <p:cNvCxnSpPr>
              <a:stCxn id="605" idx="0"/>
              <a:endCxn id="601" idx="4"/>
            </p:cNvCxnSpPr>
            <p:nvPr/>
          </p:nvCxnSpPr>
          <p:spPr>
            <a:xfrm rot="5400000" flipH="1" flipV="1">
              <a:off x="773684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23" name="Straight Connector 622"/>
            <p:cNvCxnSpPr>
              <a:stCxn id="606" idx="0"/>
              <a:endCxn id="602" idx="4"/>
            </p:cNvCxnSpPr>
            <p:nvPr/>
          </p:nvCxnSpPr>
          <p:spPr>
            <a:xfrm rot="5400000" flipH="1" flipV="1">
              <a:off x="82550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24" name="Straight Connector 623"/>
            <p:cNvCxnSpPr>
              <a:stCxn id="610" idx="4"/>
              <a:endCxn id="614" idx="0"/>
            </p:cNvCxnSpPr>
            <p:nvPr/>
          </p:nvCxnSpPr>
          <p:spPr>
            <a:xfrm rot="5400000">
              <a:off x="82550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25" name="Straight Connector 624"/>
            <p:cNvCxnSpPr>
              <a:stCxn id="609" idx="4"/>
              <a:endCxn id="613" idx="0"/>
            </p:cNvCxnSpPr>
            <p:nvPr/>
          </p:nvCxnSpPr>
          <p:spPr>
            <a:xfrm rot="5400000">
              <a:off x="773684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26" name="Straight Connector 625"/>
            <p:cNvCxnSpPr>
              <a:stCxn id="608" idx="4"/>
              <a:endCxn id="612" idx="0"/>
            </p:cNvCxnSpPr>
            <p:nvPr/>
          </p:nvCxnSpPr>
          <p:spPr>
            <a:xfrm rot="5400000">
              <a:off x="721868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 name="Group 2"/>
          <p:cNvGrpSpPr/>
          <p:nvPr/>
        </p:nvGrpSpPr>
        <p:grpSpPr>
          <a:xfrm>
            <a:off x="2803661" y="2035175"/>
            <a:ext cx="976358" cy="1089025"/>
            <a:chOff x="2803661" y="2035175"/>
            <a:chExt cx="976358" cy="1089025"/>
          </a:xfrm>
        </p:grpSpPr>
        <p:cxnSp>
          <p:nvCxnSpPr>
            <p:cNvPr id="848" name="AutoShape 170"/>
            <p:cNvCxnSpPr>
              <a:cxnSpLocks noChangeAspect="1" noChangeShapeType="1"/>
            </p:cNvCxnSpPr>
            <p:nvPr/>
          </p:nvCxnSpPr>
          <p:spPr bwMode="auto">
            <a:xfrm>
              <a:off x="2803661" y="3122613"/>
              <a:ext cx="914400" cy="1587"/>
            </a:xfrm>
            <a:prstGeom prst="straightConnector1">
              <a:avLst/>
            </a:prstGeom>
            <a:noFill/>
            <a:ln w="38100">
              <a:solidFill>
                <a:srgbClr xmlns:mc="http://schemas.openxmlformats.org/markup-compatibility/2006" xmlns:a14="http://schemas.microsoft.com/office/drawing/2010/main" val="2A354C" mc:Ignorable=""/>
              </a:solidFill>
              <a:round/>
              <a:headEnd/>
              <a:tailEnd type="arrow" w="med" len="med"/>
            </a:ln>
          </p:spPr>
        </p:cxnSp>
        <p:sp>
          <p:nvSpPr>
            <p:cNvPr id="849" name="TextBox 848"/>
            <p:cNvSpPr txBox="1"/>
            <p:nvPr/>
          </p:nvSpPr>
          <p:spPr>
            <a:xfrm>
              <a:off x="2803661" y="2035175"/>
              <a:ext cx="976358" cy="830997"/>
            </a:xfrm>
            <a:prstGeom prst="rect">
              <a:avLst/>
            </a:prstGeom>
            <a:noFill/>
          </p:spPr>
          <p:txBody>
            <a:bodyPr wrap="none" rtlCol="0">
              <a:spAutoFit/>
            </a:bodyPr>
            <a:lstStyle/>
            <a:p>
              <a:pPr algn="ctr"/>
              <a:r>
                <a:rPr lang="en-US" sz="2400" dirty="0" smtClean="0">
                  <a:solidFill>
                    <a:schemeClr val="accent1"/>
                  </a:solidFill>
                </a:rPr>
                <a:t>delete</a:t>
              </a:r>
              <a:br>
                <a:rPr lang="en-US" sz="2400" dirty="0" smtClean="0">
                  <a:solidFill>
                    <a:schemeClr val="accent1"/>
                  </a:solidFill>
                </a:rPr>
              </a:br>
              <a:r>
                <a:rPr lang="en-US" sz="2400" dirty="0" smtClean="0">
                  <a:solidFill>
                    <a:schemeClr val="accent1"/>
                  </a:solidFill>
                </a:rPr>
                <a:t>edges</a:t>
              </a:r>
              <a:endParaRPr lang="en-US" sz="2400" dirty="0">
                <a:solidFill>
                  <a:schemeClr val="accent1"/>
                </a:solidFill>
              </a:endParaRPr>
            </a:p>
          </p:txBody>
        </p:sp>
      </p:grpSp>
      <p:sp>
        <p:nvSpPr>
          <p:cNvPr id="858" name="TextBox 857"/>
          <p:cNvSpPr txBox="1"/>
          <p:nvPr/>
        </p:nvSpPr>
        <p:spPr>
          <a:xfrm>
            <a:off x="3080886" y="3352800"/>
            <a:ext cx="421910" cy="707886"/>
          </a:xfrm>
          <a:prstGeom prst="rect">
            <a:avLst/>
          </a:prstGeom>
          <a:noFill/>
        </p:spPr>
        <p:txBody>
          <a:bodyPr wrap="none" rtlCol="0">
            <a:spAutoFit/>
          </a:bodyPr>
          <a:lstStyle/>
          <a:p>
            <a:pPr algn="ctr"/>
            <a:r>
              <a:rPr lang="en-US" sz="4000" dirty="0" smtClean="0">
                <a:solidFill>
                  <a:schemeClr val="accent1"/>
                </a:solidFill>
              </a:rPr>
              <a:t>?</a:t>
            </a:r>
            <a:endParaRPr lang="en-US" sz="4000" dirty="0">
              <a:solidFill>
                <a:schemeClr val="accent1"/>
              </a:solidFill>
            </a:endParaRPr>
          </a:p>
        </p:txBody>
      </p:sp>
    </p:spTree>
    <p:extLst>
      <p:ext uri="{BB962C8B-B14F-4D97-AF65-F5344CB8AC3E}">
        <p14:creationId xmlns:p14="http://schemas.microsoft.com/office/powerpoint/2010/main" val="4558848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solidFill>
                  <a:schemeClr val="tx2"/>
                </a:solidFill>
              </a:rPr>
              <a:t>Edge </a:t>
            </a:r>
            <a:r>
              <a:rPr lang="en-US" i="1" dirty="0" smtClean="0">
                <a:solidFill>
                  <a:schemeClr val="tx2"/>
                </a:solidFill>
              </a:rPr>
              <a:t>Recovery</a:t>
            </a:r>
            <a:endParaRPr lang="en-US" i="1" dirty="0">
              <a:solidFill>
                <a:schemeClr val="tx2"/>
              </a:solidFill>
            </a:endParaRPr>
          </a:p>
        </p:txBody>
      </p:sp>
      <p:grpSp>
        <p:nvGrpSpPr>
          <p:cNvPr id="29" name="Group 135"/>
          <p:cNvGrpSpPr/>
          <p:nvPr/>
        </p:nvGrpSpPr>
        <p:grpSpPr>
          <a:xfrm>
            <a:off x="6644640" y="4683145"/>
            <a:ext cx="1706880" cy="1584960"/>
            <a:chOff x="228600" y="1752600"/>
            <a:chExt cx="1706880" cy="1584960"/>
          </a:xfrm>
        </p:grpSpPr>
        <p:grpSp>
          <p:nvGrpSpPr>
            <p:cNvPr id="30" name="Group 58"/>
            <p:cNvGrpSpPr/>
            <p:nvPr/>
          </p:nvGrpSpPr>
          <p:grpSpPr>
            <a:xfrm>
              <a:off x="228600" y="1752600"/>
              <a:ext cx="1706880" cy="182880"/>
              <a:chOff x="350520" y="2331720"/>
              <a:chExt cx="1706880" cy="182880"/>
            </a:xfrm>
          </p:grpSpPr>
          <p:sp>
            <p:nvSpPr>
              <p:cNvPr id="67" name="Oval 66"/>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8" name="Oval 67"/>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9" name="Straight Connector 68"/>
              <p:cNvCxnSpPr>
                <a:stCxn id="67" idx="6"/>
                <a:endCxn id="68"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0" name="Oval 69"/>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2" name="Oval 71"/>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73" name="Straight Connector 72"/>
              <p:cNvCxnSpPr>
                <a:stCxn id="68" idx="6"/>
                <a:endCxn id="70"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70" idx="6"/>
                <a:endCxn id="72"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1" name="Group 59"/>
            <p:cNvGrpSpPr/>
            <p:nvPr/>
          </p:nvGrpSpPr>
          <p:grpSpPr>
            <a:xfrm>
              <a:off x="228600" y="2219960"/>
              <a:ext cx="1706880" cy="182880"/>
              <a:chOff x="350520" y="2331720"/>
              <a:chExt cx="1706880" cy="182880"/>
            </a:xfrm>
          </p:grpSpPr>
          <p:sp>
            <p:nvSpPr>
              <p:cNvPr id="60" name="Oval 59"/>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1" name="Oval 60"/>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2" name="Straight Connector 61"/>
              <p:cNvCxnSpPr>
                <a:stCxn id="60" idx="6"/>
                <a:endCxn id="61"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3" name="Oval 62"/>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4" name="Oval 63"/>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5" name="Straight Connector 64"/>
              <p:cNvCxnSpPr>
                <a:stCxn id="61" idx="6"/>
                <a:endCxn id="63"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63" idx="6"/>
                <a:endCxn id="64"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2" name="Group 67"/>
            <p:cNvGrpSpPr/>
            <p:nvPr/>
          </p:nvGrpSpPr>
          <p:grpSpPr>
            <a:xfrm>
              <a:off x="228600" y="2687320"/>
              <a:ext cx="1706880" cy="182880"/>
              <a:chOff x="350520" y="2331720"/>
              <a:chExt cx="1706880" cy="182880"/>
            </a:xfrm>
          </p:grpSpPr>
          <p:sp>
            <p:nvSpPr>
              <p:cNvPr id="53" name="Oval 52"/>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4" name="Oval 53"/>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5" name="Straight Connector 54"/>
              <p:cNvCxnSpPr>
                <a:stCxn id="53" idx="6"/>
                <a:endCxn id="54"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7" name="Oval 56"/>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8" name="Straight Connector 57"/>
              <p:cNvCxnSpPr>
                <a:stCxn id="54" idx="6"/>
                <a:endCxn id="56"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56" idx="6"/>
                <a:endCxn id="57"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3" name="Group 75"/>
            <p:cNvGrpSpPr/>
            <p:nvPr/>
          </p:nvGrpSpPr>
          <p:grpSpPr>
            <a:xfrm>
              <a:off x="228600" y="3154680"/>
              <a:ext cx="1706880" cy="182880"/>
              <a:chOff x="350520" y="2331720"/>
              <a:chExt cx="1706880" cy="182880"/>
            </a:xfrm>
          </p:grpSpPr>
          <p:sp>
            <p:nvSpPr>
              <p:cNvPr id="46" name="Oval 45"/>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7" name="Oval 46"/>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8" name="Straight Connector 47"/>
              <p:cNvCxnSpPr>
                <a:stCxn id="46" idx="6"/>
                <a:endCxn id="47"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9" name="Oval 48"/>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0" name="Oval 49"/>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1" name="Straight Connector 50"/>
              <p:cNvCxnSpPr>
                <a:stCxn id="47" idx="6"/>
                <a:endCxn id="49"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49" idx="6"/>
                <a:endCxn id="50"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34" name="Straight Connector 33"/>
            <p:cNvCxnSpPr/>
            <p:nvPr/>
          </p:nvCxnSpPr>
          <p:spPr>
            <a:xfrm rot="5400000" flipH="1" flipV="1">
              <a:off x="1778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flipH="1" flipV="1">
              <a:off x="66548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flipH="1" flipV="1">
              <a:off x="118364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flipH="1" flipV="1">
              <a:off x="17018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flipH="1" flipV="1">
              <a:off x="1778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flipH="1" flipV="1">
              <a:off x="66548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flipH="1" flipV="1">
              <a:off x="118364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flipH="1" flipV="1">
              <a:off x="17018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flipH="1" flipV="1">
              <a:off x="17018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flipH="1" flipV="1">
              <a:off x="118364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flipH="1" flipV="1">
              <a:off x="66548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flipH="1" flipV="1">
              <a:off x="1778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14" name="Group 347"/>
          <p:cNvGrpSpPr/>
          <p:nvPr/>
        </p:nvGrpSpPr>
        <p:grpSpPr>
          <a:xfrm>
            <a:off x="792480" y="1863745"/>
            <a:ext cx="1706880" cy="1798320"/>
            <a:chOff x="4648200" y="1767840"/>
            <a:chExt cx="1706880" cy="1798320"/>
          </a:xfrm>
        </p:grpSpPr>
        <p:cxnSp>
          <p:nvCxnSpPr>
            <p:cNvPr id="115" name="Straight Connector 114"/>
            <p:cNvCxnSpPr>
              <a:stCxn id="136" idx="6"/>
              <a:endCxn id="137" idx="2"/>
            </p:cNvCxnSpPr>
            <p:nvPr/>
          </p:nvCxnSpPr>
          <p:spPr>
            <a:xfrm>
              <a:off x="4831080" y="185928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6" name="Straight Connector 115"/>
            <p:cNvCxnSpPr>
              <a:stCxn id="137" idx="6"/>
              <a:endCxn id="138" idx="2"/>
            </p:cNvCxnSpPr>
            <p:nvPr/>
          </p:nvCxnSpPr>
          <p:spPr>
            <a:xfrm>
              <a:off x="531876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7" name="Straight Connector 116"/>
            <p:cNvCxnSpPr>
              <a:stCxn id="138" idx="6"/>
              <a:endCxn id="139" idx="2"/>
            </p:cNvCxnSpPr>
            <p:nvPr/>
          </p:nvCxnSpPr>
          <p:spPr>
            <a:xfrm>
              <a:off x="583692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8" name="Straight Connector 117"/>
            <p:cNvCxnSpPr>
              <a:stCxn id="140" idx="6"/>
              <a:endCxn id="141" idx="2"/>
            </p:cNvCxnSpPr>
            <p:nvPr/>
          </p:nvCxnSpPr>
          <p:spPr>
            <a:xfrm>
              <a:off x="4831080" y="232664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9" name="Straight Connector 118"/>
            <p:cNvCxnSpPr>
              <a:stCxn id="141" idx="6"/>
              <a:endCxn id="142" idx="2"/>
            </p:cNvCxnSpPr>
            <p:nvPr/>
          </p:nvCxnSpPr>
          <p:spPr>
            <a:xfrm>
              <a:off x="531876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0" name="Straight Connector 119"/>
            <p:cNvCxnSpPr>
              <a:stCxn id="142" idx="6"/>
              <a:endCxn id="143" idx="2"/>
            </p:cNvCxnSpPr>
            <p:nvPr/>
          </p:nvCxnSpPr>
          <p:spPr>
            <a:xfrm>
              <a:off x="583692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1" name="Straight Connector 120"/>
            <p:cNvCxnSpPr>
              <a:stCxn id="144" idx="6"/>
              <a:endCxn id="145" idx="2"/>
            </p:cNvCxnSpPr>
            <p:nvPr/>
          </p:nvCxnSpPr>
          <p:spPr>
            <a:xfrm>
              <a:off x="4831080" y="27940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2" name="Straight Connector 121"/>
            <p:cNvCxnSpPr>
              <a:stCxn id="145" idx="6"/>
              <a:endCxn id="146" idx="2"/>
            </p:cNvCxnSpPr>
            <p:nvPr/>
          </p:nvCxnSpPr>
          <p:spPr>
            <a:xfrm>
              <a:off x="531876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3" name="Straight Connector 122"/>
            <p:cNvCxnSpPr>
              <a:stCxn id="146" idx="6"/>
              <a:endCxn id="147" idx="2"/>
            </p:cNvCxnSpPr>
            <p:nvPr/>
          </p:nvCxnSpPr>
          <p:spPr>
            <a:xfrm>
              <a:off x="583692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4" name="Straight Connector 123"/>
            <p:cNvCxnSpPr>
              <a:stCxn id="148" idx="6"/>
              <a:endCxn id="149" idx="2"/>
            </p:cNvCxnSpPr>
            <p:nvPr/>
          </p:nvCxnSpPr>
          <p:spPr>
            <a:xfrm>
              <a:off x="4831080" y="326136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5" name="Straight Connector 124"/>
            <p:cNvCxnSpPr>
              <a:stCxn id="149" idx="6"/>
              <a:endCxn id="150" idx="2"/>
            </p:cNvCxnSpPr>
            <p:nvPr/>
          </p:nvCxnSpPr>
          <p:spPr>
            <a:xfrm>
              <a:off x="531876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6" name="Straight Connector 125"/>
            <p:cNvCxnSpPr>
              <a:stCxn id="150" idx="6"/>
              <a:endCxn id="151" idx="2"/>
            </p:cNvCxnSpPr>
            <p:nvPr/>
          </p:nvCxnSpPr>
          <p:spPr>
            <a:xfrm>
              <a:off x="583692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rot="5400000" flipH="1" flipV="1">
              <a:off x="4597400" y="30276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rot="5400000" flipH="1" flipV="1">
              <a:off x="4597400" y="25603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rot="5400000" flipH="1" flipV="1">
              <a:off x="4597400" y="209296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0" name="Straight Connector 129"/>
            <p:cNvCxnSpPr>
              <a:stCxn id="149" idx="4"/>
              <a:endCxn id="133" idx="0"/>
            </p:cNvCxnSpPr>
            <p:nvPr/>
          </p:nvCxnSpPr>
          <p:spPr>
            <a:xfrm rot="5400000">
              <a:off x="5189220" y="3390900"/>
              <a:ext cx="76200"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31" name="Straight Connector 130"/>
            <p:cNvCxnSpPr>
              <a:stCxn id="151" idx="4"/>
              <a:endCxn id="135" idx="0"/>
            </p:cNvCxnSpPr>
            <p:nvPr/>
          </p:nvCxnSpPr>
          <p:spPr>
            <a:xfrm rot="5400000">
              <a:off x="6225540" y="3390900"/>
              <a:ext cx="76200"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32" name="Straight Connector 131"/>
            <p:cNvCxnSpPr>
              <a:stCxn id="150" idx="4"/>
              <a:endCxn id="134" idx="0"/>
            </p:cNvCxnSpPr>
            <p:nvPr/>
          </p:nvCxnSpPr>
          <p:spPr>
            <a:xfrm rot="5400000">
              <a:off x="5707380" y="3390900"/>
              <a:ext cx="76200" cy="1588"/>
            </a:xfrm>
            <a:prstGeom prst="line">
              <a:avLst/>
            </a:prstGeom>
          </p:spPr>
          <p:style>
            <a:lnRef idx="2">
              <a:schemeClr val="accent6"/>
            </a:lnRef>
            <a:fillRef idx="0">
              <a:schemeClr val="accent6"/>
            </a:fillRef>
            <a:effectRef idx="1">
              <a:schemeClr val="accent6"/>
            </a:effectRef>
            <a:fontRef idx="minor">
              <a:schemeClr val="tx1"/>
            </a:fontRef>
          </p:style>
        </p:cxnSp>
        <p:sp>
          <p:nvSpPr>
            <p:cNvPr id="133" name="Oval 132"/>
            <p:cNvSpPr/>
            <p:nvPr/>
          </p:nvSpPr>
          <p:spPr>
            <a:xfrm>
              <a:off x="5158740" y="3429000"/>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4" name="Oval 133"/>
            <p:cNvSpPr/>
            <p:nvPr/>
          </p:nvSpPr>
          <p:spPr>
            <a:xfrm>
              <a:off x="5676900" y="3429000"/>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5" name="Oval 134"/>
            <p:cNvSpPr/>
            <p:nvPr/>
          </p:nvSpPr>
          <p:spPr>
            <a:xfrm>
              <a:off x="6195060" y="3429000"/>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6" name="Oval 135"/>
            <p:cNvSpPr/>
            <p:nvPr/>
          </p:nvSpPr>
          <p:spPr>
            <a:xfrm>
              <a:off x="46482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7" name="Oval 136"/>
            <p:cNvSpPr/>
            <p:nvPr/>
          </p:nvSpPr>
          <p:spPr>
            <a:xfrm>
              <a:off x="513588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8" name="Oval 137"/>
            <p:cNvSpPr/>
            <p:nvPr/>
          </p:nvSpPr>
          <p:spPr>
            <a:xfrm>
              <a:off x="565404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9" name="Oval 138"/>
            <p:cNvSpPr/>
            <p:nvPr/>
          </p:nvSpPr>
          <p:spPr>
            <a:xfrm>
              <a:off x="61722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0" name="Oval 139"/>
            <p:cNvSpPr/>
            <p:nvPr/>
          </p:nvSpPr>
          <p:spPr>
            <a:xfrm>
              <a:off x="46482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1" name="Oval 140"/>
            <p:cNvSpPr/>
            <p:nvPr/>
          </p:nvSpPr>
          <p:spPr>
            <a:xfrm>
              <a:off x="513588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2" name="Oval 141"/>
            <p:cNvSpPr/>
            <p:nvPr/>
          </p:nvSpPr>
          <p:spPr>
            <a:xfrm>
              <a:off x="565404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3" name="Oval 142"/>
            <p:cNvSpPr/>
            <p:nvPr/>
          </p:nvSpPr>
          <p:spPr>
            <a:xfrm>
              <a:off x="61722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4" name="Oval 143"/>
            <p:cNvSpPr/>
            <p:nvPr/>
          </p:nvSpPr>
          <p:spPr>
            <a:xfrm>
              <a:off x="46482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5" name="Oval 144"/>
            <p:cNvSpPr/>
            <p:nvPr/>
          </p:nvSpPr>
          <p:spPr>
            <a:xfrm>
              <a:off x="513588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6" name="Oval 145"/>
            <p:cNvSpPr/>
            <p:nvPr/>
          </p:nvSpPr>
          <p:spPr>
            <a:xfrm>
              <a:off x="565404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7" name="Oval 146"/>
            <p:cNvSpPr/>
            <p:nvPr/>
          </p:nvSpPr>
          <p:spPr>
            <a:xfrm>
              <a:off x="61722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8" name="Oval 147"/>
            <p:cNvSpPr/>
            <p:nvPr/>
          </p:nvSpPr>
          <p:spPr>
            <a:xfrm>
              <a:off x="46482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9" name="Oval 148"/>
            <p:cNvSpPr/>
            <p:nvPr/>
          </p:nvSpPr>
          <p:spPr>
            <a:xfrm>
              <a:off x="513588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50" name="Oval 149"/>
            <p:cNvSpPr/>
            <p:nvPr/>
          </p:nvSpPr>
          <p:spPr>
            <a:xfrm>
              <a:off x="565404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51" name="Oval 150"/>
            <p:cNvSpPr/>
            <p:nvPr/>
          </p:nvSpPr>
          <p:spPr>
            <a:xfrm>
              <a:off x="61722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52" name="Straight Connector 151"/>
            <p:cNvCxnSpPr>
              <a:stCxn id="145" idx="4"/>
              <a:endCxn id="155" idx="0"/>
            </p:cNvCxnSpPr>
            <p:nvPr/>
          </p:nvCxnSpPr>
          <p:spPr>
            <a:xfrm rot="5400000">
              <a:off x="5189830" y="2922930"/>
              <a:ext cx="74981"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53" name="Straight Connector 152"/>
            <p:cNvCxnSpPr>
              <a:stCxn id="147" idx="4"/>
              <a:endCxn id="157" idx="0"/>
            </p:cNvCxnSpPr>
            <p:nvPr/>
          </p:nvCxnSpPr>
          <p:spPr>
            <a:xfrm rot="5400000">
              <a:off x="6226150" y="2922930"/>
              <a:ext cx="74981"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54" name="Straight Connector 153"/>
            <p:cNvCxnSpPr>
              <a:stCxn id="146" idx="4"/>
              <a:endCxn id="156" idx="0"/>
            </p:cNvCxnSpPr>
            <p:nvPr/>
          </p:nvCxnSpPr>
          <p:spPr>
            <a:xfrm rot="5400000">
              <a:off x="5707990" y="2922930"/>
              <a:ext cx="74981" cy="1588"/>
            </a:xfrm>
            <a:prstGeom prst="line">
              <a:avLst/>
            </a:prstGeom>
          </p:spPr>
          <p:style>
            <a:lnRef idx="2">
              <a:schemeClr val="accent6"/>
            </a:lnRef>
            <a:fillRef idx="0">
              <a:schemeClr val="accent6"/>
            </a:fillRef>
            <a:effectRef idx="1">
              <a:schemeClr val="accent6"/>
            </a:effectRef>
            <a:fontRef idx="minor">
              <a:schemeClr val="tx1"/>
            </a:fontRef>
          </p:style>
        </p:cxnSp>
        <p:sp>
          <p:nvSpPr>
            <p:cNvPr id="155" name="Oval 154"/>
            <p:cNvSpPr/>
            <p:nvPr/>
          </p:nvSpPr>
          <p:spPr>
            <a:xfrm>
              <a:off x="5158740" y="2960421"/>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6" name="Oval 155"/>
            <p:cNvSpPr/>
            <p:nvPr/>
          </p:nvSpPr>
          <p:spPr>
            <a:xfrm>
              <a:off x="5676900" y="2960421"/>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7" name="Oval 156"/>
            <p:cNvSpPr/>
            <p:nvPr/>
          </p:nvSpPr>
          <p:spPr>
            <a:xfrm>
              <a:off x="6195060" y="2960421"/>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158" name="Straight Connector 157"/>
            <p:cNvCxnSpPr>
              <a:stCxn id="141" idx="4"/>
              <a:endCxn id="161" idx="0"/>
            </p:cNvCxnSpPr>
            <p:nvPr/>
          </p:nvCxnSpPr>
          <p:spPr>
            <a:xfrm rot="5400000">
              <a:off x="5190439" y="245496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59" name="Straight Connector 158"/>
            <p:cNvCxnSpPr>
              <a:stCxn id="143" idx="4"/>
              <a:endCxn id="163" idx="0"/>
            </p:cNvCxnSpPr>
            <p:nvPr/>
          </p:nvCxnSpPr>
          <p:spPr>
            <a:xfrm rot="5400000">
              <a:off x="6226759" y="245496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60" name="Straight Connector 159"/>
            <p:cNvCxnSpPr>
              <a:stCxn id="142" idx="4"/>
              <a:endCxn id="162" idx="0"/>
            </p:cNvCxnSpPr>
            <p:nvPr/>
          </p:nvCxnSpPr>
          <p:spPr>
            <a:xfrm rot="5400000">
              <a:off x="5708599" y="2454961"/>
              <a:ext cx="73763" cy="1588"/>
            </a:xfrm>
            <a:prstGeom prst="line">
              <a:avLst/>
            </a:prstGeom>
          </p:spPr>
          <p:style>
            <a:lnRef idx="2">
              <a:schemeClr val="accent6"/>
            </a:lnRef>
            <a:fillRef idx="0">
              <a:schemeClr val="accent6"/>
            </a:fillRef>
            <a:effectRef idx="1">
              <a:schemeClr val="accent6"/>
            </a:effectRef>
            <a:fontRef idx="minor">
              <a:schemeClr val="tx1"/>
            </a:fontRef>
          </p:style>
        </p:cxnSp>
        <p:sp>
          <p:nvSpPr>
            <p:cNvPr id="161" name="Oval 160"/>
            <p:cNvSpPr/>
            <p:nvPr/>
          </p:nvSpPr>
          <p:spPr>
            <a:xfrm>
              <a:off x="5158740" y="249184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2" name="Oval 161"/>
            <p:cNvSpPr/>
            <p:nvPr/>
          </p:nvSpPr>
          <p:spPr>
            <a:xfrm>
              <a:off x="5676900" y="249184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3" name="Oval 162"/>
            <p:cNvSpPr/>
            <p:nvPr/>
          </p:nvSpPr>
          <p:spPr>
            <a:xfrm>
              <a:off x="6195060" y="249184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164" name="Straight Connector 163"/>
            <p:cNvCxnSpPr>
              <a:stCxn id="137" idx="4"/>
              <a:endCxn id="167" idx="0"/>
            </p:cNvCxnSpPr>
            <p:nvPr/>
          </p:nvCxnSpPr>
          <p:spPr>
            <a:xfrm rot="5400000">
              <a:off x="5191048" y="1986992"/>
              <a:ext cx="72545"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65" name="Straight Connector 164"/>
            <p:cNvCxnSpPr>
              <a:stCxn id="139" idx="4"/>
              <a:endCxn id="169" idx="0"/>
            </p:cNvCxnSpPr>
            <p:nvPr/>
          </p:nvCxnSpPr>
          <p:spPr>
            <a:xfrm rot="5400000">
              <a:off x="6227368" y="1986992"/>
              <a:ext cx="72545"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66" name="Straight Connector 165"/>
            <p:cNvCxnSpPr>
              <a:stCxn id="138" idx="4"/>
              <a:endCxn id="168" idx="0"/>
            </p:cNvCxnSpPr>
            <p:nvPr/>
          </p:nvCxnSpPr>
          <p:spPr>
            <a:xfrm rot="5400000">
              <a:off x="5709208" y="1986992"/>
              <a:ext cx="72545" cy="1588"/>
            </a:xfrm>
            <a:prstGeom prst="line">
              <a:avLst/>
            </a:prstGeom>
          </p:spPr>
          <p:style>
            <a:lnRef idx="2">
              <a:schemeClr val="accent6"/>
            </a:lnRef>
            <a:fillRef idx="0">
              <a:schemeClr val="accent6"/>
            </a:fillRef>
            <a:effectRef idx="1">
              <a:schemeClr val="accent6"/>
            </a:effectRef>
            <a:fontRef idx="minor">
              <a:schemeClr val="tx1"/>
            </a:fontRef>
          </p:style>
        </p:cxnSp>
        <p:sp>
          <p:nvSpPr>
            <p:cNvPr id="167" name="Oval 166"/>
            <p:cNvSpPr/>
            <p:nvPr/>
          </p:nvSpPr>
          <p:spPr>
            <a:xfrm>
              <a:off x="5158740" y="202326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8" name="Oval 167"/>
            <p:cNvSpPr/>
            <p:nvPr/>
          </p:nvSpPr>
          <p:spPr>
            <a:xfrm>
              <a:off x="5676900" y="202326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9" name="Oval 168"/>
            <p:cNvSpPr/>
            <p:nvPr/>
          </p:nvSpPr>
          <p:spPr>
            <a:xfrm>
              <a:off x="6195060" y="202326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216" name="Text Box 65"/>
          <p:cNvSpPr txBox="1">
            <a:spLocks noChangeArrowheads="1"/>
          </p:cNvSpPr>
          <p:nvPr/>
        </p:nvSpPr>
        <p:spPr bwMode="auto">
          <a:xfrm>
            <a:off x="1009303" y="1295400"/>
            <a:ext cx="1273234" cy="461665"/>
          </a:xfrm>
          <a:prstGeom prst="rect">
            <a:avLst/>
          </a:prstGeom>
          <a:noFill/>
          <a:ln w="41275" algn="ctr">
            <a:noFill/>
            <a:miter lim="800000"/>
            <a:headEnd/>
            <a:tailEnd/>
          </a:ln>
          <a:effectLst/>
        </p:spPr>
        <p:txBody>
          <a:bodyPr wrap="none">
            <a:spAutoFit/>
          </a:bodyPr>
          <a:lstStyle/>
          <a:p>
            <a:pPr algn="ctr">
              <a:spcBef>
                <a:spcPct val="50000"/>
              </a:spcBef>
              <a:buFont typeface="Wingdings" pitchFamily="2" charset="2"/>
              <a:buNone/>
            </a:pPr>
            <a:r>
              <a:rPr lang="en-US" sz="2400" dirty="0" smtClean="0">
                <a:solidFill>
                  <a:schemeClr val="tx2"/>
                </a:solidFill>
              </a:rPr>
              <a:t>loopy BP</a:t>
            </a:r>
            <a:endParaRPr lang="en-US" sz="2400" dirty="0">
              <a:solidFill>
                <a:schemeClr val="tx2"/>
              </a:solidFill>
            </a:endParaRPr>
          </a:p>
        </p:txBody>
      </p:sp>
      <p:sp>
        <p:nvSpPr>
          <p:cNvPr id="217" name="Text Box 65"/>
          <p:cNvSpPr txBox="1">
            <a:spLocks noChangeArrowheads="1"/>
          </p:cNvSpPr>
          <p:nvPr/>
        </p:nvSpPr>
        <p:spPr bwMode="auto">
          <a:xfrm>
            <a:off x="7077453" y="4114800"/>
            <a:ext cx="841257" cy="461665"/>
          </a:xfrm>
          <a:prstGeom prst="rect">
            <a:avLst/>
          </a:prstGeom>
          <a:noFill/>
          <a:ln w="41275" algn="ctr">
            <a:noFill/>
            <a:miter lim="800000"/>
            <a:headEnd/>
            <a:tailEnd/>
          </a:ln>
          <a:effectLst/>
        </p:spPr>
        <p:txBody>
          <a:bodyPr wrap="none">
            <a:spAutoFit/>
          </a:bodyPr>
          <a:lstStyle/>
          <a:p>
            <a:pPr algn="ctr">
              <a:spcBef>
                <a:spcPct val="50000"/>
              </a:spcBef>
              <a:buFont typeface="Wingdings" pitchFamily="2" charset="2"/>
              <a:buNone/>
            </a:pPr>
            <a:r>
              <a:rPr lang="en-US" sz="2400" dirty="0" smtClean="0">
                <a:solidFill>
                  <a:schemeClr val="tx2"/>
                </a:solidFill>
              </a:rPr>
              <a:t>exact</a:t>
            </a:r>
            <a:endParaRPr lang="en-US" sz="2400" dirty="0">
              <a:solidFill>
                <a:schemeClr val="tx2"/>
              </a:solidFill>
            </a:endParaRPr>
          </a:p>
        </p:txBody>
      </p:sp>
      <p:grpSp>
        <p:nvGrpSpPr>
          <p:cNvPr id="2" name="Group 1"/>
          <p:cNvGrpSpPr/>
          <p:nvPr/>
        </p:nvGrpSpPr>
        <p:grpSpPr>
          <a:xfrm>
            <a:off x="4084320" y="1863745"/>
            <a:ext cx="1706880" cy="1584960"/>
            <a:chOff x="3718560" y="2468880"/>
            <a:chExt cx="1706880" cy="1584960"/>
          </a:xfrm>
        </p:grpSpPr>
        <p:cxnSp>
          <p:nvCxnSpPr>
            <p:cNvPr id="173" name="Straight Connector 172"/>
            <p:cNvCxnSpPr>
              <a:stCxn id="188" idx="6"/>
              <a:endCxn id="189" idx="2"/>
            </p:cNvCxnSpPr>
            <p:nvPr/>
          </p:nvCxnSpPr>
          <p:spPr>
            <a:xfrm>
              <a:off x="3901440" y="256032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89" idx="6"/>
              <a:endCxn id="190" idx="2"/>
            </p:cNvCxnSpPr>
            <p:nvPr/>
          </p:nvCxnSpPr>
          <p:spPr>
            <a:xfrm>
              <a:off x="4389120" y="25603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Connector 174"/>
            <p:cNvCxnSpPr>
              <a:stCxn id="190" idx="6"/>
              <a:endCxn id="191" idx="2"/>
            </p:cNvCxnSpPr>
            <p:nvPr/>
          </p:nvCxnSpPr>
          <p:spPr>
            <a:xfrm>
              <a:off x="4907280" y="25603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6" name="Straight Connector 175"/>
            <p:cNvCxnSpPr>
              <a:stCxn id="192" idx="6"/>
              <a:endCxn id="193" idx="2"/>
            </p:cNvCxnSpPr>
            <p:nvPr/>
          </p:nvCxnSpPr>
          <p:spPr>
            <a:xfrm>
              <a:off x="3901440" y="302768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7" name="Straight Connector 176"/>
            <p:cNvCxnSpPr>
              <a:stCxn id="193" idx="6"/>
              <a:endCxn id="194" idx="2"/>
            </p:cNvCxnSpPr>
            <p:nvPr/>
          </p:nvCxnSpPr>
          <p:spPr>
            <a:xfrm>
              <a:off x="4389120" y="30276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8" name="Straight Connector 177"/>
            <p:cNvCxnSpPr>
              <a:stCxn id="194" idx="6"/>
              <a:endCxn id="195" idx="2"/>
            </p:cNvCxnSpPr>
            <p:nvPr/>
          </p:nvCxnSpPr>
          <p:spPr>
            <a:xfrm>
              <a:off x="4907280" y="30276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9" name="Straight Connector 178"/>
            <p:cNvCxnSpPr>
              <a:stCxn id="196" idx="6"/>
              <a:endCxn id="197" idx="2"/>
            </p:cNvCxnSpPr>
            <p:nvPr/>
          </p:nvCxnSpPr>
          <p:spPr>
            <a:xfrm>
              <a:off x="3901440" y="349504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0" name="Straight Connector 179"/>
            <p:cNvCxnSpPr>
              <a:stCxn id="197" idx="6"/>
              <a:endCxn id="198" idx="2"/>
            </p:cNvCxnSpPr>
            <p:nvPr/>
          </p:nvCxnSpPr>
          <p:spPr>
            <a:xfrm>
              <a:off x="4389120" y="3495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1" name="Straight Connector 180"/>
            <p:cNvCxnSpPr>
              <a:stCxn id="198" idx="6"/>
              <a:endCxn id="199" idx="2"/>
            </p:cNvCxnSpPr>
            <p:nvPr/>
          </p:nvCxnSpPr>
          <p:spPr>
            <a:xfrm>
              <a:off x="4907280" y="3495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2" name="Straight Connector 181"/>
            <p:cNvCxnSpPr>
              <a:stCxn id="200" idx="6"/>
              <a:endCxn id="201" idx="2"/>
            </p:cNvCxnSpPr>
            <p:nvPr/>
          </p:nvCxnSpPr>
          <p:spPr>
            <a:xfrm>
              <a:off x="3901440" y="39624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3" name="Straight Connector 182"/>
            <p:cNvCxnSpPr>
              <a:stCxn id="201" idx="6"/>
              <a:endCxn id="202" idx="2"/>
            </p:cNvCxnSpPr>
            <p:nvPr/>
          </p:nvCxnSpPr>
          <p:spPr>
            <a:xfrm>
              <a:off x="4389120" y="3962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4" name="Straight Connector 183"/>
            <p:cNvCxnSpPr>
              <a:stCxn id="202" idx="6"/>
              <a:endCxn id="203" idx="2"/>
            </p:cNvCxnSpPr>
            <p:nvPr/>
          </p:nvCxnSpPr>
          <p:spPr>
            <a:xfrm>
              <a:off x="4907280" y="3962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rot="5400000" flipH="1" flipV="1">
              <a:off x="3667760" y="3728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rot="5400000" flipH="1" flipV="1">
              <a:off x="3667760" y="326136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rot="5400000" flipH="1" flipV="1">
              <a:off x="3667760" y="2794000"/>
              <a:ext cx="2844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88" name="Oval 187"/>
            <p:cNvSpPr/>
            <p:nvPr/>
          </p:nvSpPr>
          <p:spPr>
            <a:xfrm>
              <a:off x="3718560" y="24688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9" name="Oval 188"/>
            <p:cNvSpPr/>
            <p:nvPr/>
          </p:nvSpPr>
          <p:spPr>
            <a:xfrm>
              <a:off x="4206240" y="24688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0" name="Oval 189"/>
            <p:cNvSpPr/>
            <p:nvPr/>
          </p:nvSpPr>
          <p:spPr>
            <a:xfrm>
              <a:off x="4724400" y="24688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1" name="Oval 190"/>
            <p:cNvSpPr/>
            <p:nvPr/>
          </p:nvSpPr>
          <p:spPr>
            <a:xfrm>
              <a:off x="5242560" y="24688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2" name="Oval 191"/>
            <p:cNvSpPr/>
            <p:nvPr/>
          </p:nvSpPr>
          <p:spPr>
            <a:xfrm>
              <a:off x="3718560" y="29362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3" name="Oval 192"/>
            <p:cNvSpPr/>
            <p:nvPr/>
          </p:nvSpPr>
          <p:spPr>
            <a:xfrm>
              <a:off x="4206240" y="29362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4" name="Oval 193"/>
            <p:cNvSpPr/>
            <p:nvPr/>
          </p:nvSpPr>
          <p:spPr>
            <a:xfrm>
              <a:off x="4724400" y="29362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5" name="Oval 194"/>
            <p:cNvSpPr/>
            <p:nvPr/>
          </p:nvSpPr>
          <p:spPr>
            <a:xfrm>
              <a:off x="5242560" y="29362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6" name="Oval 195"/>
            <p:cNvSpPr/>
            <p:nvPr/>
          </p:nvSpPr>
          <p:spPr>
            <a:xfrm>
              <a:off x="3718560" y="3403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7" name="Oval 196"/>
            <p:cNvSpPr/>
            <p:nvPr/>
          </p:nvSpPr>
          <p:spPr>
            <a:xfrm>
              <a:off x="4206240" y="3403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8" name="Oval 197"/>
            <p:cNvSpPr/>
            <p:nvPr/>
          </p:nvSpPr>
          <p:spPr>
            <a:xfrm>
              <a:off x="4724400" y="3403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9" name="Oval 198"/>
            <p:cNvSpPr/>
            <p:nvPr/>
          </p:nvSpPr>
          <p:spPr>
            <a:xfrm>
              <a:off x="5242560" y="3403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00" name="Oval 199"/>
            <p:cNvSpPr/>
            <p:nvPr/>
          </p:nvSpPr>
          <p:spPr>
            <a:xfrm>
              <a:off x="3718560" y="3870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01" name="Oval 200"/>
            <p:cNvSpPr/>
            <p:nvPr/>
          </p:nvSpPr>
          <p:spPr>
            <a:xfrm>
              <a:off x="4206240" y="3870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02" name="Oval 201"/>
            <p:cNvSpPr/>
            <p:nvPr/>
          </p:nvSpPr>
          <p:spPr>
            <a:xfrm>
              <a:off x="4724400" y="3870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03" name="Oval 202"/>
            <p:cNvSpPr/>
            <p:nvPr/>
          </p:nvSpPr>
          <p:spPr>
            <a:xfrm>
              <a:off x="5242560" y="3870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204" name="Straight Connector 203"/>
            <p:cNvCxnSpPr>
              <a:stCxn id="193" idx="4"/>
              <a:endCxn id="207" idx="0"/>
            </p:cNvCxnSpPr>
            <p:nvPr/>
          </p:nvCxnSpPr>
          <p:spPr>
            <a:xfrm rot="5400000">
              <a:off x="4260799" y="315600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205" name="Straight Connector 204"/>
            <p:cNvCxnSpPr>
              <a:stCxn id="195" idx="4"/>
              <a:endCxn id="209" idx="0"/>
            </p:cNvCxnSpPr>
            <p:nvPr/>
          </p:nvCxnSpPr>
          <p:spPr>
            <a:xfrm rot="5400000">
              <a:off x="5297119" y="315600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206" name="Straight Connector 205"/>
            <p:cNvCxnSpPr>
              <a:stCxn id="194" idx="4"/>
              <a:endCxn id="208" idx="0"/>
            </p:cNvCxnSpPr>
            <p:nvPr/>
          </p:nvCxnSpPr>
          <p:spPr>
            <a:xfrm rot="5400000">
              <a:off x="4778959" y="3156001"/>
              <a:ext cx="73763" cy="1588"/>
            </a:xfrm>
            <a:prstGeom prst="line">
              <a:avLst/>
            </a:prstGeom>
          </p:spPr>
          <p:style>
            <a:lnRef idx="2">
              <a:schemeClr val="accent6"/>
            </a:lnRef>
            <a:fillRef idx="0">
              <a:schemeClr val="accent6"/>
            </a:fillRef>
            <a:effectRef idx="1">
              <a:schemeClr val="accent6"/>
            </a:effectRef>
            <a:fontRef idx="minor">
              <a:schemeClr val="tx1"/>
            </a:fontRef>
          </p:style>
        </p:cxnSp>
        <p:sp>
          <p:nvSpPr>
            <p:cNvPr id="207" name="Oval 206"/>
            <p:cNvSpPr/>
            <p:nvPr/>
          </p:nvSpPr>
          <p:spPr>
            <a:xfrm>
              <a:off x="4229100" y="319288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08" name="Oval 207"/>
            <p:cNvSpPr/>
            <p:nvPr/>
          </p:nvSpPr>
          <p:spPr>
            <a:xfrm>
              <a:off x="4747260" y="319288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09" name="Oval 208"/>
            <p:cNvSpPr/>
            <p:nvPr/>
          </p:nvSpPr>
          <p:spPr>
            <a:xfrm>
              <a:off x="5265420" y="319288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213" name="Straight Connector 212"/>
            <p:cNvCxnSpPr>
              <a:stCxn id="199" idx="4"/>
              <a:endCxn id="203" idx="0"/>
            </p:cNvCxnSpPr>
            <p:nvPr/>
          </p:nvCxnSpPr>
          <p:spPr>
            <a:xfrm rot="5400000">
              <a:off x="5191760" y="3728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4" name="Straight Connector 213"/>
            <p:cNvCxnSpPr>
              <a:stCxn id="198" idx="4"/>
              <a:endCxn id="202" idx="0"/>
            </p:cNvCxnSpPr>
            <p:nvPr/>
          </p:nvCxnSpPr>
          <p:spPr>
            <a:xfrm rot="5400000">
              <a:off x="4673600" y="3728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5" name="Straight Connector 214"/>
            <p:cNvCxnSpPr>
              <a:stCxn id="197" idx="4"/>
              <a:endCxn id="201" idx="0"/>
            </p:cNvCxnSpPr>
            <p:nvPr/>
          </p:nvCxnSpPr>
          <p:spPr>
            <a:xfrm rot="5400000">
              <a:off x="4155440" y="3728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0" name="Straight Connector 219"/>
            <p:cNvCxnSpPr>
              <a:endCxn id="223" idx="0"/>
            </p:cNvCxnSpPr>
            <p:nvPr/>
          </p:nvCxnSpPr>
          <p:spPr>
            <a:xfrm rot="5400000">
              <a:off x="4264265" y="2688032"/>
              <a:ext cx="72545"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221" name="Straight Connector 220"/>
            <p:cNvCxnSpPr>
              <a:endCxn id="225" idx="0"/>
            </p:cNvCxnSpPr>
            <p:nvPr/>
          </p:nvCxnSpPr>
          <p:spPr>
            <a:xfrm rot="5400000">
              <a:off x="5300585" y="2688032"/>
              <a:ext cx="72545"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222" name="Straight Connector 221"/>
            <p:cNvCxnSpPr>
              <a:endCxn id="224" idx="0"/>
            </p:cNvCxnSpPr>
            <p:nvPr/>
          </p:nvCxnSpPr>
          <p:spPr>
            <a:xfrm rot="5400000">
              <a:off x="4782425" y="2688032"/>
              <a:ext cx="72545" cy="1588"/>
            </a:xfrm>
            <a:prstGeom prst="line">
              <a:avLst/>
            </a:prstGeom>
          </p:spPr>
          <p:style>
            <a:lnRef idx="2">
              <a:schemeClr val="accent6"/>
            </a:lnRef>
            <a:fillRef idx="0">
              <a:schemeClr val="accent6"/>
            </a:fillRef>
            <a:effectRef idx="1">
              <a:schemeClr val="accent6"/>
            </a:effectRef>
            <a:fontRef idx="minor">
              <a:schemeClr val="tx1"/>
            </a:fontRef>
          </p:style>
        </p:cxnSp>
        <p:sp>
          <p:nvSpPr>
            <p:cNvPr id="223" name="Oval 222"/>
            <p:cNvSpPr/>
            <p:nvPr/>
          </p:nvSpPr>
          <p:spPr>
            <a:xfrm>
              <a:off x="4231957" y="272430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24" name="Oval 223"/>
            <p:cNvSpPr/>
            <p:nvPr/>
          </p:nvSpPr>
          <p:spPr>
            <a:xfrm>
              <a:off x="4750117" y="272430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25" name="Oval 224"/>
            <p:cNvSpPr/>
            <p:nvPr/>
          </p:nvSpPr>
          <p:spPr>
            <a:xfrm>
              <a:off x="5268277" y="272430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grpSp>
        <p:nvGrpSpPr>
          <p:cNvPr id="316" name="Group 423"/>
          <p:cNvGrpSpPr/>
          <p:nvPr/>
        </p:nvGrpSpPr>
        <p:grpSpPr>
          <a:xfrm>
            <a:off x="3352800" y="4683145"/>
            <a:ext cx="1706880" cy="1584960"/>
            <a:chOff x="6781800" y="1752600"/>
            <a:chExt cx="1706880" cy="1584960"/>
          </a:xfrm>
        </p:grpSpPr>
        <p:cxnSp>
          <p:nvCxnSpPr>
            <p:cNvPr id="317" name="Straight Connector 316"/>
            <p:cNvCxnSpPr>
              <a:stCxn id="332" idx="6"/>
              <a:endCxn id="333" idx="2"/>
            </p:cNvCxnSpPr>
            <p:nvPr/>
          </p:nvCxnSpPr>
          <p:spPr>
            <a:xfrm>
              <a:off x="6964680" y="184404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8" name="Straight Connector 317"/>
            <p:cNvCxnSpPr>
              <a:stCxn id="333" idx="6"/>
              <a:endCxn id="334" idx="2"/>
            </p:cNvCxnSpPr>
            <p:nvPr/>
          </p:nvCxnSpPr>
          <p:spPr>
            <a:xfrm>
              <a:off x="7452360" y="1844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9" name="Straight Connector 318"/>
            <p:cNvCxnSpPr>
              <a:stCxn id="334" idx="6"/>
              <a:endCxn id="335" idx="2"/>
            </p:cNvCxnSpPr>
            <p:nvPr/>
          </p:nvCxnSpPr>
          <p:spPr>
            <a:xfrm>
              <a:off x="7970520" y="1844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0" name="Straight Connector 319"/>
            <p:cNvCxnSpPr>
              <a:stCxn id="336" idx="6"/>
              <a:endCxn id="337" idx="2"/>
            </p:cNvCxnSpPr>
            <p:nvPr/>
          </p:nvCxnSpPr>
          <p:spPr>
            <a:xfrm>
              <a:off x="6964680" y="23114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1" name="Straight Connector 320"/>
            <p:cNvCxnSpPr>
              <a:stCxn id="337" idx="6"/>
              <a:endCxn id="338" idx="2"/>
            </p:cNvCxnSpPr>
            <p:nvPr/>
          </p:nvCxnSpPr>
          <p:spPr>
            <a:xfrm>
              <a:off x="7452360" y="2311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2" name="Straight Connector 321"/>
            <p:cNvCxnSpPr>
              <a:stCxn id="338" idx="6"/>
              <a:endCxn id="339" idx="2"/>
            </p:cNvCxnSpPr>
            <p:nvPr/>
          </p:nvCxnSpPr>
          <p:spPr>
            <a:xfrm>
              <a:off x="7970520" y="2311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3" name="Straight Connector 322"/>
            <p:cNvCxnSpPr>
              <a:stCxn id="340" idx="6"/>
              <a:endCxn id="341" idx="2"/>
            </p:cNvCxnSpPr>
            <p:nvPr/>
          </p:nvCxnSpPr>
          <p:spPr>
            <a:xfrm>
              <a:off x="6964680" y="277876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4" name="Straight Connector 323"/>
            <p:cNvCxnSpPr>
              <a:stCxn id="341" idx="6"/>
              <a:endCxn id="342" idx="2"/>
            </p:cNvCxnSpPr>
            <p:nvPr/>
          </p:nvCxnSpPr>
          <p:spPr>
            <a:xfrm>
              <a:off x="7452360" y="27787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5" name="Straight Connector 324"/>
            <p:cNvCxnSpPr>
              <a:stCxn id="342" idx="6"/>
              <a:endCxn id="343" idx="2"/>
            </p:cNvCxnSpPr>
            <p:nvPr/>
          </p:nvCxnSpPr>
          <p:spPr>
            <a:xfrm>
              <a:off x="7970520" y="27787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6" name="Straight Connector 325"/>
            <p:cNvCxnSpPr>
              <a:stCxn id="344" idx="6"/>
              <a:endCxn id="345" idx="2"/>
            </p:cNvCxnSpPr>
            <p:nvPr/>
          </p:nvCxnSpPr>
          <p:spPr>
            <a:xfrm>
              <a:off x="6964680" y="324612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7" name="Straight Connector 326"/>
            <p:cNvCxnSpPr>
              <a:stCxn id="345" idx="6"/>
              <a:endCxn id="346" idx="2"/>
            </p:cNvCxnSpPr>
            <p:nvPr/>
          </p:nvCxnSpPr>
          <p:spPr>
            <a:xfrm>
              <a:off x="7452360" y="32461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8" name="Straight Connector 327"/>
            <p:cNvCxnSpPr>
              <a:stCxn id="346" idx="6"/>
              <a:endCxn id="347" idx="2"/>
            </p:cNvCxnSpPr>
            <p:nvPr/>
          </p:nvCxnSpPr>
          <p:spPr>
            <a:xfrm>
              <a:off x="7970520" y="32461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9" name="Straight Connector 328"/>
            <p:cNvCxnSpPr/>
            <p:nvPr/>
          </p:nvCxnSpPr>
          <p:spPr>
            <a:xfrm rot="5400000" flipH="1" flipV="1">
              <a:off x="67310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p:nvCxnSpPr>
          <p:spPr>
            <a:xfrm rot="5400000" flipH="1" flipV="1">
              <a:off x="67310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rot="5400000" flipH="1" flipV="1">
              <a:off x="67310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332" name="Oval 331"/>
            <p:cNvSpPr/>
            <p:nvPr/>
          </p:nvSpPr>
          <p:spPr>
            <a:xfrm>
              <a:off x="678180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33" name="Oval 332"/>
            <p:cNvSpPr/>
            <p:nvPr/>
          </p:nvSpPr>
          <p:spPr>
            <a:xfrm>
              <a:off x="726948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34" name="Oval 333"/>
            <p:cNvSpPr/>
            <p:nvPr/>
          </p:nvSpPr>
          <p:spPr>
            <a:xfrm>
              <a:off x="778764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35" name="Oval 334"/>
            <p:cNvSpPr/>
            <p:nvPr/>
          </p:nvSpPr>
          <p:spPr>
            <a:xfrm>
              <a:off x="830580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36" name="Oval 335"/>
            <p:cNvSpPr/>
            <p:nvPr/>
          </p:nvSpPr>
          <p:spPr>
            <a:xfrm>
              <a:off x="678180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37" name="Oval 336"/>
            <p:cNvSpPr/>
            <p:nvPr/>
          </p:nvSpPr>
          <p:spPr>
            <a:xfrm>
              <a:off x="726948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38" name="Oval 337"/>
            <p:cNvSpPr/>
            <p:nvPr/>
          </p:nvSpPr>
          <p:spPr>
            <a:xfrm>
              <a:off x="778764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39" name="Oval 338"/>
            <p:cNvSpPr/>
            <p:nvPr/>
          </p:nvSpPr>
          <p:spPr>
            <a:xfrm>
              <a:off x="830580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40" name="Oval 339"/>
            <p:cNvSpPr/>
            <p:nvPr/>
          </p:nvSpPr>
          <p:spPr>
            <a:xfrm>
              <a:off x="678180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41" name="Oval 340"/>
            <p:cNvSpPr/>
            <p:nvPr/>
          </p:nvSpPr>
          <p:spPr>
            <a:xfrm>
              <a:off x="726948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42" name="Oval 341"/>
            <p:cNvSpPr/>
            <p:nvPr/>
          </p:nvSpPr>
          <p:spPr>
            <a:xfrm>
              <a:off x="778764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43" name="Oval 342"/>
            <p:cNvSpPr/>
            <p:nvPr/>
          </p:nvSpPr>
          <p:spPr>
            <a:xfrm>
              <a:off x="830580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44" name="Oval 343"/>
            <p:cNvSpPr/>
            <p:nvPr/>
          </p:nvSpPr>
          <p:spPr>
            <a:xfrm>
              <a:off x="678180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45" name="Oval 344"/>
            <p:cNvSpPr/>
            <p:nvPr/>
          </p:nvSpPr>
          <p:spPr>
            <a:xfrm>
              <a:off x="726948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46" name="Oval 345"/>
            <p:cNvSpPr/>
            <p:nvPr/>
          </p:nvSpPr>
          <p:spPr>
            <a:xfrm>
              <a:off x="778764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47" name="Oval 346"/>
            <p:cNvSpPr/>
            <p:nvPr/>
          </p:nvSpPr>
          <p:spPr>
            <a:xfrm>
              <a:off x="830580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348" name="Straight Connector 347"/>
            <p:cNvCxnSpPr>
              <a:stCxn id="337" idx="4"/>
              <a:endCxn id="351" idx="0"/>
            </p:cNvCxnSpPr>
            <p:nvPr/>
          </p:nvCxnSpPr>
          <p:spPr>
            <a:xfrm rot="5400000">
              <a:off x="732403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349" name="Straight Connector 348"/>
            <p:cNvCxnSpPr>
              <a:stCxn id="339" idx="4"/>
              <a:endCxn id="353" idx="0"/>
            </p:cNvCxnSpPr>
            <p:nvPr/>
          </p:nvCxnSpPr>
          <p:spPr>
            <a:xfrm rot="5400000">
              <a:off x="836035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350" name="Straight Connector 349"/>
            <p:cNvCxnSpPr>
              <a:stCxn id="338" idx="4"/>
              <a:endCxn id="352" idx="0"/>
            </p:cNvCxnSpPr>
            <p:nvPr/>
          </p:nvCxnSpPr>
          <p:spPr>
            <a:xfrm rot="5400000">
              <a:off x="784219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sp>
          <p:nvSpPr>
            <p:cNvPr id="351" name="Oval 350"/>
            <p:cNvSpPr/>
            <p:nvPr/>
          </p:nvSpPr>
          <p:spPr>
            <a:xfrm>
              <a:off x="729234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52" name="Oval 351"/>
            <p:cNvSpPr/>
            <p:nvPr/>
          </p:nvSpPr>
          <p:spPr>
            <a:xfrm>
              <a:off x="781050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53" name="Oval 352"/>
            <p:cNvSpPr/>
            <p:nvPr/>
          </p:nvSpPr>
          <p:spPr>
            <a:xfrm>
              <a:off x="832866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354" name="Straight Connector 353"/>
            <p:cNvCxnSpPr>
              <a:stCxn id="337" idx="0"/>
              <a:endCxn id="333" idx="4"/>
            </p:cNvCxnSpPr>
            <p:nvPr/>
          </p:nvCxnSpPr>
          <p:spPr>
            <a:xfrm rot="5400000" flipH="1" flipV="1">
              <a:off x="721868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5" name="Straight Connector 354"/>
            <p:cNvCxnSpPr>
              <a:stCxn id="338" idx="0"/>
              <a:endCxn id="334" idx="4"/>
            </p:cNvCxnSpPr>
            <p:nvPr/>
          </p:nvCxnSpPr>
          <p:spPr>
            <a:xfrm rot="5400000" flipH="1" flipV="1">
              <a:off x="773684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6" name="Straight Connector 355"/>
            <p:cNvCxnSpPr>
              <a:stCxn id="339" idx="0"/>
              <a:endCxn id="335" idx="4"/>
            </p:cNvCxnSpPr>
            <p:nvPr/>
          </p:nvCxnSpPr>
          <p:spPr>
            <a:xfrm rot="5400000" flipH="1" flipV="1">
              <a:off x="82550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7" name="Straight Connector 356"/>
            <p:cNvCxnSpPr>
              <a:stCxn id="343" idx="4"/>
              <a:endCxn id="347" idx="0"/>
            </p:cNvCxnSpPr>
            <p:nvPr/>
          </p:nvCxnSpPr>
          <p:spPr>
            <a:xfrm rot="5400000">
              <a:off x="82550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8" name="Straight Connector 357"/>
            <p:cNvCxnSpPr>
              <a:stCxn id="342" idx="4"/>
              <a:endCxn id="346" idx="0"/>
            </p:cNvCxnSpPr>
            <p:nvPr/>
          </p:nvCxnSpPr>
          <p:spPr>
            <a:xfrm rot="5400000">
              <a:off x="773684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9" name="Straight Connector 358"/>
            <p:cNvCxnSpPr>
              <a:stCxn id="341" idx="4"/>
              <a:endCxn id="345" idx="0"/>
            </p:cNvCxnSpPr>
            <p:nvPr/>
          </p:nvCxnSpPr>
          <p:spPr>
            <a:xfrm rot="5400000">
              <a:off x="721868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11" name="Group 210"/>
          <p:cNvGrpSpPr/>
          <p:nvPr/>
        </p:nvGrpSpPr>
        <p:grpSpPr>
          <a:xfrm>
            <a:off x="2728096" y="2035175"/>
            <a:ext cx="1127488" cy="1089025"/>
            <a:chOff x="3515744" y="1905000"/>
            <a:chExt cx="1127488" cy="1089025"/>
          </a:xfrm>
        </p:grpSpPr>
        <p:cxnSp>
          <p:nvCxnSpPr>
            <p:cNvPr id="212" name="AutoShape 170"/>
            <p:cNvCxnSpPr>
              <a:cxnSpLocks noChangeAspect="1" noChangeShapeType="1"/>
            </p:cNvCxnSpPr>
            <p:nvPr/>
          </p:nvCxnSpPr>
          <p:spPr bwMode="auto">
            <a:xfrm>
              <a:off x="3622288" y="2992438"/>
              <a:ext cx="914400" cy="1587"/>
            </a:xfrm>
            <a:prstGeom prst="straightConnector1">
              <a:avLst/>
            </a:prstGeom>
            <a:noFill/>
            <a:ln w="38100">
              <a:solidFill>
                <a:srgbClr xmlns:mc="http://schemas.openxmlformats.org/markup-compatibility/2006" xmlns:a14="http://schemas.microsoft.com/office/drawing/2010/main" val="2A354C" mc:Ignorable=""/>
              </a:solidFill>
              <a:round/>
              <a:headEnd/>
              <a:tailEnd type="arrow" w="med" len="med"/>
            </a:ln>
          </p:spPr>
        </p:cxnSp>
        <p:sp>
          <p:nvSpPr>
            <p:cNvPr id="218" name="TextBox 217"/>
            <p:cNvSpPr txBox="1"/>
            <p:nvPr/>
          </p:nvSpPr>
          <p:spPr>
            <a:xfrm>
              <a:off x="3515744" y="1905000"/>
              <a:ext cx="1127488" cy="830997"/>
            </a:xfrm>
            <a:prstGeom prst="rect">
              <a:avLst/>
            </a:prstGeom>
            <a:noFill/>
          </p:spPr>
          <p:txBody>
            <a:bodyPr wrap="none" rtlCol="0">
              <a:spAutoFit/>
            </a:bodyPr>
            <a:lstStyle/>
            <a:p>
              <a:pPr algn="ctr"/>
              <a:r>
                <a:rPr lang="en-US" sz="2400" dirty="0" smtClean="0">
                  <a:solidFill>
                    <a:schemeClr val="accent1"/>
                  </a:solidFill>
                </a:rPr>
                <a:t>recover</a:t>
              </a:r>
              <a:br>
                <a:rPr lang="en-US" sz="2400" dirty="0" smtClean="0">
                  <a:solidFill>
                    <a:schemeClr val="accent1"/>
                  </a:solidFill>
                </a:rPr>
              </a:br>
              <a:r>
                <a:rPr lang="en-US" sz="2400" dirty="0" smtClean="0">
                  <a:solidFill>
                    <a:schemeClr val="accent1"/>
                  </a:solidFill>
                </a:rPr>
                <a:t>edges</a:t>
              </a:r>
              <a:endParaRPr lang="en-US" sz="2400" dirty="0">
                <a:solidFill>
                  <a:schemeClr val="accent1"/>
                </a:solidFill>
              </a:endParaRPr>
            </a:p>
          </p:txBody>
        </p:sp>
      </p:grpSp>
      <p:grpSp>
        <p:nvGrpSpPr>
          <p:cNvPr id="226" name="Group 225"/>
          <p:cNvGrpSpPr/>
          <p:nvPr/>
        </p:nvGrpSpPr>
        <p:grpSpPr>
          <a:xfrm>
            <a:off x="5288416" y="4854575"/>
            <a:ext cx="1127488" cy="1089025"/>
            <a:chOff x="3515744" y="1905000"/>
            <a:chExt cx="1127488" cy="1089025"/>
          </a:xfrm>
        </p:grpSpPr>
        <p:cxnSp>
          <p:nvCxnSpPr>
            <p:cNvPr id="227" name="AutoShape 170"/>
            <p:cNvCxnSpPr>
              <a:cxnSpLocks noChangeAspect="1" noChangeShapeType="1"/>
            </p:cNvCxnSpPr>
            <p:nvPr/>
          </p:nvCxnSpPr>
          <p:spPr bwMode="auto">
            <a:xfrm>
              <a:off x="3622288" y="2992438"/>
              <a:ext cx="914400" cy="1587"/>
            </a:xfrm>
            <a:prstGeom prst="straightConnector1">
              <a:avLst/>
            </a:prstGeom>
            <a:noFill/>
            <a:ln w="38100">
              <a:solidFill>
                <a:srgbClr xmlns:mc="http://schemas.openxmlformats.org/markup-compatibility/2006" xmlns:a14="http://schemas.microsoft.com/office/drawing/2010/main" val="2A354C" mc:Ignorable=""/>
              </a:solidFill>
              <a:round/>
              <a:headEnd/>
              <a:tailEnd type="arrow" w="med" len="med"/>
            </a:ln>
          </p:spPr>
        </p:cxnSp>
        <p:sp>
          <p:nvSpPr>
            <p:cNvPr id="228" name="TextBox 227"/>
            <p:cNvSpPr txBox="1"/>
            <p:nvPr/>
          </p:nvSpPr>
          <p:spPr>
            <a:xfrm>
              <a:off x="3515744" y="1905000"/>
              <a:ext cx="1127488" cy="830997"/>
            </a:xfrm>
            <a:prstGeom prst="rect">
              <a:avLst/>
            </a:prstGeom>
            <a:noFill/>
          </p:spPr>
          <p:txBody>
            <a:bodyPr wrap="none" rtlCol="0">
              <a:spAutoFit/>
            </a:bodyPr>
            <a:lstStyle/>
            <a:p>
              <a:pPr algn="ctr"/>
              <a:r>
                <a:rPr lang="en-US" sz="2400" dirty="0" smtClean="0">
                  <a:solidFill>
                    <a:schemeClr val="accent1"/>
                  </a:solidFill>
                </a:rPr>
                <a:t>recover</a:t>
              </a:r>
              <a:br>
                <a:rPr lang="en-US" sz="2400" dirty="0" smtClean="0">
                  <a:solidFill>
                    <a:schemeClr val="accent1"/>
                  </a:solidFill>
                </a:rPr>
              </a:br>
              <a:r>
                <a:rPr lang="en-US" sz="2400" dirty="0" smtClean="0">
                  <a:solidFill>
                    <a:schemeClr val="accent1"/>
                  </a:solidFill>
                </a:rPr>
                <a:t>edges</a:t>
              </a:r>
              <a:endParaRPr lang="en-US" sz="2400" dirty="0">
                <a:solidFill>
                  <a:schemeClr val="accent1"/>
                </a:solidFill>
              </a:endParaRPr>
            </a:p>
          </p:txBody>
        </p:sp>
      </p:grpSp>
      <p:grpSp>
        <p:nvGrpSpPr>
          <p:cNvPr id="229" name="Group 228"/>
          <p:cNvGrpSpPr/>
          <p:nvPr/>
        </p:nvGrpSpPr>
        <p:grpSpPr>
          <a:xfrm>
            <a:off x="6096636" y="2035175"/>
            <a:ext cx="1127488" cy="1089025"/>
            <a:chOff x="3515745" y="1905000"/>
            <a:chExt cx="1127488" cy="1089025"/>
          </a:xfrm>
        </p:grpSpPr>
        <p:cxnSp>
          <p:nvCxnSpPr>
            <p:cNvPr id="230" name="AutoShape 170"/>
            <p:cNvCxnSpPr>
              <a:cxnSpLocks noChangeAspect="1" noChangeShapeType="1"/>
            </p:cNvCxnSpPr>
            <p:nvPr/>
          </p:nvCxnSpPr>
          <p:spPr bwMode="auto">
            <a:xfrm>
              <a:off x="3622288" y="2992438"/>
              <a:ext cx="914400" cy="1587"/>
            </a:xfrm>
            <a:prstGeom prst="straightConnector1">
              <a:avLst/>
            </a:prstGeom>
            <a:noFill/>
            <a:ln w="38100">
              <a:solidFill>
                <a:srgbClr xmlns:mc="http://schemas.openxmlformats.org/markup-compatibility/2006" xmlns:a14="http://schemas.microsoft.com/office/drawing/2010/main" val="2A354C" mc:Ignorable=""/>
              </a:solidFill>
              <a:round/>
              <a:headEnd/>
              <a:tailEnd type="arrow" w="med" len="med"/>
            </a:ln>
          </p:spPr>
        </p:cxnSp>
        <p:sp>
          <p:nvSpPr>
            <p:cNvPr id="231" name="TextBox 230"/>
            <p:cNvSpPr txBox="1"/>
            <p:nvPr/>
          </p:nvSpPr>
          <p:spPr>
            <a:xfrm>
              <a:off x="3515745" y="1905000"/>
              <a:ext cx="1127488" cy="830997"/>
            </a:xfrm>
            <a:prstGeom prst="rect">
              <a:avLst/>
            </a:prstGeom>
            <a:noFill/>
          </p:spPr>
          <p:txBody>
            <a:bodyPr wrap="none" rtlCol="0">
              <a:spAutoFit/>
            </a:bodyPr>
            <a:lstStyle/>
            <a:p>
              <a:pPr algn="ctr"/>
              <a:r>
                <a:rPr lang="en-US" sz="2400" dirty="0" smtClean="0">
                  <a:solidFill>
                    <a:schemeClr val="accent1"/>
                  </a:solidFill>
                </a:rPr>
                <a:t>recover</a:t>
              </a:r>
              <a:br>
                <a:rPr lang="en-US" sz="2400" dirty="0" smtClean="0">
                  <a:solidFill>
                    <a:schemeClr val="accent1"/>
                  </a:solidFill>
                </a:rPr>
              </a:br>
              <a:r>
                <a:rPr lang="en-US" sz="2400" dirty="0" smtClean="0">
                  <a:solidFill>
                    <a:schemeClr val="accent1"/>
                  </a:solidFill>
                </a:rPr>
                <a:t>edges</a:t>
              </a:r>
              <a:endParaRPr lang="en-US" sz="2400" dirty="0">
                <a:solidFill>
                  <a:schemeClr val="accent1"/>
                </a:solidFill>
              </a:endParaRPr>
            </a:p>
          </p:txBody>
        </p:sp>
      </p:grpSp>
      <p:grpSp>
        <p:nvGrpSpPr>
          <p:cNvPr id="232" name="Group 231"/>
          <p:cNvGrpSpPr/>
          <p:nvPr/>
        </p:nvGrpSpPr>
        <p:grpSpPr>
          <a:xfrm>
            <a:off x="1905636" y="4854575"/>
            <a:ext cx="1127488" cy="1089025"/>
            <a:chOff x="3515745" y="1905000"/>
            <a:chExt cx="1127488" cy="1089025"/>
          </a:xfrm>
        </p:grpSpPr>
        <p:cxnSp>
          <p:nvCxnSpPr>
            <p:cNvPr id="233" name="AutoShape 170"/>
            <p:cNvCxnSpPr>
              <a:cxnSpLocks noChangeAspect="1" noChangeShapeType="1"/>
            </p:cNvCxnSpPr>
            <p:nvPr/>
          </p:nvCxnSpPr>
          <p:spPr bwMode="auto">
            <a:xfrm>
              <a:off x="3622288" y="2992438"/>
              <a:ext cx="914400" cy="1587"/>
            </a:xfrm>
            <a:prstGeom prst="straightConnector1">
              <a:avLst/>
            </a:prstGeom>
            <a:noFill/>
            <a:ln w="38100">
              <a:solidFill>
                <a:srgbClr xmlns:mc="http://schemas.openxmlformats.org/markup-compatibility/2006" xmlns:a14="http://schemas.microsoft.com/office/drawing/2010/main" val="2A354C" mc:Ignorable=""/>
              </a:solidFill>
              <a:round/>
              <a:headEnd/>
              <a:tailEnd type="arrow" w="med" len="med"/>
            </a:ln>
          </p:spPr>
        </p:cxnSp>
        <p:sp>
          <p:nvSpPr>
            <p:cNvPr id="234" name="TextBox 233"/>
            <p:cNvSpPr txBox="1"/>
            <p:nvPr/>
          </p:nvSpPr>
          <p:spPr>
            <a:xfrm>
              <a:off x="3515745" y="1905000"/>
              <a:ext cx="1127488" cy="830997"/>
            </a:xfrm>
            <a:prstGeom prst="rect">
              <a:avLst/>
            </a:prstGeom>
            <a:noFill/>
          </p:spPr>
          <p:txBody>
            <a:bodyPr wrap="none" rtlCol="0">
              <a:spAutoFit/>
            </a:bodyPr>
            <a:lstStyle/>
            <a:p>
              <a:pPr algn="ctr"/>
              <a:r>
                <a:rPr lang="en-US" sz="2400" dirty="0" smtClean="0">
                  <a:solidFill>
                    <a:schemeClr val="accent1"/>
                  </a:solidFill>
                </a:rPr>
                <a:t>recover</a:t>
              </a:r>
              <a:br>
                <a:rPr lang="en-US" sz="2400" dirty="0" smtClean="0">
                  <a:solidFill>
                    <a:schemeClr val="accent1"/>
                  </a:solidFill>
                </a:rPr>
              </a:br>
              <a:r>
                <a:rPr lang="en-US" sz="2400" dirty="0" smtClean="0">
                  <a:solidFill>
                    <a:schemeClr val="accent1"/>
                  </a:solidFill>
                </a:rPr>
                <a:t>edges</a:t>
              </a:r>
              <a:endParaRPr lang="en-US" sz="2400" dirty="0">
                <a:solidFill>
                  <a:schemeClr val="accent1"/>
                </a:solidFill>
              </a:endParaRPr>
            </a:p>
          </p:txBody>
        </p:sp>
      </p:grpSp>
      <p:sp>
        <p:nvSpPr>
          <p:cNvPr id="235" name="TextBox 234"/>
          <p:cNvSpPr txBox="1"/>
          <p:nvPr/>
        </p:nvSpPr>
        <p:spPr>
          <a:xfrm>
            <a:off x="7543800" y="1879937"/>
            <a:ext cx="715260" cy="1015663"/>
          </a:xfrm>
          <a:prstGeom prst="rect">
            <a:avLst/>
          </a:prstGeom>
          <a:noFill/>
        </p:spPr>
        <p:txBody>
          <a:bodyPr wrap="none" rtlCol="0">
            <a:spAutoFit/>
          </a:bodyPr>
          <a:lstStyle/>
          <a:p>
            <a:pPr algn="ctr"/>
            <a:r>
              <a:rPr lang="en-US" sz="6000" dirty="0" smtClean="0">
                <a:solidFill>
                  <a:schemeClr val="accent1"/>
                </a:solidFill>
              </a:rPr>
              <a:t>…</a:t>
            </a:r>
            <a:endParaRPr lang="en-US" sz="6000" dirty="0">
              <a:solidFill>
                <a:schemeClr val="accent1"/>
              </a:solidFill>
            </a:endParaRPr>
          </a:p>
        </p:txBody>
      </p:sp>
      <p:sp>
        <p:nvSpPr>
          <p:cNvPr id="236" name="TextBox 235"/>
          <p:cNvSpPr txBox="1"/>
          <p:nvPr/>
        </p:nvSpPr>
        <p:spPr>
          <a:xfrm>
            <a:off x="990600" y="4775537"/>
            <a:ext cx="715260" cy="1015663"/>
          </a:xfrm>
          <a:prstGeom prst="rect">
            <a:avLst/>
          </a:prstGeom>
          <a:noFill/>
        </p:spPr>
        <p:txBody>
          <a:bodyPr wrap="none" rtlCol="0">
            <a:spAutoFit/>
          </a:bodyPr>
          <a:lstStyle/>
          <a:p>
            <a:pPr algn="ctr"/>
            <a:r>
              <a:rPr lang="en-US" sz="6000" dirty="0" smtClean="0">
                <a:solidFill>
                  <a:schemeClr val="accent1"/>
                </a:solidFill>
              </a:rPr>
              <a:t>…</a:t>
            </a:r>
            <a:endParaRPr lang="en-US" sz="6000" dirty="0">
              <a:solidFill>
                <a:schemeClr val="accent1"/>
              </a:solidFill>
            </a:endParaRPr>
          </a:p>
        </p:txBody>
      </p:sp>
    </p:spTree>
    <p:extLst>
      <p:ext uri="{BB962C8B-B14F-4D97-AF65-F5344CB8AC3E}">
        <p14:creationId xmlns:p14="http://schemas.microsoft.com/office/powerpoint/2010/main" val="16002900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solidFill>
                  <a:schemeClr val="tx2"/>
                </a:solidFill>
              </a:rPr>
              <a:t>Edge Recovery: Old Idea</a:t>
            </a:r>
            <a:endParaRPr lang="en-US" dirty="0">
              <a:solidFill>
                <a:schemeClr val="tx2"/>
              </a:solidFill>
            </a:endParaRPr>
          </a:p>
        </p:txBody>
      </p:sp>
      <p:grpSp>
        <p:nvGrpSpPr>
          <p:cNvPr id="29" name="Group 135"/>
          <p:cNvGrpSpPr/>
          <p:nvPr/>
        </p:nvGrpSpPr>
        <p:grpSpPr>
          <a:xfrm>
            <a:off x="6644640" y="4683145"/>
            <a:ext cx="1706880" cy="1584960"/>
            <a:chOff x="228600" y="1752600"/>
            <a:chExt cx="1706880" cy="1584960"/>
          </a:xfrm>
        </p:grpSpPr>
        <p:grpSp>
          <p:nvGrpSpPr>
            <p:cNvPr id="30" name="Group 58"/>
            <p:cNvGrpSpPr/>
            <p:nvPr/>
          </p:nvGrpSpPr>
          <p:grpSpPr>
            <a:xfrm>
              <a:off x="228600" y="1752600"/>
              <a:ext cx="1706880" cy="182880"/>
              <a:chOff x="350520" y="2331720"/>
              <a:chExt cx="1706880" cy="182880"/>
            </a:xfrm>
          </p:grpSpPr>
          <p:sp>
            <p:nvSpPr>
              <p:cNvPr id="67" name="Oval 66"/>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8" name="Oval 67"/>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9" name="Straight Connector 68"/>
              <p:cNvCxnSpPr>
                <a:stCxn id="67" idx="6"/>
                <a:endCxn id="68"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0" name="Oval 69"/>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2" name="Oval 71"/>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73" name="Straight Connector 72"/>
              <p:cNvCxnSpPr>
                <a:stCxn id="68" idx="6"/>
                <a:endCxn id="70"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70" idx="6"/>
                <a:endCxn id="72"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1" name="Group 59"/>
            <p:cNvGrpSpPr/>
            <p:nvPr/>
          </p:nvGrpSpPr>
          <p:grpSpPr>
            <a:xfrm>
              <a:off x="228600" y="2219960"/>
              <a:ext cx="1706880" cy="182880"/>
              <a:chOff x="350520" y="2331720"/>
              <a:chExt cx="1706880" cy="182880"/>
            </a:xfrm>
          </p:grpSpPr>
          <p:sp>
            <p:nvSpPr>
              <p:cNvPr id="60" name="Oval 59"/>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1" name="Oval 60"/>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2" name="Straight Connector 61"/>
              <p:cNvCxnSpPr>
                <a:stCxn id="60" idx="6"/>
                <a:endCxn id="61"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3" name="Oval 62"/>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4" name="Oval 63"/>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5" name="Straight Connector 64"/>
              <p:cNvCxnSpPr>
                <a:stCxn id="61" idx="6"/>
                <a:endCxn id="63"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63" idx="6"/>
                <a:endCxn id="64"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2" name="Group 67"/>
            <p:cNvGrpSpPr/>
            <p:nvPr/>
          </p:nvGrpSpPr>
          <p:grpSpPr>
            <a:xfrm>
              <a:off x="228600" y="2687320"/>
              <a:ext cx="1706880" cy="182880"/>
              <a:chOff x="350520" y="2331720"/>
              <a:chExt cx="1706880" cy="182880"/>
            </a:xfrm>
          </p:grpSpPr>
          <p:sp>
            <p:nvSpPr>
              <p:cNvPr id="53" name="Oval 52"/>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4" name="Oval 53"/>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5" name="Straight Connector 54"/>
              <p:cNvCxnSpPr>
                <a:stCxn id="53" idx="6"/>
                <a:endCxn id="54"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7" name="Oval 56"/>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8" name="Straight Connector 57"/>
              <p:cNvCxnSpPr>
                <a:stCxn id="54" idx="6"/>
                <a:endCxn id="56"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56" idx="6"/>
                <a:endCxn id="57"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3" name="Group 75"/>
            <p:cNvGrpSpPr/>
            <p:nvPr/>
          </p:nvGrpSpPr>
          <p:grpSpPr>
            <a:xfrm>
              <a:off x="228600" y="3154680"/>
              <a:ext cx="1706880" cy="182880"/>
              <a:chOff x="350520" y="2331720"/>
              <a:chExt cx="1706880" cy="182880"/>
            </a:xfrm>
          </p:grpSpPr>
          <p:sp>
            <p:nvSpPr>
              <p:cNvPr id="46" name="Oval 45"/>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7" name="Oval 46"/>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8" name="Straight Connector 47"/>
              <p:cNvCxnSpPr>
                <a:stCxn id="46" idx="6"/>
                <a:endCxn id="47"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9" name="Oval 48"/>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0" name="Oval 49"/>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1" name="Straight Connector 50"/>
              <p:cNvCxnSpPr>
                <a:stCxn id="47" idx="6"/>
                <a:endCxn id="49"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49" idx="6"/>
                <a:endCxn id="50"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34" name="Straight Connector 33"/>
            <p:cNvCxnSpPr/>
            <p:nvPr/>
          </p:nvCxnSpPr>
          <p:spPr>
            <a:xfrm rot="5400000" flipH="1" flipV="1">
              <a:off x="1778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flipH="1" flipV="1">
              <a:off x="66548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flipH="1" flipV="1">
              <a:off x="118364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flipH="1" flipV="1">
              <a:off x="17018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flipH="1" flipV="1">
              <a:off x="1778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flipH="1" flipV="1">
              <a:off x="66548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flipH="1" flipV="1">
              <a:off x="118364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flipH="1" flipV="1">
              <a:off x="17018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flipH="1" flipV="1">
              <a:off x="17018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flipH="1" flipV="1">
              <a:off x="118364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flipH="1" flipV="1">
              <a:off x="66548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flipH="1" flipV="1">
              <a:off x="1778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14" name="Group 347"/>
          <p:cNvGrpSpPr/>
          <p:nvPr/>
        </p:nvGrpSpPr>
        <p:grpSpPr>
          <a:xfrm>
            <a:off x="792480" y="1863745"/>
            <a:ext cx="1706880" cy="1798320"/>
            <a:chOff x="4648200" y="1767840"/>
            <a:chExt cx="1706880" cy="1798320"/>
          </a:xfrm>
        </p:grpSpPr>
        <p:cxnSp>
          <p:nvCxnSpPr>
            <p:cNvPr id="115" name="Straight Connector 114"/>
            <p:cNvCxnSpPr>
              <a:stCxn id="136" idx="6"/>
              <a:endCxn id="137" idx="2"/>
            </p:cNvCxnSpPr>
            <p:nvPr/>
          </p:nvCxnSpPr>
          <p:spPr>
            <a:xfrm>
              <a:off x="4831080" y="185928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6" name="Straight Connector 115"/>
            <p:cNvCxnSpPr>
              <a:stCxn id="137" idx="6"/>
              <a:endCxn id="138" idx="2"/>
            </p:cNvCxnSpPr>
            <p:nvPr/>
          </p:nvCxnSpPr>
          <p:spPr>
            <a:xfrm>
              <a:off x="531876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7" name="Straight Connector 116"/>
            <p:cNvCxnSpPr>
              <a:stCxn id="138" idx="6"/>
              <a:endCxn id="139" idx="2"/>
            </p:cNvCxnSpPr>
            <p:nvPr/>
          </p:nvCxnSpPr>
          <p:spPr>
            <a:xfrm>
              <a:off x="583692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8" name="Straight Connector 117"/>
            <p:cNvCxnSpPr>
              <a:stCxn id="140" idx="6"/>
              <a:endCxn id="141" idx="2"/>
            </p:cNvCxnSpPr>
            <p:nvPr/>
          </p:nvCxnSpPr>
          <p:spPr>
            <a:xfrm>
              <a:off x="4831080" y="232664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9" name="Straight Connector 118"/>
            <p:cNvCxnSpPr>
              <a:stCxn id="141" idx="6"/>
              <a:endCxn id="142" idx="2"/>
            </p:cNvCxnSpPr>
            <p:nvPr/>
          </p:nvCxnSpPr>
          <p:spPr>
            <a:xfrm>
              <a:off x="531876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0" name="Straight Connector 119"/>
            <p:cNvCxnSpPr>
              <a:stCxn id="142" idx="6"/>
              <a:endCxn id="143" idx="2"/>
            </p:cNvCxnSpPr>
            <p:nvPr/>
          </p:nvCxnSpPr>
          <p:spPr>
            <a:xfrm>
              <a:off x="583692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1" name="Straight Connector 120"/>
            <p:cNvCxnSpPr>
              <a:stCxn id="144" idx="6"/>
              <a:endCxn id="145" idx="2"/>
            </p:cNvCxnSpPr>
            <p:nvPr/>
          </p:nvCxnSpPr>
          <p:spPr>
            <a:xfrm>
              <a:off x="4831080" y="27940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2" name="Straight Connector 121"/>
            <p:cNvCxnSpPr>
              <a:stCxn id="145" idx="6"/>
              <a:endCxn id="146" idx="2"/>
            </p:cNvCxnSpPr>
            <p:nvPr/>
          </p:nvCxnSpPr>
          <p:spPr>
            <a:xfrm>
              <a:off x="531876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3" name="Straight Connector 122"/>
            <p:cNvCxnSpPr>
              <a:stCxn id="146" idx="6"/>
              <a:endCxn id="147" idx="2"/>
            </p:cNvCxnSpPr>
            <p:nvPr/>
          </p:nvCxnSpPr>
          <p:spPr>
            <a:xfrm>
              <a:off x="583692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4" name="Straight Connector 123"/>
            <p:cNvCxnSpPr>
              <a:stCxn id="148" idx="6"/>
              <a:endCxn id="149" idx="2"/>
            </p:cNvCxnSpPr>
            <p:nvPr/>
          </p:nvCxnSpPr>
          <p:spPr>
            <a:xfrm>
              <a:off x="4831080" y="326136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5" name="Straight Connector 124"/>
            <p:cNvCxnSpPr>
              <a:stCxn id="149" idx="6"/>
              <a:endCxn id="150" idx="2"/>
            </p:cNvCxnSpPr>
            <p:nvPr/>
          </p:nvCxnSpPr>
          <p:spPr>
            <a:xfrm>
              <a:off x="531876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6" name="Straight Connector 125"/>
            <p:cNvCxnSpPr>
              <a:stCxn id="150" idx="6"/>
              <a:endCxn id="151" idx="2"/>
            </p:cNvCxnSpPr>
            <p:nvPr/>
          </p:nvCxnSpPr>
          <p:spPr>
            <a:xfrm>
              <a:off x="583692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rot="5400000" flipH="1" flipV="1">
              <a:off x="4597400" y="30276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rot="5400000" flipH="1" flipV="1">
              <a:off x="4597400" y="25603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rot="5400000" flipH="1" flipV="1">
              <a:off x="4597400" y="209296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0" name="Straight Connector 129"/>
            <p:cNvCxnSpPr>
              <a:stCxn id="149" idx="4"/>
              <a:endCxn id="133" idx="0"/>
            </p:cNvCxnSpPr>
            <p:nvPr/>
          </p:nvCxnSpPr>
          <p:spPr>
            <a:xfrm rot="5400000">
              <a:off x="5189220" y="3390900"/>
              <a:ext cx="76200"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31" name="Straight Connector 130"/>
            <p:cNvCxnSpPr>
              <a:stCxn id="151" idx="4"/>
              <a:endCxn id="135" idx="0"/>
            </p:cNvCxnSpPr>
            <p:nvPr/>
          </p:nvCxnSpPr>
          <p:spPr>
            <a:xfrm rot="5400000">
              <a:off x="6225540" y="3390900"/>
              <a:ext cx="76200"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32" name="Straight Connector 131"/>
            <p:cNvCxnSpPr>
              <a:stCxn id="150" idx="4"/>
              <a:endCxn id="134" idx="0"/>
            </p:cNvCxnSpPr>
            <p:nvPr/>
          </p:nvCxnSpPr>
          <p:spPr>
            <a:xfrm rot="5400000">
              <a:off x="5707380" y="3390900"/>
              <a:ext cx="76200" cy="1588"/>
            </a:xfrm>
            <a:prstGeom prst="line">
              <a:avLst/>
            </a:prstGeom>
          </p:spPr>
          <p:style>
            <a:lnRef idx="2">
              <a:schemeClr val="accent6"/>
            </a:lnRef>
            <a:fillRef idx="0">
              <a:schemeClr val="accent6"/>
            </a:fillRef>
            <a:effectRef idx="1">
              <a:schemeClr val="accent6"/>
            </a:effectRef>
            <a:fontRef idx="minor">
              <a:schemeClr val="tx1"/>
            </a:fontRef>
          </p:style>
        </p:cxnSp>
        <p:sp>
          <p:nvSpPr>
            <p:cNvPr id="133" name="Oval 132"/>
            <p:cNvSpPr/>
            <p:nvPr/>
          </p:nvSpPr>
          <p:spPr>
            <a:xfrm>
              <a:off x="5158740" y="3429000"/>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4" name="Oval 133"/>
            <p:cNvSpPr/>
            <p:nvPr/>
          </p:nvSpPr>
          <p:spPr>
            <a:xfrm>
              <a:off x="5676900" y="3429000"/>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5" name="Oval 134"/>
            <p:cNvSpPr/>
            <p:nvPr/>
          </p:nvSpPr>
          <p:spPr>
            <a:xfrm>
              <a:off x="6195060" y="3429000"/>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6" name="Oval 135"/>
            <p:cNvSpPr/>
            <p:nvPr/>
          </p:nvSpPr>
          <p:spPr>
            <a:xfrm>
              <a:off x="46482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7" name="Oval 136"/>
            <p:cNvSpPr/>
            <p:nvPr/>
          </p:nvSpPr>
          <p:spPr>
            <a:xfrm>
              <a:off x="513588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8" name="Oval 137"/>
            <p:cNvSpPr/>
            <p:nvPr/>
          </p:nvSpPr>
          <p:spPr>
            <a:xfrm>
              <a:off x="565404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9" name="Oval 138"/>
            <p:cNvSpPr/>
            <p:nvPr/>
          </p:nvSpPr>
          <p:spPr>
            <a:xfrm>
              <a:off x="61722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0" name="Oval 139"/>
            <p:cNvSpPr/>
            <p:nvPr/>
          </p:nvSpPr>
          <p:spPr>
            <a:xfrm>
              <a:off x="46482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1" name="Oval 140"/>
            <p:cNvSpPr/>
            <p:nvPr/>
          </p:nvSpPr>
          <p:spPr>
            <a:xfrm>
              <a:off x="513588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2" name="Oval 141"/>
            <p:cNvSpPr/>
            <p:nvPr/>
          </p:nvSpPr>
          <p:spPr>
            <a:xfrm>
              <a:off x="565404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3" name="Oval 142"/>
            <p:cNvSpPr/>
            <p:nvPr/>
          </p:nvSpPr>
          <p:spPr>
            <a:xfrm>
              <a:off x="61722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4" name="Oval 143"/>
            <p:cNvSpPr/>
            <p:nvPr/>
          </p:nvSpPr>
          <p:spPr>
            <a:xfrm>
              <a:off x="46482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5" name="Oval 144"/>
            <p:cNvSpPr/>
            <p:nvPr/>
          </p:nvSpPr>
          <p:spPr>
            <a:xfrm>
              <a:off x="513588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6" name="Oval 145"/>
            <p:cNvSpPr/>
            <p:nvPr/>
          </p:nvSpPr>
          <p:spPr>
            <a:xfrm>
              <a:off x="565404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7" name="Oval 146"/>
            <p:cNvSpPr/>
            <p:nvPr/>
          </p:nvSpPr>
          <p:spPr>
            <a:xfrm>
              <a:off x="61722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8" name="Oval 147"/>
            <p:cNvSpPr/>
            <p:nvPr/>
          </p:nvSpPr>
          <p:spPr>
            <a:xfrm>
              <a:off x="46482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9" name="Oval 148"/>
            <p:cNvSpPr/>
            <p:nvPr/>
          </p:nvSpPr>
          <p:spPr>
            <a:xfrm>
              <a:off x="513588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50" name="Oval 149"/>
            <p:cNvSpPr/>
            <p:nvPr/>
          </p:nvSpPr>
          <p:spPr>
            <a:xfrm>
              <a:off x="565404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51" name="Oval 150"/>
            <p:cNvSpPr/>
            <p:nvPr/>
          </p:nvSpPr>
          <p:spPr>
            <a:xfrm>
              <a:off x="61722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52" name="Straight Connector 151"/>
            <p:cNvCxnSpPr>
              <a:stCxn id="145" idx="4"/>
              <a:endCxn id="155" idx="0"/>
            </p:cNvCxnSpPr>
            <p:nvPr/>
          </p:nvCxnSpPr>
          <p:spPr>
            <a:xfrm rot="5400000">
              <a:off x="5189830" y="2922930"/>
              <a:ext cx="74981"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53" name="Straight Connector 152"/>
            <p:cNvCxnSpPr>
              <a:stCxn id="147" idx="4"/>
              <a:endCxn id="157" idx="0"/>
            </p:cNvCxnSpPr>
            <p:nvPr/>
          </p:nvCxnSpPr>
          <p:spPr>
            <a:xfrm rot="5400000">
              <a:off x="6226150" y="2922930"/>
              <a:ext cx="74981"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54" name="Straight Connector 153"/>
            <p:cNvCxnSpPr>
              <a:stCxn id="146" idx="4"/>
              <a:endCxn id="156" idx="0"/>
            </p:cNvCxnSpPr>
            <p:nvPr/>
          </p:nvCxnSpPr>
          <p:spPr>
            <a:xfrm rot="5400000">
              <a:off x="5707990" y="2922930"/>
              <a:ext cx="74981" cy="1588"/>
            </a:xfrm>
            <a:prstGeom prst="line">
              <a:avLst/>
            </a:prstGeom>
          </p:spPr>
          <p:style>
            <a:lnRef idx="2">
              <a:schemeClr val="accent6"/>
            </a:lnRef>
            <a:fillRef idx="0">
              <a:schemeClr val="accent6"/>
            </a:fillRef>
            <a:effectRef idx="1">
              <a:schemeClr val="accent6"/>
            </a:effectRef>
            <a:fontRef idx="minor">
              <a:schemeClr val="tx1"/>
            </a:fontRef>
          </p:style>
        </p:cxnSp>
        <p:sp>
          <p:nvSpPr>
            <p:cNvPr id="155" name="Oval 154"/>
            <p:cNvSpPr/>
            <p:nvPr/>
          </p:nvSpPr>
          <p:spPr>
            <a:xfrm>
              <a:off x="5158740" y="2960421"/>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6" name="Oval 155"/>
            <p:cNvSpPr/>
            <p:nvPr/>
          </p:nvSpPr>
          <p:spPr>
            <a:xfrm>
              <a:off x="5676900" y="2960421"/>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7" name="Oval 156"/>
            <p:cNvSpPr/>
            <p:nvPr/>
          </p:nvSpPr>
          <p:spPr>
            <a:xfrm>
              <a:off x="6195060" y="2960421"/>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158" name="Straight Connector 157"/>
            <p:cNvCxnSpPr>
              <a:stCxn id="141" idx="4"/>
              <a:endCxn id="161" idx="0"/>
            </p:cNvCxnSpPr>
            <p:nvPr/>
          </p:nvCxnSpPr>
          <p:spPr>
            <a:xfrm rot="5400000">
              <a:off x="5190439" y="245496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59" name="Straight Connector 158"/>
            <p:cNvCxnSpPr>
              <a:stCxn id="143" idx="4"/>
              <a:endCxn id="163" idx="0"/>
            </p:cNvCxnSpPr>
            <p:nvPr/>
          </p:nvCxnSpPr>
          <p:spPr>
            <a:xfrm rot="5400000">
              <a:off x="6226759" y="245496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60" name="Straight Connector 159"/>
            <p:cNvCxnSpPr>
              <a:stCxn id="142" idx="4"/>
              <a:endCxn id="162" idx="0"/>
            </p:cNvCxnSpPr>
            <p:nvPr/>
          </p:nvCxnSpPr>
          <p:spPr>
            <a:xfrm rot="5400000">
              <a:off x="5708599" y="2454961"/>
              <a:ext cx="73763" cy="1588"/>
            </a:xfrm>
            <a:prstGeom prst="line">
              <a:avLst/>
            </a:prstGeom>
          </p:spPr>
          <p:style>
            <a:lnRef idx="2">
              <a:schemeClr val="accent6"/>
            </a:lnRef>
            <a:fillRef idx="0">
              <a:schemeClr val="accent6"/>
            </a:fillRef>
            <a:effectRef idx="1">
              <a:schemeClr val="accent6"/>
            </a:effectRef>
            <a:fontRef idx="minor">
              <a:schemeClr val="tx1"/>
            </a:fontRef>
          </p:style>
        </p:cxnSp>
        <p:sp>
          <p:nvSpPr>
            <p:cNvPr id="161" name="Oval 160"/>
            <p:cNvSpPr/>
            <p:nvPr/>
          </p:nvSpPr>
          <p:spPr>
            <a:xfrm>
              <a:off x="5158740" y="249184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2" name="Oval 161"/>
            <p:cNvSpPr/>
            <p:nvPr/>
          </p:nvSpPr>
          <p:spPr>
            <a:xfrm>
              <a:off x="5676900" y="249184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3" name="Oval 162"/>
            <p:cNvSpPr/>
            <p:nvPr/>
          </p:nvSpPr>
          <p:spPr>
            <a:xfrm>
              <a:off x="6195060" y="249184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164" name="Straight Connector 163"/>
            <p:cNvCxnSpPr>
              <a:stCxn id="137" idx="4"/>
              <a:endCxn id="167" idx="0"/>
            </p:cNvCxnSpPr>
            <p:nvPr/>
          </p:nvCxnSpPr>
          <p:spPr>
            <a:xfrm rot="5400000">
              <a:off x="5191048" y="1986992"/>
              <a:ext cx="72545"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65" name="Straight Connector 164"/>
            <p:cNvCxnSpPr>
              <a:stCxn id="139" idx="4"/>
              <a:endCxn id="169" idx="0"/>
            </p:cNvCxnSpPr>
            <p:nvPr/>
          </p:nvCxnSpPr>
          <p:spPr>
            <a:xfrm rot="5400000">
              <a:off x="6227368" y="1986992"/>
              <a:ext cx="72545"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66" name="Straight Connector 165"/>
            <p:cNvCxnSpPr>
              <a:stCxn id="138" idx="4"/>
              <a:endCxn id="168" idx="0"/>
            </p:cNvCxnSpPr>
            <p:nvPr/>
          </p:nvCxnSpPr>
          <p:spPr>
            <a:xfrm rot="5400000">
              <a:off x="5709208" y="1986992"/>
              <a:ext cx="72545" cy="1588"/>
            </a:xfrm>
            <a:prstGeom prst="line">
              <a:avLst/>
            </a:prstGeom>
          </p:spPr>
          <p:style>
            <a:lnRef idx="2">
              <a:schemeClr val="accent6"/>
            </a:lnRef>
            <a:fillRef idx="0">
              <a:schemeClr val="accent6"/>
            </a:fillRef>
            <a:effectRef idx="1">
              <a:schemeClr val="accent6"/>
            </a:effectRef>
            <a:fontRef idx="minor">
              <a:schemeClr val="tx1"/>
            </a:fontRef>
          </p:style>
        </p:cxnSp>
        <p:sp>
          <p:nvSpPr>
            <p:cNvPr id="167" name="Oval 166"/>
            <p:cNvSpPr/>
            <p:nvPr/>
          </p:nvSpPr>
          <p:spPr>
            <a:xfrm>
              <a:off x="5158740" y="202326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8" name="Oval 167"/>
            <p:cNvSpPr/>
            <p:nvPr/>
          </p:nvSpPr>
          <p:spPr>
            <a:xfrm>
              <a:off x="5676900" y="202326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9" name="Oval 168"/>
            <p:cNvSpPr/>
            <p:nvPr/>
          </p:nvSpPr>
          <p:spPr>
            <a:xfrm>
              <a:off x="6195060" y="202326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216" name="Text Box 65"/>
          <p:cNvSpPr txBox="1">
            <a:spLocks noChangeArrowheads="1"/>
          </p:cNvSpPr>
          <p:nvPr/>
        </p:nvSpPr>
        <p:spPr bwMode="auto">
          <a:xfrm>
            <a:off x="1009303" y="1295400"/>
            <a:ext cx="1273234" cy="461665"/>
          </a:xfrm>
          <a:prstGeom prst="rect">
            <a:avLst/>
          </a:prstGeom>
          <a:noFill/>
          <a:ln w="41275" algn="ctr">
            <a:noFill/>
            <a:miter lim="800000"/>
            <a:headEnd/>
            <a:tailEnd/>
          </a:ln>
          <a:effectLst/>
        </p:spPr>
        <p:txBody>
          <a:bodyPr wrap="none">
            <a:spAutoFit/>
          </a:bodyPr>
          <a:lstStyle/>
          <a:p>
            <a:pPr algn="ctr">
              <a:spcBef>
                <a:spcPct val="50000"/>
              </a:spcBef>
              <a:buFont typeface="Wingdings" pitchFamily="2" charset="2"/>
              <a:buNone/>
            </a:pPr>
            <a:r>
              <a:rPr lang="en-US" sz="2400" dirty="0" smtClean="0">
                <a:solidFill>
                  <a:schemeClr val="tx2"/>
                </a:solidFill>
              </a:rPr>
              <a:t>loopy BP</a:t>
            </a:r>
            <a:endParaRPr lang="en-US" sz="2400" dirty="0">
              <a:solidFill>
                <a:schemeClr val="tx2"/>
              </a:solidFill>
            </a:endParaRPr>
          </a:p>
        </p:txBody>
      </p:sp>
      <p:grpSp>
        <p:nvGrpSpPr>
          <p:cNvPr id="2" name="Group 1"/>
          <p:cNvGrpSpPr/>
          <p:nvPr/>
        </p:nvGrpSpPr>
        <p:grpSpPr>
          <a:xfrm>
            <a:off x="4084320" y="1863745"/>
            <a:ext cx="1706880" cy="1584960"/>
            <a:chOff x="3718560" y="2468880"/>
            <a:chExt cx="1706880" cy="1584960"/>
          </a:xfrm>
        </p:grpSpPr>
        <p:cxnSp>
          <p:nvCxnSpPr>
            <p:cNvPr id="173" name="Straight Connector 172"/>
            <p:cNvCxnSpPr>
              <a:stCxn id="188" idx="6"/>
              <a:endCxn id="189" idx="2"/>
            </p:cNvCxnSpPr>
            <p:nvPr/>
          </p:nvCxnSpPr>
          <p:spPr>
            <a:xfrm>
              <a:off x="3901440" y="256032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89" idx="6"/>
              <a:endCxn id="190" idx="2"/>
            </p:cNvCxnSpPr>
            <p:nvPr/>
          </p:nvCxnSpPr>
          <p:spPr>
            <a:xfrm>
              <a:off x="4389120" y="25603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Connector 174"/>
            <p:cNvCxnSpPr>
              <a:stCxn id="190" idx="6"/>
              <a:endCxn id="191" idx="2"/>
            </p:cNvCxnSpPr>
            <p:nvPr/>
          </p:nvCxnSpPr>
          <p:spPr>
            <a:xfrm>
              <a:off x="4907280" y="25603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6" name="Straight Connector 175"/>
            <p:cNvCxnSpPr>
              <a:stCxn id="192" idx="6"/>
              <a:endCxn id="193" idx="2"/>
            </p:cNvCxnSpPr>
            <p:nvPr/>
          </p:nvCxnSpPr>
          <p:spPr>
            <a:xfrm>
              <a:off x="3901440" y="302768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7" name="Straight Connector 176"/>
            <p:cNvCxnSpPr>
              <a:stCxn id="193" idx="6"/>
              <a:endCxn id="194" idx="2"/>
            </p:cNvCxnSpPr>
            <p:nvPr/>
          </p:nvCxnSpPr>
          <p:spPr>
            <a:xfrm>
              <a:off x="4389120" y="30276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8" name="Straight Connector 177"/>
            <p:cNvCxnSpPr>
              <a:stCxn id="194" idx="6"/>
              <a:endCxn id="195" idx="2"/>
            </p:cNvCxnSpPr>
            <p:nvPr/>
          </p:nvCxnSpPr>
          <p:spPr>
            <a:xfrm>
              <a:off x="4907280" y="30276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9" name="Straight Connector 178"/>
            <p:cNvCxnSpPr>
              <a:stCxn id="196" idx="6"/>
              <a:endCxn id="197" idx="2"/>
            </p:cNvCxnSpPr>
            <p:nvPr/>
          </p:nvCxnSpPr>
          <p:spPr>
            <a:xfrm>
              <a:off x="3901440" y="349504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0" name="Straight Connector 179"/>
            <p:cNvCxnSpPr>
              <a:stCxn id="197" idx="6"/>
              <a:endCxn id="198" idx="2"/>
            </p:cNvCxnSpPr>
            <p:nvPr/>
          </p:nvCxnSpPr>
          <p:spPr>
            <a:xfrm>
              <a:off x="4389120" y="3495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1" name="Straight Connector 180"/>
            <p:cNvCxnSpPr>
              <a:stCxn id="198" idx="6"/>
              <a:endCxn id="199" idx="2"/>
            </p:cNvCxnSpPr>
            <p:nvPr/>
          </p:nvCxnSpPr>
          <p:spPr>
            <a:xfrm>
              <a:off x="4907280" y="3495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2" name="Straight Connector 181"/>
            <p:cNvCxnSpPr>
              <a:stCxn id="200" idx="6"/>
              <a:endCxn id="201" idx="2"/>
            </p:cNvCxnSpPr>
            <p:nvPr/>
          </p:nvCxnSpPr>
          <p:spPr>
            <a:xfrm>
              <a:off x="3901440" y="39624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3" name="Straight Connector 182"/>
            <p:cNvCxnSpPr>
              <a:stCxn id="201" idx="6"/>
              <a:endCxn id="202" idx="2"/>
            </p:cNvCxnSpPr>
            <p:nvPr/>
          </p:nvCxnSpPr>
          <p:spPr>
            <a:xfrm>
              <a:off x="4389120" y="3962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4" name="Straight Connector 183"/>
            <p:cNvCxnSpPr>
              <a:stCxn id="202" idx="6"/>
              <a:endCxn id="203" idx="2"/>
            </p:cNvCxnSpPr>
            <p:nvPr/>
          </p:nvCxnSpPr>
          <p:spPr>
            <a:xfrm>
              <a:off x="4907280" y="3962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rot="5400000" flipH="1" flipV="1">
              <a:off x="3667760" y="3728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rot="5400000" flipH="1" flipV="1">
              <a:off x="3667760" y="326136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rot="5400000" flipH="1" flipV="1">
              <a:off x="3667760" y="2794000"/>
              <a:ext cx="2844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88" name="Oval 187"/>
            <p:cNvSpPr/>
            <p:nvPr/>
          </p:nvSpPr>
          <p:spPr>
            <a:xfrm>
              <a:off x="3718560" y="24688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9" name="Oval 188"/>
            <p:cNvSpPr/>
            <p:nvPr/>
          </p:nvSpPr>
          <p:spPr>
            <a:xfrm>
              <a:off x="4206240" y="24688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0" name="Oval 189"/>
            <p:cNvSpPr/>
            <p:nvPr/>
          </p:nvSpPr>
          <p:spPr>
            <a:xfrm>
              <a:off x="4724400" y="24688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1" name="Oval 190"/>
            <p:cNvSpPr/>
            <p:nvPr/>
          </p:nvSpPr>
          <p:spPr>
            <a:xfrm>
              <a:off x="5242560" y="24688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2" name="Oval 191"/>
            <p:cNvSpPr/>
            <p:nvPr/>
          </p:nvSpPr>
          <p:spPr>
            <a:xfrm>
              <a:off x="3718560" y="29362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3" name="Oval 192"/>
            <p:cNvSpPr/>
            <p:nvPr/>
          </p:nvSpPr>
          <p:spPr>
            <a:xfrm>
              <a:off x="4206240" y="29362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4" name="Oval 193"/>
            <p:cNvSpPr/>
            <p:nvPr/>
          </p:nvSpPr>
          <p:spPr>
            <a:xfrm>
              <a:off x="4724400" y="29362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5" name="Oval 194"/>
            <p:cNvSpPr/>
            <p:nvPr/>
          </p:nvSpPr>
          <p:spPr>
            <a:xfrm>
              <a:off x="5242560" y="29362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6" name="Oval 195"/>
            <p:cNvSpPr/>
            <p:nvPr/>
          </p:nvSpPr>
          <p:spPr>
            <a:xfrm>
              <a:off x="3718560" y="3403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7" name="Oval 196"/>
            <p:cNvSpPr/>
            <p:nvPr/>
          </p:nvSpPr>
          <p:spPr>
            <a:xfrm>
              <a:off x="4206240" y="3403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8" name="Oval 197"/>
            <p:cNvSpPr/>
            <p:nvPr/>
          </p:nvSpPr>
          <p:spPr>
            <a:xfrm>
              <a:off x="4724400" y="3403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9" name="Oval 198"/>
            <p:cNvSpPr/>
            <p:nvPr/>
          </p:nvSpPr>
          <p:spPr>
            <a:xfrm>
              <a:off x="5242560" y="3403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00" name="Oval 199"/>
            <p:cNvSpPr/>
            <p:nvPr/>
          </p:nvSpPr>
          <p:spPr>
            <a:xfrm>
              <a:off x="3718560" y="3870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01" name="Oval 200"/>
            <p:cNvSpPr/>
            <p:nvPr/>
          </p:nvSpPr>
          <p:spPr>
            <a:xfrm>
              <a:off x="4206240" y="3870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02" name="Oval 201"/>
            <p:cNvSpPr/>
            <p:nvPr/>
          </p:nvSpPr>
          <p:spPr>
            <a:xfrm>
              <a:off x="4724400" y="3870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03" name="Oval 202"/>
            <p:cNvSpPr/>
            <p:nvPr/>
          </p:nvSpPr>
          <p:spPr>
            <a:xfrm>
              <a:off x="5242560" y="3870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204" name="Straight Connector 203"/>
            <p:cNvCxnSpPr>
              <a:stCxn id="193" idx="4"/>
              <a:endCxn id="207" idx="0"/>
            </p:cNvCxnSpPr>
            <p:nvPr/>
          </p:nvCxnSpPr>
          <p:spPr>
            <a:xfrm rot="5400000">
              <a:off x="4260799" y="315600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205" name="Straight Connector 204"/>
            <p:cNvCxnSpPr>
              <a:stCxn id="195" idx="4"/>
              <a:endCxn id="209" idx="0"/>
            </p:cNvCxnSpPr>
            <p:nvPr/>
          </p:nvCxnSpPr>
          <p:spPr>
            <a:xfrm rot="5400000">
              <a:off x="5297119" y="315600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206" name="Straight Connector 205"/>
            <p:cNvCxnSpPr>
              <a:stCxn id="194" idx="4"/>
              <a:endCxn id="208" idx="0"/>
            </p:cNvCxnSpPr>
            <p:nvPr/>
          </p:nvCxnSpPr>
          <p:spPr>
            <a:xfrm rot="5400000">
              <a:off x="4778959" y="3156001"/>
              <a:ext cx="73763" cy="1588"/>
            </a:xfrm>
            <a:prstGeom prst="line">
              <a:avLst/>
            </a:prstGeom>
          </p:spPr>
          <p:style>
            <a:lnRef idx="2">
              <a:schemeClr val="accent6"/>
            </a:lnRef>
            <a:fillRef idx="0">
              <a:schemeClr val="accent6"/>
            </a:fillRef>
            <a:effectRef idx="1">
              <a:schemeClr val="accent6"/>
            </a:effectRef>
            <a:fontRef idx="minor">
              <a:schemeClr val="tx1"/>
            </a:fontRef>
          </p:style>
        </p:cxnSp>
        <p:sp>
          <p:nvSpPr>
            <p:cNvPr id="207" name="Oval 206"/>
            <p:cNvSpPr/>
            <p:nvPr/>
          </p:nvSpPr>
          <p:spPr>
            <a:xfrm>
              <a:off x="4229100" y="319288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08" name="Oval 207"/>
            <p:cNvSpPr/>
            <p:nvPr/>
          </p:nvSpPr>
          <p:spPr>
            <a:xfrm>
              <a:off x="4747260" y="319288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09" name="Oval 208"/>
            <p:cNvSpPr/>
            <p:nvPr/>
          </p:nvSpPr>
          <p:spPr>
            <a:xfrm>
              <a:off x="5265420" y="319288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213" name="Straight Connector 212"/>
            <p:cNvCxnSpPr>
              <a:stCxn id="199" idx="4"/>
              <a:endCxn id="203" idx="0"/>
            </p:cNvCxnSpPr>
            <p:nvPr/>
          </p:nvCxnSpPr>
          <p:spPr>
            <a:xfrm rot="5400000">
              <a:off x="5191760" y="3728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4" name="Straight Connector 213"/>
            <p:cNvCxnSpPr>
              <a:stCxn id="198" idx="4"/>
              <a:endCxn id="202" idx="0"/>
            </p:cNvCxnSpPr>
            <p:nvPr/>
          </p:nvCxnSpPr>
          <p:spPr>
            <a:xfrm rot="5400000">
              <a:off x="4673600" y="3728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5" name="Straight Connector 214"/>
            <p:cNvCxnSpPr>
              <a:stCxn id="197" idx="4"/>
              <a:endCxn id="201" idx="0"/>
            </p:cNvCxnSpPr>
            <p:nvPr/>
          </p:nvCxnSpPr>
          <p:spPr>
            <a:xfrm rot="5400000">
              <a:off x="4155440" y="3728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0" name="Straight Connector 219"/>
            <p:cNvCxnSpPr>
              <a:endCxn id="223" idx="0"/>
            </p:cNvCxnSpPr>
            <p:nvPr/>
          </p:nvCxnSpPr>
          <p:spPr>
            <a:xfrm rot="5400000">
              <a:off x="4264265" y="2688032"/>
              <a:ext cx="72545"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221" name="Straight Connector 220"/>
            <p:cNvCxnSpPr>
              <a:endCxn id="225" idx="0"/>
            </p:cNvCxnSpPr>
            <p:nvPr/>
          </p:nvCxnSpPr>
          <p:spPr>
            <a:xfrm rot="5400000">
              <a:off x="5300585" y="2688032"/>
              <a:ext cx="72545"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222" name="Straight Connector 221"/>
            <p:cNvCxnSpPr>
              <a:endCxn id="224" idx="0"/>
            </p:cNvCxnSpPr>
            <p:nvPr/>
          </p:nvCxnSpPr>
          <p:spPr>
            <a:xfrm rot="5400000">
              <a:off x="4782425" y="2688032"/>
              <a:ext cx="72545" cy="1588"/>
            </a:xfrm>
            <a:prstGeom prst="line">
              <a:avLst/>
            </a:prstGeom>
          </p:spPr>
          <p:style>
            <a:lnRef idx="2">
              <a:schemeClr val="accent6"/>
            </a:lnRef>
            <a:fillRef idx="0">
              <a:schemeClr val="accent6"/>
            </a:fillRef>
            <a:effectRef idx="1">
              <a:schemeClr val="accent6"/>
            </a:effectRef>
            <a:fontRef idx="minor">
              <a:schemeClr val="tx1"/>
            </a:fontRef>
          </p:style>
        </p:cxnSp>
        <p:sp>
          <p:nvSpPr>
            <p:cNvPr id="223" name="Oval 222"/>
            <p:cNvSpPr/>
            <p:nvPr/>
          </p:nvSpPr>
          <p:spPr>
            <a:xfrm>
              <a:off x="4231957" y="272430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24" name="Oval 223"/>
            <p:cNvSpPr/>
            <p:nvPr/>
          </p:nvSpPr>
          <p:spPr>
            <a:xfrm>
              <a:off x="4750117" y="272430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25" name="Oval 224"/>
            <p:cNvSpPr/>
            <p:nvPr/>
          </p:nvSpPr>
          <p:spPr>
            <a:xfrm>
              <a:off x="5268277" y="272430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grpSp>
        <p:nvGrpSpPr>
          <p:cNvPr id="316" name="Group 423"/>
          <p:cNvGrpSpPr/>
          <p:nvPr/>
        </p:nvGrpSpPr>
        <p:grpSpPr>
          <a:xfrm>
            <a:off x="3352800" y="4683145"/>
            <a:ext cx="1706880" cy="1584960"/>
            <a:chOff x="6781800" y="1752600"/>
            <a:chExt cx="1706880" cy="1584960"/>
          </a:xfrm>
        </p:grpSpPr>
        <p:cxnSp>
          <p:nvCxnSpPr>
            <p:cNvPr id="317" name="Straight Connector 316"/>
            <p:cNvCxnSpPr>
              <a:stCxn id="332" idx="6"/>
              <a:endCxn id="333" idx="2"/>
            </p:cNvCxnSpPr>
            <p:nvPr/>
          </p:nvCxnSpPr>
          <p:spPr>
            <a:xfrm>
              <a:off x="6964680" y="184404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8" name="Straight Connector 317"/>
            <p:cNvCxnSpPr>
              <a:stCxn id="333" idx="6"/>
              <a:endCxn id="334" idx="2"/>
            </p:cNvCxnSpPr>
            <p:nvPr/>
          </p:nvCxnSpPr>
          <p:spPr>
            <a:xfrm>
              <a:off x="7452360" y="1844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9" name="Straight Connector 318"/>
            <p:cNvCxnSpPr>
              <a:stCxn id="334" idx="6"/>
              <a:endCxn id="335" idx="2"/>
            </p:cNvCxnSpPr>
            <p:nvPr/>
          </p:nvCxnSpPr>
          <p:spPr>
            <a:xfrm>
              <a:off x="7970520" y="1844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0" name="Straight Connector 319"/>
            <p:cNvCxnSpPr>
              <a:stCxn id="336" idx="6"/>
              <a:endCxn id="337" idx="2"/>
            </p:cNvCxnSpPr>
            <p:nvPr/>
          </p:nvCxnSpPr>
          <p:spPr>
            <a:xfrm>
              <a:off x="6964680" y="23114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1" name="Straight Connector 320"/>
            <p:cNvCxnSpPr>
              <a:stCxn id="337" idx="6"/>
              <a:endCxn id="338" idx="2"/>
            </p:cNvCxnSpPr>
            <p:nvPr/>
          </p:nvCxnSpPr>
          <p:spPr>
            <a:xfrm>
              <a:off x="7452360" y="2311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2" name="Straight Connector 321"/>
            <p:cNvCxnSpPr>
              <a:stCxn id="338" idx="6"/>
              <a:endCxn id="339" idx="2"/>
            </p:cNvCxnSpPr>
            <p:nvPr/>
          </p:nvCxnSpPr>
          <p:spPr>
            <a:xfrm>
              <a:off x="7970520" y="2311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3" name="Straight Connector 322"/>
            <p:cNvCxnSpPr>
              <a:stCxn id="340" idx="6"/>
              <a:endCxn id="341" idx="2"/>
            </p:cNvCxnSpPr>
            <p:nvPr/>
          </p:nvCxnSpPr>
          <p:spPr>
            <a:xfrm>
              <a:off x="6964680" y="277876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4" name="Straight Connector 323"/>
            <p:cNvCxnSpPr>
              <a:stCxn id="341" idx="6"/>
              <a:endCxn id="342" idx="2"/>
            </p:cNvCxnSpPr>
            <p:nvPr/>
          </p:nvCxnSpPr>
          <p:spPr>
            <a:xfrm>
              <a:off x="7452360" y="27787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5" name="Straight Connector 324"/>
            <p:cNvCxnSpPr>
              <a:stCxn id="342" idx="6"/>
              <a:endCxn id="343" idx="2"/>
            </p:cNvCxnSpPr>
            <p:nvPr/>
          </p:nvCxnSpPr>
          <p:spPr>
            <a:xfrm>
              <a:off x="7970520" y="27787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6" name="Straight Connector 325"/>
            <p:cNvCxnSpPr>
              <a:stCxn id="344" idx="6"/>
              <a:endCxn id="345" idx="2"/>
            </p:cNvCxnSpPr>
            <p:nvPr/>
          </p:nvCxnSpPr>
          <p:spPr>
            <a:xfrm>
              <a:off x="6964680" y="324612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7" name="Straight Connector 326"/>
            <p:cNvCxnSpPr>
              <a:stCxn id="345" idx="6"/>
              <a:endCxn id="346" idx="2"/>
            </p:cNvCxnSpPr>
            <p:nvPr/>
          </p:nvCxnSpPr>
          <p:spPr>
            <a:xfrm>
              <a:off x="7452360" y="32461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8" name="Straight Connector 327"/>
            <p:cNvCxnSpPr>
              <a:stCxn id="346" idx="6"/>
              <a:endCxn id="347" idx="2"/>
            </p:cNvCxnSpPr>
            <p:nvPr/>
          </p:nvCxnSpPr>
          <p:spPr>
            <a:xfrm>
              <a:off x="7970520" y="32461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9" name="Straight Connector 328"/>
            <p:cNvCxnSpPr/>
            <p:nvPr/>
          </p:nvCxnSpPr>
          <p:spPr>
            <a:xfrm rot="5400000" flipH="1" flipV="1">
              <a:off x="67310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p:nvCxnSpPr>
          <p:spPr>
            <a:xfrm rot="5400000" flipH="1" flipV="1">
              <a:off x="67310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rot="5400000" flipH="1" flipV="1">
              <a:off x="67310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332" name="Oval 331"/>
            <p:cNvSpPr/>
            <p:nvPr/>
          </p:nvSpPr>
          <p:spPr>
            <a:xfrm>
              <a:off x="678180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33" name="Oval 332"/>
            <p:cNvSpPr/>
            <p:nvPr/>
          </p:nvSpPr>
          <p:spPr>
            <a:xfrm>
              <a:off x="726948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34" name="Oval 333"/>
            <p:cNvSpPr/>
            <p:nvPr/>
          </p:nvSpPr>
          <p:spPr>
            <a:xfrm>
              <a:off x="778764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35" name="Oval 334"/>
            <p:cNvSpPr/>
            <p:nvPr/>
          </p:nvSpPr>
          <p:spPr>
            <a:xfrm>
              <a:off x="830580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36" name="Oval 335"/>
            <p:cNvSpPr/>
            <p:nvPr/>
          </p:nvSpPr>
          <p:spPr>
            <a:xfrm>
              <a:off x="678180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37" name="Oval 336"/>
            <p:cNvSpPr/>
            <p:nvPr/>
          </p:nvSpPr>
          <p:spPr>
            <a:xfrm>
              <a:off x="726948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38" name="Oval 337"/>
            <p:cNvSpPr/>
            <p:nvPr/>
          </p:nvSpPr>
          <p:spPr>
            <a:xfrm>
              <a:off x="778764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39" name="Oval 338"/>
            <p:cNvSpPr/>
            <p:nvPr/>
          </p:nvSpPr>
          <p:spPr>
            <a:xfrm>
              <a:off x="830580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40" name="Oval 339"/>
            <p:cNvSpPr/>
            <p:nvPr/>
          </p:nvSpPr>
          <p:spPr>
            <a:xfrm>
              <a:off x="678180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41" name="Oval 340"/>
            <p:cNvSpPr/>
            <p:nvPr/>
          </p:nvSpPr>
          <p:spPr>
            <a:xfrm>
              <a:off x="726948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42" name="Oval 341"/>
            <p:cNvSpPr/>
            <p:nvPr/>
          </p:nvSpPr>
          <p:spPr>
            <a:xfrm>
              <a:off x="778764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43" name="Oval 342"/>
            <p:cNvSpPr/>
            <p:nvPr/>
          </p:nvSpPr>
          <p:spPr>
            <a:xfrm>
              <a:off x="830580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44" name="Oval 343"/>
            <p:cNvSpPr/>
            <p:nvPr/>
          </p:nvSpPr>
          <p:spPr>
            <a:xfrm>
              <a:off x="678180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45" name="Oval 344"/>
            <p:cNvSpPr/>
            <p:nvPr/>
          </p:nvSpPr>
          <p:spPr>
            <a:xfrm>
              <a:off x="726948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46" name="Oval 345"/>
            <p:cNvSpPr/>
            <p:nvPr/>
          </p:nvSpPr>
          <p:spPr>
            <a:xfrm>
              <a:off x="778764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47" name="Oval 346"/>
            <p:cNvSpPr/>
            <p:nvPr/>
          </p:nvSpPr>
          <p:spPr>
            <a:xfrm>
              <a:off x="830580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348" name="Straight Connector 347"/>
            <p:cNvCxnSpPr>
              <a:stCxn id="337" idx="4"/>
              <a:endCxn id="351" idx="0"/>
            </p:cNvCxnSpPr>
            <p:nvPr/>
          </p:nvCxnSpPr>
          <p:spPr>
            <a:xfrm rot="5400000">
              <a:off x="732403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349" name="Straight Connector 348"/>
            <p:cNvCxnSpPr>
              <a:stCxn id="339" idx="4"/>
              <a:endCxn id="353" idx="0"/>
            </p:cNvCxnSpPr>
            <p:nvPr/>
          </p:nvCxnSpPr>
          <p:spPr>
            <a:xfrm rot="5400000">
              <a:off x="836035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350" name="Straight Connector 349"/>
            <p:cNvCxnSpPr>
              <a:stCxn id="338" idx="4"/>
              <a:endCxn id="352" idx="0"/>
            </p:cNvCxnSpPr>
            <p:nvPr/>
          </p:nvCxnSpPr>
          <p:spPr>
            <a:xfrm rot="5400000">
              <a:off x="784219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sp>
          <p:nvSpPr>
            <p:cNvPr id="351" name="Oval 350"/>
            <p:cNvSpPr/>
            <p:nvPr/>
          </p:nvSpPr>
          <p:spPr>
            <a:xfrm>
              <a:off x="729234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52" name="Oval 351"/>
            <p:cNvSpPr/>
            <p:nvPr/>
          </p:nvSpPr>
          <p:spPr>
            <a:xfrm>
              <a:off x="781050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53" name="Oval 352"/>
            <p:cNvSpPr/>
            <p:nvPr/>
          </p:nvSpPr>
          <p:spPr>
            <a:xfrm>
              <a:off x="832866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354" name="Straight Connector 353"/>
            <p:cNvCxnSpPr>
              <a:stCxn id="337" idx="0"/>
              <a:endCxn id="333" idx="4"/>
            </p:cNvCxnSpPr>
            <p:nvPr/>
          </p:nvCxnSpPr>
          <p:spPr>
            <a:xfrm rot="5400000" flipH="1" flipV="1">
              <a:off x="721868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5" name="Straight Connector 354"/>
            <p:cNvCxnSpPr>
              <a:stCxn id="338" idx="0"/>
              <a:endCxn id="334" idx="4"/>
            </p:cNvCxnSpPr>
            <p:nvPr/>
          </p:nvCxnSpPr>
          <p:spPr>
            <a:xfrm rot="5400000" flipH="1" flipV="1">
              <a:off x="773684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6" name="Straight Connector 355"/>
            <p:cNvCxnSpPr>
              <a:stCxn id="339" idx="0"/>
              <a:endCxn id="335" idx="4"/>
            </p:cNvCxnSpPr>
            <p:nvPr/>
          </p:nvCxnSpPr>
          <p:spPr>
            <a:xfrm rot="5400000" flipH="1" flipV="1">
              <a:off x="82550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7" name="Straight Connector 356"/>
            <p:cNvCxnSpPr>
              <a:stCxn id="343" idx="4"/>
              <a:endCxn id="347" idx="0"/>
            </p:cNvCxnSpPr>
            <p:nvPr/>
          </p:nvCxnSpPr>
          <p:spPr>
            <a:xfrm rot="5400000">
              <a:off x="82550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8" name="Straight Connector 357"/>
            <p:cNvCxnSpPr>
              <a:stCxn id="342" idx="4"/>
              <a:endCxn id="346" idx="0"/>
            </p:cNvCxnSpPr>
            <p:nvPr/>
          </p:nvCxnSpPr>
          <p:spPr>
            <a:xfrm rot="5400000">
              <a:off x="773684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9" name="Straight Connector 358"/>
            <p:cNvCxnSpPr>
              <a:stCxn id="341" idx="4"/>
              <a:endCxn id="345" idx="0"/>
            </p:cNvCxnSpPr>
            <p:nvPr/>
          </p:nvCxnSpPr>
          <p:spPr>
            <a:xfrm rot="5400000">
              <a:off x="721868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11" name="Group 210"/>
          <p:cNvGrpSpPr/>
          <p:nvPr/>
        </p:nvGrpSpPr>
        <p:grpSpPr>
          <a:xfrm>
            <a:off x="2728096" y="2035175"/>
            <a:ext cx="1127488" cy="1089025"/>
            <a:chOff x="3515744" y="1905000"/>
            <a:chExt cx="1127488" cy="1089025"/>
          </a:xfrm>
        </p:grpSpPr>
        <p:cxnSp>
          <p:nvCxnSpPr>
            <p:cNvPr id="212" name="AutoShape 170"/>
            <p:cNvCxnSpPr>
              <a:cxnSpLocks noChangeAspect="1" noChangeShapeType="1"/>
            </p:cNvCxnSpPr>
            <p:nvPr/>
          </p:nvCxnSpPr>
          <p:spPr bwMode="auto">
            <a:xfrm>
              <a:off x="3622288" y="2992438"/>
              <a:ext cx="914400" cy="1587"/>
            </a:xfrm>
            <a:prstGeom prst="straightConnector1">
              <a:avLst/>
            </a:prstGeom>
            <a:noFill/>
            <a:ln w="38100">
              <a:solidFill>
                <a:srgbClr xmlns:mc="http://schemas.openxmlformats.org/markup-compatibility/2006" xmlns:a14="http://schemas.microsoft.com/office/drawing/2010/main" val="2A354C" mc:Ignorable=""/>
              </a:solidFill>
              <a:round/>
              <a:headEnd/>
              <a:tailEnd type="arrow" w="med" len="med"/>
            </a:ln>
          </p:spPr>
        </p:cxnSp>
        <p:sp>
          <p:nvSpPr>
            <p:cNvPr id="218" name="TextBox 217"/>
            <p:cNvSpPr txBox="1"/>
            <p:nvPr/>
          </p:nvSpPr>
          <p:spPr>
            <a:xfrm>
              <a:off x="3515744" y="1905000"/>
              <a:ext cx="1127488" cy="830997"/>
            </a:xfrm>
            <a:prstGeom prst="rect">
              <a:avLst/>
            </a:prstGeom>
            <a:noFill/>
          </p:spPr>
          <p:txBody>
            <a:bodyPr wrap="none" rtlCol="0">
              <a:spAutoFit/>
            </a:bodyPr>
            <a:lstStyle/>
            <a:p>
              <a:pPr algn="ctr"/>
              <a:r>
                <a:rPr lang="en-US" sz="2400" dirty="0" smtClean="0">
                  <a:solidFill>
                    <a:schemeClr val="accent1"/>
                  </a:solidFill>
                </a:rPr>
                <a:t>recover</a:t>
              </a:r>
              <a:br>
                <a:rPr lang="en-US" sz="2400" dirty="0" smtClean="0">
                  <a:solidFill>
                    <a:schemeClr val="accent1"/>
                  </a:solidFill>
                </a:rPr>
              </a:br>
              <a:r>
                <a:rPr lang="en-US" sz="2400" dirty="0" smtClean="0">
                  <a:solidFill>
                    <a:schemeClr val="accent1"/>
                  </a:solidFill>
                </a:rPr>
                <a:t>edges</a:t>
              </a:r>
              <a:endParaRPr lang="en-US" sz="2400" dirty="0">
                <a:solidFill>
                  <a:schemeClr val="accent1"/>
                </a:solidFill>
              </a:endParaRPr>
            </a:p>
          </p:txBody>
        </p:sp>
      </p:grpSp>
      <p:grpSp>
        <p:nvGrpSpPr>
          <p:cNvPr id="226" name="Group 225"/>
          <p:cNvGrpSpPr/>
          <p:nvPr/>
        </p:nvGrpSpPr>
        <p:grpSpPr>
          <a:xfrm>
            <a:off x="5288416" y="4854575"/>
            <a:ext cx="1127488" cy="1089025"/>
            <a:chOff x="3515744" y="1905000"/>
            <a:chExt cx="1127488" cy="1089025"/>
          </a:xfrm>
        </p:grpSpPr>
        <p:cxnSp>
          <p:nvCxnSpPr>
            <p:cNvPr id="227" name="AutoShape 170"/>
            <p:cNvCxnSpPr>
              <a:cxnSpLocks noChangeAspect="1" noChangeShapeType="1"/>
            </p:cNvCxnSpPr>
            <p:nvPr/>
          </p:nvCxnSpPr>
          <p:spPr bwMode="auto">
            <a:xfrm>
              <a:off x="3622288" y="2992438"/>
              <a:ext cx="914400" cy="1587"/>
            </a:xfrm>
            <a:prstGeom prst="straightConnector1">
              <a:avLst/>
            </a:prstGeom>
            <a:noFill/>
            <a:ln w="38100">
              <a:solidFill>
                <a:srgbClr xmlns:mc="http://schemas.openxmlformats.org/markup-compatibility/2006" xmlns:a14="http://schemas.microsoft.com/office/drawing/2010/main" val="2A354C" mc:Ignorable=""/>
              </a:solidFill>
              <a:round/>
              <a:headEnd/>
              <a:tailEnd type="arrow" w="med" len="med"/>
            </a:ln>
          </p:spPr>
        </p:cxnSp>
        <p:sp>
          <p:nvSpPr>
            <p:cNvPr id="228" name="TextBox 227"/>
            <p:cNvSpPr txBox="1"/>
            <p:nvPr/>
          </p:nvSpPr>
          <p:spPr>
            <a:xfrm>
              <a:off x="3515744" y="1905000"/>
              <a:ext cx="1127488" cy="830997"/>
            </a:xfrm>
            <a:prstGeom prst="rect">
              <a:avLst/>
            </a:prstGeom>
            <a:noFill/>
          </p:spPr>
          <p:txBody>
            <a:bodyPr wrap="none" rtlCol="0">
              <a:spAutoFit/>
            </a:bodyPr>
            <a:lstStyle/>
            <a:p>
              <a:pPr algn="ctr"/>
              <a:r>
                <a:rPr lang="en-US" sz="2400" dirty="0" smtClean="0">
                  <a:solidFill>
                    <a:schemeClr val="accent1"/>
                  </a:solidFill>
                </a:rPr>
                <a:t>recover</a:t>
              </a:r>
              <a:br>
                <a:rPr lang="en-US" sz="2400" dirty="0" smtClean="0">
                  <a:solidFill>
                    <a:schemeClr val="accent1"/>
                  </a:solidFill>
                </a:rPr>
              </a:br>
              <a:r>
                <a:rPr lang="en-US" sz="2400" dirty="0" smtClean="0">
                  <a:solidFill>
                    <a:schemeClr val="accent1"/>
                  </a:solidFill>
                </a:rPr>
                <a:t>edges</a:t>
              </a:r>
              <a:endParaRPr lang="en-US" sz="2400" dirty="0">
                <a:solidFill>
                  <a:schemeClr val="accent1"/>
                </a:solidFill>
              </a:endParaRPr>
            </a:p>
          </p:txBody>
        </p:sp>
      </p:grpSp>
      <p:grpSp>
        <p:nvGrpSpPr>
          <p:cNvPr id="229" name="Group 228"/>
          <p:cNvGrpSpPr/>
          <p:nvPr/>
        </p:nvGrpSpPr>
        <p:grpSpPr>
          <a:xfrm>
            <a:off x="6096636" y="2035175"/>
            <a:ext cx="1127488" cy="1089025"/>
            <a:chOff x="3515745" y="1905000"/>
            <a:chExt cx="1127488" cy="1089025"/>
          </a:xfrm>
        </p:grpSpPr>
        <p:cxnSp>
          <p:nvCxnSpPr>
            <p:cNvPr id="230" name="AutoShape 170"/>
            <p:cNvCxnSpPr>
              <a:cxnSpLocks noChangeAspect="1" noChangeShapeType="1"/>
            </p:cNvCxnSpPr>
            <p:nvPr/>
          </p:nvCxnSpPr>
          <p:spPr bwMode="auto">
            <a:xfrm>
              <a:off x="3622288" y="2992438"/>
              <a:ext cx="914400" cy="1587"/>
            </a:xfrm>
            <a:prstGeom prst="straightConnector1">
              <a:avLst/>
            </a:prstGeom>
            <a:noFill/>
            <a:ln w="38100">
              <a:solidFill>
                <a:srgbClr xmlns:mc="http://schemas.openxmlformats.org/markup-compatibility/2006" xmlns:a14="http://schemas.microsoft.com/office/drawing/2010/main" val="2A354C" mc:Ignorable=""/>
              </a:solidFill>
              <a:round/>
              <a:headEnd/>
              <a:tailEnd type="arrow" w="med" len="med"/>
            </a:ln>
          </p:spPr>
        </p:cxnSp>
        <p:sp>
          <p:nvSpPr>
            <p:cNvPr id="231" name="TextBox 230"/>
            <p:cNvSpPr txBox="1"/>
            <p:nvPr/>
          </p:nvSpPr>
          <p:spPr>
            <a:xfrm>
              <a:off x="3515745" y="1905000"/>
              <a:ext cx="1127488" cy="830997"/>
            </a:xfrm>
            <a:prstGeom prst="rect">
              <a:avLst/>
            </a:prstGeom>
            <a:noFill/>
          </p:spPr>
          <p:txBody>
            <a:bodyPr wrap="none" rtlCol="0">
              <a:spAutoFit/>
            </a:bodyPr>
            <a:lstStyle/>
            <a:p>
              <a:pPr algn="ctr"/>
              <a:r>
                <a:rPr lang="en-US" sz="2400" dirty="0" smtClean="0">
                  <a:solidFill>
                    <a:schemeClr val="accent1"/>
                  </a:solidFill>
                </a:rPr>
                <a:t>recover</a:t>
              </a:r>
              <a:br>
                <a:rPr lang="en-US" sz="2400" dirty="0" smtClean="0">
                  <a:solidFill>
                    <a:schemeClr val="accent1"/>
                  </a:solidFill>
                </a:rPr>
              </a:br>
              <a:r>
                <a:rPr lang="en-US" sz="2400" dirty="0" smtClean="0">
                  <a:solidFill>
                    <a:schemeClr val="accent1"/>
                  </a:solidFill>
                </a:rPr>
                <a:t>edges</a:t>
              </a:r>
              <a:endParaRPr lang="en-US" sz="2400" dirty="0">
                <a:solidFill>
                  <a:schemeClr val="accent1"/>
                </a:solidFill>
              </a:endParaRPr>
            </a:p>
          </p:txBody>
        </p:sp>
      </p:grpSp>
      <p:grpSp>
        <p:nvGrpSpPr>
          <p:cNvPr id="232" name="Group 231"/>
          <p:cNvGrpSpPr/>
          <p:nvPr/>
        </p:nvGrpSpPr>
        <p:grpSpPr>
          <a:xfrm>
            <a:off x="1905636" y="4854575"/>
            <a:ext cx="1127488" cy="1089025"/>
            <a:chOff x="3515745" y="1905000"/>
            <a:chExt cx="1127488" cy="1089025"/>
          </a:xfrm>
        </p:grpSpPr>
        <p:cxnSp>
          <p:nvCxnSpPr>
            <p:cNvPr id="233" name="AutoShape 170"/>
            <p:cNvCxnSpPr>
              <a:cxnSpLocks noChangeAspect="1" noChangeShapeType="1"/>
            </p:cNvCxnSpPr>
            <p:nvPr/>
          </p:nvCxnSpPr>
          <p:spPr bwMode="auto">
            <a:xfrm>
              <a:off x="3622288" y="2992438"/>
              <a:ext cx="914400" cy="1587"/>
            </a:xfrm>
            <a:prstGeom prst="straightConnector1">
              <a:avLst/>
            </a:prstGeom>
            <a:noFill/>
            <a:ln w="38100">
              <a:solidFill>
                <a:srgbClr xmlns:mc="http://schemas.openxmlformats.org/markup-compatibility/2006" xmlns:a14="http://schemas.microsoft.com/office/drawing/2010/main" val="2A354C" mc:Ignorable=""/>
              </a:solidFill>
              <a:round/>
              <a:headEnd/>
              <a:tailEnd type="arrow" w="med" len="med"/>
            </a:ln>
          </p:spPr>
        </p:cxnSp>
        <p:sp>
          <p:nvSpPr>
            <p:cNvPr id="234" name="TextBox 233"/>
            <p:cNvSpPr txBox="1"/>
            <p:nvPr/>
          </p:nvSpPr>
          <p:spPr>
            <a:xfrm>
              <a:off x="3515745" y="1905000"/>
              <a:ext cx="1127488" cy="830997"/>
            </a:xfrm>
            <a:prstGeom prst="rect">
              <a:avLst/>
            </a:prstGeom>
            <a:noFill/>
          </p:spPr>
          <p:txBody>
            <a:bodyPr wrap="none" rtlCol="0">
              <a:spAutoFit/>
            </a:bodyPr>
            <a:lstStyle/>
            <a:p>
              <a:pPr algn="ctr"/>
              <a:r>
                <a:rPr lang="en-US" sz="2400" dirty="0" smtClean="0">
                  <a:solidFill>
                    <a:schemeClr val="accent1"/>
                  </a:solidFill>
                </a:rPr>
                <a:t>recover</a:t>
              </a:r>
              <a:br>
                <a:rPr lang="en-US" sz="2400" dirty="0" smtClean="0">
                  <a:solidFill>
                    <a:schemeClr val="accent1"/>
                  </a:solidFill>
                </a:rPr>
              </a:br>
              <a:r>
                <a:rPr lang="en-US" sz="2400" dirty="0" smtClean="0">
                  <a:solidFill>
                    <a:schemeClr val="accent1"/>
                  </a:solidFill>
                </a:rPr>
                <a:t>edges</a:t>
              </a:r>
              <a:endParaRPr lang="en-US" sz="2400" dirty="0">
                <a:solidFill>
                  <a:schemeClr val="accent1"/>
                </a:solidFill>
              </a:endParaRPr>
            </a:p>
          </p:txBody>
        </p:sp>
      </p:grpSp>
      <p:sp>
        <p:nvSpPr>
          <p:cNvPr id="235" name="TextBox 234"/>
          <p:cNvSpPr txBox="1"/>
          <p:nvPr/>
        </p:nvSpPr>
        <p:spPr>
          <a:xfrm>
            <a:off x="7543800" y="1879937"/>
            <a:ext cx="715260" cy="1015663"/>
          </a:xfrm>
          <a:prstGeom prst="rect">
            <a:avLst/>
          </a:prstGeom>
          <a:noFill/>
        </p:spPr>
        <p:txBody>
          <a:bodyPr wrap="none" rtlCol="0">
            <a:spAutoFit/>
          </a:bodyPr>
          <a:lstStyle/>
          <a:p>
            <a:pPr algn="ctr"/>
            <a:r>
              <a:rPr lang="en-US" sz="6000" dirty="0" smtClean="0">
                <a:solidFill>
                  <a:schemeClr val="accent1"/>
                </a:solidFill>
              </a:rPr>
              <a:t>…</a:t>
            </a:r>
            <a:endParaRPr lang="en-US" sz="6000" dirty="0">
              <a:solidFill>
                <a:schemeClr val="accent1"/>
              </a:solidFill>
            </a:endParaRPr>
          </a:p>
        </p:txBody>
      </p:sp>
      <p:sp>
        <p:nvSpPr>
          <p:cNvPr id="236" name="TextBox 235"/>
          <p:cNvSpPr txBox="1"/>
          <p:nvPr/>
        </p:nvSpPr>
        <p:spPr>
          <a:xfrm>
            <a:off x="990600" y="4775537"/>
            <a:ext cx="715260" cy="1015663"/>
          </a:xfrm>
          <a:prstGeom prst="rect">
            <a:avLst/>
          </a:prstGeom>
          <a:noFill/>
        </p:spPr>
        <p:txBody>
          <a:bodyPr wrap="none" rtlCol="0">
            <a:spAutoFit/>
          </a:bodyPr>
          <a:lstStyle/>
          <a:p>
            <a:pPr algn="ctr"/>
            <a:r>
              <a:rPr lang="en-US" sz="6000" dirty="0" smtClean="0">
                <a:solidFill>
                  <a:schemeClr val="accent1"/>
                </a:solidFill>
              </a:rPr>
              <a:t>…</a:t>
            </a:r>
            <a:endParaRPr lang="en-US" sz="6000" dirty="0">
              <a:solidFill>
                <a:schemeClr val="accent1"/>
              </a:solidFill>
            </a:endParaRPr>
          </a:p>
        </p:txBody>
      </p:sp>
      <p:sp>
        <p:nvSpPr>
          <p:cNvPr id="219" name="Text Box 65"/>
          <p:cNvSpPr txBox="1">
            <a:spLocks noChangeArrowheads="1"/>
          </p:cNvSpPr>
          <p:nvPr/>
        </p:nvSpPr>
        <p:spPr bwMode="auto">
          <a:xfrm>
            <a:off x="538396" y="3834825"/>
            <a:ext cx="8067208" cy="584775"/>
          </a:xfrm>
          <a:prstGeom prst="rect">
            <a:avLst/>
          </a:prstGeom>
          <a:noFill/>
          <a:ln w="41275" algn="ctr">
            <a:noFill/>
            <a:miter lim="800000"/>
            <a:headEnd/>
            <a:tailEnd/>
          </a:ln>
          <a:effectLst/>
        </p:spPr>
        <p:txBody>
          <a:bodyPr wrap="none">
            <a:spAutoFit/>
          </a:bodyPr>
          <a:lstStyle/>
          <a:p>
            <a:pPr algn="ctr">
              <a:spcBef>
                <a:spcPct val="50000"/>
              </a:spcBef>
              <a:buFont typeface="Wingdings" pitchFamily="2" charset="2"/>
              <a:buNone/>
            </a:pPr>
            <a:r>
              <a:rPr lang="en-US" sz="3200" b="1" dirty="0" smtClean="0">
                <a:solidFill>
                  <a:schemeClr val="accent6"/>
                </a:solidFill>
              </a:rPr>
              <a:t>[CD06]: </a:t>
            </a:r>
            <a:r>
              <a:rPr lang="en-US" sz="3200" b="1" dirty="0">
                <a:solidFill>
                  <a:schemeClr val="accent6"/>
                </a:solidFill>
              </a:rPr>
              <a:t>t</a:t>
            </a:r>
            <a:r>
              <a:rPr lang="en-US" sz="3200" b="1" dirty="0" smtClean="0">
                <a:solidFill>
                  <a:schemeClr val="accent6"/>
                </a:solidFill>
              </a:rPr>
              <a:t>arget quality: use mutual information</a:t>
            </a:r>
            <a:endParaRPr lang="en-US" sz="3200" b="1" dirty="0">
              <a:solidFill>
                <a:schemeClr val="accent6"/>
              </a:solidFill>
            </a:endParaRPr>
          </a:p>
        </p:txBody>
      </p:sp>
    </p:spTree>
    <p:extLst>
      <p:ext uri="{BB962C8B-B14F-4D97-AF65-F5344CB8AC3E}">
        <p14:creationId xmlns:p14="http://schemas.microsoft.com/office/powerpoint/2010/main" val="16002900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solidFill>
                  <a:schemeClr val="tx2"/>
                </a:solidFill>
              </a:rPr>
              <a:t>Edge Recovery: New Idea</a:t>
            </a:r>
            <a:endParaRPr lang="en-US" dirty="0">
              <a:solidFill>
                <a:schemeClr val="tx2"/>
              </a:solidFill>
            </a:endParaRPr>
          </a:p>
        </p:txBody>
      </p:sp>
      <p:grpSp>
        <p:nvGrpSpPr>
          <p:cNvPr id="29" name="Group 135"/>
          <p:cNvGrpSpPr/>
          <p:nvPr/>
        </p:nvGrpSpPr>
        <p:grpSpPr>
          <a:xfrm>
            <a:off x="6644640" y="4683145"/>
            <a:ext cx="1706880" cy="1584960"/>
            <a:chOff x="228600" y="1752600"/>
            <a:chExt cx="1706880" cy="1584960"/>
          </a:xfrm>
        </p:grpSpPr>
        <p:grpSp>
          <p:nvGrpSpPr>
            <p:cNvPr id="30" name="Group 58"/>
            <p:cNvGrpSpPr/>
            <p:nvPr/>
          </p:nvGrpSpPr>
          <p:grpSpPr>
            <a:xfrm>
              <a:off x="228600" y="1752600"/>
              <a:ext cx="1706880" cy="182880"/>
              <a:chOff x="350520" y="2331720"/>
              <a:chExt cx="1706880" cy="182880"/>
            </a:xfrm>
          </p:grpSpPr>
          <p:sp>
            <p:nvSpPr>
              <p:cNvPr id="67" name="Oval 66"/>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8" name="Oval 67"/>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9" name="Straight Connector 68"/>
              <p:cNvCxnSpPr>
                <a:stCxn id="67" idx="6"/>
                <a:endCxn id="68"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0" name="Oval 69"/>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2" name="Oval 71"/>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73" name="Straight Connector 72"/>
              <p:cNvCxnSpPr>
                <a:stCxn id="68" idx="6"/>
                <a:endCxn id="70"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70" idx="6"/>
                <a:endCxn id="72"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1" name="Group 59"/>
            <p:cNvGrpSpPr/>
            <p:nvPr/>
          </p:nvGrpSpPr>
          <p:grpSpPr>
            <a:xfrm>
              <a:off x="228600" y="2219960"/>
              <a:ext cx="1706880" cy="182880"/>
              <a:chOff x="350520" y="2331720"/>
              <a:chExt cx="1706880" cy="182880"/>
            </a:xfrm>
          </p:grpSpPr>
          <p:sp>
            <p:nvSpPr>
              <p:cNvPr id="60" name="Oval 59"/>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1" name="Oval 60"/>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2" name="Straight Connector 61"/>
              <p:cNvCxnSpPr>
                <a:stCxn id="60" idx="6"/>
                <a:endCxn id="61"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3" name="Oval 62"/>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4" name="Oval 63"/>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5" name="Straight Connector 64"/>
              <p:cNvCxnSpPr>
                <a:stCxn id="61" idx="6"/>
                <a:endCxn id="63"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63" idx="6"/>
                <a:endCxn id="64"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2" name="Group 67"/>
            <p:cNvGrpSpPr/>
            <p:nvPr/>
          </p:nvGrpSpPr>
          <p:grpSpPr>
            <a:xfrm>
              <a:off x="228600" y="2687320"/>
              <a:ext cx="1706880" cy="182880"/>
              <a:chOff x="350520" y="2331720"/>
              <a:chExt cx="1706880" cy="182880"/>
            </a:xfrm>
          </p:grpSpPr>
          <p:sp>
            <p:nvSpPr>
              <p:cNvPr id="53" name="Oval 52"/>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4" name="Oval 53"/>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5" name="Straight Connector 54"/>
              <p:cNvCxnSpPr>
                <a:stCxn id="53" idx="6"/>
                <a:endCxn id="54"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7" name="Oval 56"/>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8" name="Straight Connector 57"/>
              <p:cNvCxnSpPr>
                <a:stCxn id="54" idx="6"/>
                <a:endCxn id="56"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56" idx="6"/>
                <a:endCxn id="57"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3" name="Group 75"/>
            <p:cNvGrpSpPr/>
            <p:nvPr/>
          </p:nvGrpSpPr>
          <p:grpSpPr>
            <a:xfrm>
              <a:off x="228600" y="3154680"/>
              <a:ext cx="1706880" cy="182880"/>
              <a:chOff x="350520" y="2331720"/>
              <a:chExt cx="1706880" cy="182880"/>
            </a:xfrm>
          </p:grpSpPr>
          <p:sp>
            <p:nvSpPr>
              <p:cNvPr id="46" name="Oval 45"/>
              <p:cNvSpPr/>
              <p:nvPr/>
            </p:nvSpPr>
            <p:spPr>
              <a:xfrm>
                <a:off x="350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7" name="Oval 46"/>
              <p:cNvSpPr/>
              <p:nvPr/>
            </p:nvSpPr>
            <p:spPr>
              <a:xfrm>
                <a:off x="83820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48" name="Straight Connector 47"/>
              <p:cNvCxnSpPr>
                <a:stCxn id="46" idx="6"/>
                <a:endCxn id="47" idx="2"/>
              </p:cNvCxnSpPr>
              <p:nvPr/>
            </p:nvCxnSpPr>
            <p:spPr>
              <a:xfrm>
                <a:off x="533400" y="242316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9" name="Oval 48"/>
              <p:cNvSpPr/>
              <p:nvPr/>
            </p:nvSpPr>
            <p:spPr>
              <a:xfrm>
                <a:off x="135636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0" name="Oval 49"/>
              <p:cNvSpPr/>
              <p:nvPr/>
            </p:nvSpPr>
            <p:spPr>
              <a:xfrm>
                <a:off x="1874520" y="23317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1" name="Straight Connector 50"/>
              <p:cNvCxnSpPr>
                <a:stCxn id="47" idx="6"/>
                <a:endCxn id="49" idx="2"/>
              </p:cNvCxnSpPr>
              <p:nvPr/>
            </p:nvCxnSpPr>
            <p:spPr>
              <a:xfrm>
                <a:off x="102108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49" idx="6"/>
                <a:endCxn id="50" idx="2"/>
              </p:cNvCxnSpPr>
              <p:nvPr/>
            </p:nvCxnSpPr>
            <p:spPr>
              <a:xfrm>
                <a:off x="1539240" y="2423160"/>
                <a:ext cx="335280"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34" name="Straight Connector 33"/>
            <p:cNvCxnSpPr/>
            <p:nvPr/>
          </p:nvCxnSpPr>
          <p:spPr>
            <a:xfrm rot="5400000" flipH="1" flipV="1">
              <a:off x="1778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flipH="1" flipV="1">
              <a:off x="66548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flipH="1" flipV="1">
              <a:off x="118364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flipH="1" flipV="1">
              <a:off x="17018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flipH="1" flipV="1">
              <a:off x="1778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flipH="1" flipV="1">
              <a:off x="66548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flipH="1" flipV="1">
              <a:off x="118364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flipH="1" flipV="1">
              <a:off x="17018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flipH="1" flipV="1">
              <a:off x="17018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flipH="1" flipV="1">
              <a:off x="118364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flipH="1" flipV="1">
              <a:off x="66548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flipH="1" flipV="1">
              <a:off x="1778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14" name="Group 347"/>
          <p:cNvGrpSpPr/>
          <p:nvPr/>
        </p:nvGrpSpPr>
        <p:grpSpPr>
          <a:xfrm>
            <a:off x="792480" y="1863745"/>
            <a:ext cx="1706880" cy="1798320"/>
            <a:chOff x="4648200" y="1767840"/>
            <a:chExt cx="1706880" cy="1798320"/>
          </a:xfrm>
        </p:grpSpPr>
        <p:cxnSp>
          <p:nvCxnSpPr>
            <p:cNvPr id="115" name="Straight Connector 114"/>
            <p:cNvCxnSpPr>
              <a:stCxn id="136" idx="6"/>
              <a:endCxn id="137" idx="2"/>
            </p:cNvCxnSpPr>
            <p:nvPr/>
          </p:nvCxnSpPr>
          <p:spPr>
            <a:xfrm>
              <a:off x="4831080" y="185928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6" name="Straight Connector 115"/>
            <p:cNvCxnSpPr>
              <a:stCxn id="137" idx="6"/>
              <a:endCxn id="138" idx="2"/>
            </p:cNvCxnSpPr>
            <p:nvPr/>
          </p:nvCxnSpPr>
          <p:spPr>
            <a:xfrm>
              <a:off x="531876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7" name="Straight Connector 116"/>
            <p:cNvCxnSpPr>
              <a:stCxn id="138" idx="6"/>
              <a:endCxn id="139" idx="2"/>
            </p:cNvCxnSpPr>
            <p:nvPr/>
          </p:nvCxnSpPr>
          <p:spPr>
            <a:xfrm>
              <a:off x="5836920" y="18592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8" name="Straight Connector 117"/>
            <p:cNvCxnSpPr>
              <a:stCxn id="140" idx="6"/>
              <a:endCxn id="141" idx="2"/>
            </p:cNvCxnSpPr>
            <p:nvPr/>
          </p:nvCxnSpPr>
          <p:spPr>
            <a:xfrm>
              <a:off x="4831080" y="232664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9" name="Straight Connector 118"/>
            <p:cNvCxnSpPr>
              <a:stCxn id="141" idx="6"/>
              <a:endCxn id="142" idx="2"/>
            </p:cNvCxnSpPr>
            <p:nvPr/>
          </p:nvCxnSpPr>
          <p:spPr>
            <a:xfrm>
              <a:off x="531876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0" name="Straight Connector 119"/>
            <p:cNvCxnSpPr>
              <a:stCxn id="142" idx="6"/>
              <a:endCxn id="143" idx="2"/>
            </p:cNvCxnSpPr>
            <p:nvPr/>
          </p:nvCxnSpPr>
          <p:spPr>
            <a:xfrm>
              <a:off x="5836920" y="23266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1" name="Straight Connector 120"/>
            <p:cNvCxnSpPr>
              <a:stCxn id="144" idx="6"/>
              <a:endCxn id="145" idx="2"/>
            </p:cNvCxnSpPr>
            <p:nvPr/>
          </p:nvCxnSpPr>
          <p:spPr>
            <a:xfrm>
              <a:off x="4831080" y="27940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2" name="Straight Connector 121"/>
            <p:cNvCxnSpPr>
              <a:stCxn id="145" idx="6"/>
              <a:endCxn id="146" idx="2"/>
            </p:cNvCxnSpPr>
            <p:nvPr/>
          </p:nvCxnSpPr>
          <p:spPr>
            <a:xfrm>
              <a:off x="531876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3" name="Straight Connector 122"/>
            <p:cNvCxnSpPr>
              <a:stCxn id="146" idx="6"/>
              <a:endCxn id="147" idx="2"/>
            </p:cNvCxnSpPr>
            <p:nvPr/>
          </p:nvCxnSpPr>
          <p:spPr>
            <a:xfrm>
              <a:off x="5836920" y="27940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4" name="Straight Connector 123"/>
            <p:cNvCxnSpPr>
              <a:stCxn id="148" idx="6"/>
              <a:endCxn id="149" idx="2"/>
            </p:cNvCxnSpPr>
            <p:nvPr/>
          </p:nvCxnSpPr>
          <p:spPr>
            <a:xfrm>
              <a:off x="4831080" y="326136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5" name="Straight Connector 124"/>
            <p:cNvCxnSpPr>
              <a:stCxn id="149" idx="6"/>
              <a:endCxn id="150" idx="2"/>
            </p:cNvCxnSpPr>
            <p:nvPr/>
          </p:nvCxnSpPr>
          <p:spPr>
            <a:xfrm>
              <a:off x="531876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6" name="Straight Connector 125"/>
            <p:cNvCxnSpPr>
              <a:stCxn id="150" idx="6"/>
              <a:endCxn id="151" idx="2"/>
            </p:cNvCxnSpPr>
            <p:nvPr/>
          </p:nvCxnSpPr>
          <p:spPr>
            <a:xfrm>
              <a:off x="5836920" y="32613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rot="5400000" flipH="1" flipV="1">
              <a:off x="4597400" y="30276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rot="5400000" flipH="1" flipV="1">
              <a:off x="4597400" y="25603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rot="5400000" flipH="1" flipV="1">
              <a:off x="4597400" y="209296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0" name="Straight Connector 129"/>
            <p:cNvCxnSpPr>
              <a:stCxn id="149" idx="4"/>
              <a:endCxn id="133" idx="0"/>
            </p:cNvCxnSpPr>
            <p:nvPr/>
          </p:nvCxnSpPr>
          <p:spPr>
            <a:xfrm rot="5400000">
              <a:off x="5189220" y="3390900"/>
              <a:ext cx="76200"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31" name="Straight Connector 130"/>
            <p:cNvCxnSpPr>
              <a:stCxn id="151" idx="4"/>
              <a:endCxn id="135" idx="0"/>
            </p:cNvCxnSpPr>
            <p:nvPr/>
          </p:nvCxnSpPr>
          <p:spPr>
            <a:xfrm rot="5400000">
              <a:off x="6225540" y="3390900"/>
              <a:ext cx="76200"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32" name="Straight Connector 131"/>
            <p:cNvCxnSpPr>
              <a:stCxn id="150" idx="4"/>
              <a:endCxn id="134" idx="0"/>
            </p:cNvCxnSpPr>
            <p:nvPr/>
          </p:nvCxnSpPr>
          <p:spPr>
            <a:xfrm rot="5400000">
              <a:off x="5707380" y="3390900"/>
              <a:ext cx="76200" cy="1588"/>
            </a:xfrm>
            <a:prstGeom prst="line">
              <a:avLst/>
            </a:prstGeom>
          </p:spPr>
          <p:style>
            <a:lnRef idx="2">
              <a:schemeClr val="accent6"/>
            </a:lnRef>
            <a:fillRef idx="0">
              <a:schemeClr val="accent6"/>
            </a:fillRef>
            <a:effectRef idx="1">
              <a:schemeClr val="accent6"/>
            </a:effectRef>
            <a:fontRef idx="minor">
              <a:schemeClr val="tx1"/>
            </a:fontRef>
          </p:style>
        </p:cxnSp>
        <p:sp>
          <p:nvSpPr>
            <p:cNvPr id="133" name="Oval 132"/>
            <p:cNvSpPr/>
            <p:nvPr/>
          </p:nvSpPr>
          <p:spPr>
            <a:xfrm>
              <a:off x="5158740" y="3429000"/>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4" name="Oval 133"/>
            <p:cNvSpPr/>
            <p:nvPr/>
          </p:nvSpPr>
          <p:spPr>
            <a:xfrm>
              <a:off x="5676900" y="3429000"/>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5" name="Oval 134"/>
            <p:cNvSpPr/>
            <p:nvPr/>
          </p:nvSpPr>
          <p:spPr>
            <a:xfrm>
              <a:off x="6195060" y="3429000"/>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6" name="Oval 135"/>
            <p:cNvSpPr/>
            <p:nvPr/>
          </p:nvSpPr>
          <p:spPr>
            <a:xfrm>
              <a:off x="46482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7" name="Oval 136"/>
            <p:cNvSpPr/>
            <p:nvPr/>
          </p:nvSpPr>
          <p:spPr>
            <a:xfrm>
              <a:off x="513588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8" name="Oval 137"/>
            <p:cNvSpPr/>
            <p:nvPr/>
          </p:nvSpPr>
          <p:spPr>
            <a:xfrm>
              <a:off x="565404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9" name="Oval 138"/>
            <p:cNvSpPr/>
            <p:nvPr/>
          </p:nvSpPr>
          <p:spPr>
            <a:xfrm>
              <a:off x="6172200" y="17678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0" name="Oval 139"/>
            <p:cNvSpPr/>
            <p:nvPr/>
          </p:nvSpPr>
          <p:spPr>
            <a:xfrm>
              <a:off x="46482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1" name="Oval 140"/>
            <p:cNvSpPr/>
            <p:nvPr/>
          </p:nvSpPr>
          <p:spPr>
            <a:xfrm>
              <a:off x="513588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2" name="Oval 141"/>
            <p:cNvSpPr/>
            <p:nvPr/>
          </p:nvSpPr>
          <p:spPr>
            <a:xfrm>
              <a:off x="565404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3" name="Oval 142"/>
            <p:cNvSpPr/>
            <p:nvPr/>
          </p:nvSpPr>
          <p:spPr>
            <a:xfrm>
              <a:off x="6172200" y="22352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4" name="Oval 143"/>
            <p:cNvSpPr/>
            <p:nvPr/>
          </p:nvSpPr>
          <p:spPr>
            <a:xfrm>
              <a:off x="46482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5" name="Oval 144"/>
            <p:cNvSpPr/>
            <p:nvPr/>
          </p:nvSpPr>
          <p:spPr>
            <a:xfrm>
              <a:off x="513588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6" name="Oval 145"/>
            <p:cNvSpPr/>
            <p:nvPr/>
          </p:nvSpPr>
          <p:spPr>
            <a:xfrm>
              <a:off x="565404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7" name="Oval 146"/>
            <p:cNvSpPr/>
            <p:nvPr/>
          </p:nvSpPr>
          <p:spPr>
            <a:xfrm>
              <a:off x="6172200" y="27025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8" name="Oval 147"/>
            <p:cNvSpPr/>
            <p:nvPr/>
          </p:nvSpPr>
          <p:spPr>
            <a:xfrm>
              <a:off x="46482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9" name="Oval 148"/>
            <p:cNvSpPr/>
            <p:nvPr/>
          </p:nvSpPr>
          <p:spPr>
            <a:xfrm>
              <a:off x="513588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50" name="Oval 149"/>
            <p:cNvSpPr/>
            <p:nvPr/>
          </p:nvSpPr>
          <p:spPr>
            <a:xfrm>
              <a:off x="565404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51" name="Oval 150"/>
            <p:cNvSpPr/>
            <p:nvPr/>
          </p:nvSpPr>
          <p:spPr>
            <a:xfrm>
              <a:off x="6172200" y="31699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52" name="Straight Connector 151"/>
            <p:cNvCxnSpPr>
              <a:stCxn id="145" idx="4"/>
              <a:endCxn id="155" idx="0"/>
            </p:cNvCxnSpPr>
            <p:nvPr/>
          </p:nvCxnSpPr>
          <p:spPr>
            <a:xfrm rot="5400000">
              <a:off x="5189830" y="2922930"/>
              <a:ext cx="74981"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53" name="Straight Connector 152"/>
            <p:cNvCxnSpPr>
              <a:stCxn id="147" idx="4"/>
              <a:endCxn id="157" idx="0"/>
            </p:cNvCxnSpPr>
            <p:nvPr/>
          </p:nvCxnSpPr>
          <p:spPr>
            <a:xfrm rot="5400000">
              <a:off x="6226150" y="2922930"/>
              <a:ext cx="74981"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54" name="Straight Connector 153"/>
            <p:cNvCxnSpPr>
              <a:stCxn id="146" idx="4"/>
              <a:endCxn id="156" idx="0"/>
            </p:cNvCxnSpPr>
            <p:nvPr/>
          </p:nvCxnSpPr>
          <p:spPr>
            <a:xfrm rot="5400000">
              <a:off x="5707990" y="2922930"/>
              <a:ext cx="74981" cy="1588"/>
            </a:xfrm>
            <a:prstGeom prst="line">
              <a:avLst/>
            </a:prstGeom>
          </p:spPr>
          <p:style>
            <a:lnRef idx="2">
              <a:schemeClr val="accent6"/>
            </a:lnRef>
            <a:fillRef idx="0">
              <a:schemeClr val="accent6"/>
            </a:fillRef>
            <a:effectRef idx="1">
              <a:schemeClr val="accent6"/>
            </a:effectRef>
            <a:fontRef idx="minor">
              <a:schemeClr val="tx1"/>
            </a:fontRef>
          </p:style>
        </p:cxnSp>
        <p:sp>
          <p:nvSpPr>
            <p:cNvPr id="155" name="Oval 154"/>
            <p:cNvSpPr/>
            <p:nvPr/>
          </p:nvSpPr>
          <p:spPr>
            <a:xfrm>
              <a:off x="5158740" y="2960421"/>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6" name="Oval 155"/>
            <p:cNvSpPr/>
            <p:nvPr/>
          </p:nvSpPr>
          <p:spPr>
            <a:xfrm>
              <a:off x="5676900" y="2960421"/>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7" name="Oval 156"/>
            <p:cNvSpPr/>
            <p:nvPr/>
          </p:nvSpPr>
          <p:spPr>
            <a:xfrm>
              <a:off x="6195060" y="2960421"/>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158" name="Straight Connector 157"/>
            <p:cNvCxnSpPr>
              <a:stCxn id="141" idx="4"/>
              <a:endCxn id="161" idx="0"/>
            </p:cNvCxnSpPr>
            <p:nvPr/>
          </p:nvCxnSpPr>
          <p:spPr>
            <a:xfrm rot="5400000">
              <a:off x="5190439" y="245496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59" name="Straight Connector 158"/>
            <p:cNvCxnSpPr>
              <a:stCxn id="143" idx="4"/>
              <a:endCxn id="163" idx="0"/>
            </p:cNvCxnSpPr>
            <p:nvPr/>
          </p:nvCxnSpPr>
          <p:spPr>
            <a:xfrm rot="5400000">
              <a:off x="6226759" y="245496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60" name="Straight Connector 159"/>
            <p:cNvCxnSpPr>
              <a:stCxn id="142" idx="4"/>
              <a:endCxn id="162" idx="0"/>
            </p:cNvCxnSpPr>
            <p:nvPr/>
          </p:nvCxnSpPr>
          <p:spPr>
            <a:xfrm rot="5400000">
              <a:off x="5708599" y="2454961"/>
              <a:ext cx="73763" cy="1588"/>
            </a:xfrm>
            <a:prstGeom prst="line">
              <a:avLst/>
            </a:prstGeom>
          </p:spPr>
          <p:style>
            <a:lnRef idx="2">
              <a:schemeClr val="accent6"/>
            </a:lnRef>
            <a:fillRef idx="0">
              <a:schemeClr val="accent6"/>
            </a:fillRef>
            <a:effectRef idx="1">
              <a:schemeClr val="accent6"/>
            </a:effectRef>
            <a:fontRef idx="minor">
              <a:schemeClr val="tx1"/>
            </a:fontRef>
          </p:style>
        </p:cxnSp>
        <p:sp>
          <p:nvSpPr>
            <p:cNvPr id="161" name="Oval 160"/>
            <p:cNvSpPr/>
            <p:nvPr/>
          </p:nvSpPr>
          <p:spPr>
            <a:xfrm>
              <a:off x="5158740" y="249184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2" name="Oval 161"/>
            <p:cNvSpPr/>
            <p:nvPr/>
          </p:nvSpPr>
          <p:spPr>
            <a:xfrm>
              <a:off x="5676900" y="249184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3" name="Oval 162"/>
            <p:cNvSpPr/>
            <p:nvPr/>
          </p:nvSpPr>
          <p:spPr>
            <a:xfrm>
              <a:off x="6195060" y="249184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164" name="Straight Connector 163"/>
            <p:cNvCxnSpPr>
              <a:stCxn id="137" idx="4"/>
              <a:endCxn id="167" idx="0"/>
            </p:cNvCxnSpPr>
            <p:nvPr/>
          </p:nvCxnSpPr>
          <p:spPr>
            <a:xfrm rot="5400000">
              <a:off x="5191048" y="1986992"/>
              <a:ext cx="72545"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65" name="Straight Connector 164"/>
            <p:cNvCxnSpPr>
              <a:stCxn id="139" idx="4"/>
              <a:endCxn id="169" idx="0"/>
            </p:cNvCxnSpPr>
            <p:nvPr/>
          </p:nvCxnSpPr>
          <p:spPr>
            <a:xfrm rot="5400000">
              <a:off x="6227368" y="1986992"/>
              <a:ext cx="72545"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66" name="Straight Connector 165"/>
            <p:cNvCxnSpPr>
              <a:stCxn id="138" idx="4"/>
              <a:endCxn id="168" idx="0"/>
            </p:cNvCxnSpPr>
            <p:nvPr/>
          </p:nvCxnSpPr>
          <p:spPr>
            <a:xfrm rot="5400000">
              <a:off x="5709208" y="1986992"/>
              <a:ext cx="72545" cy="1588"/>
            </a:xfrm>
            <a:prstGeom prst="line">
              <a:avLst/>
            </a:prstGeom>
          </p:spPr>
          <p:style>
            <a:lnRef idx="2">
              <a:schemeClr val="accent6"/>
            </a:lnRef>
            <a:fillRef idx="0">
              <a:schemeClr val="accent6"/>
            </a:fillRef>
            <a:effectRef idx="1">
              <a:schemeClr val="accent6"/>
            </a:effectRef>
            <a:fontRef idx="minor">
              <a:schemeClr val="tx1"/>
            </a:fontRef>
          </p:style>
        </p:cxnSp>
        <p:sp>
          <p:nvSpPr>
            <p:cNvPr id="167" name="Oval 166"/>
            <p:cNvSpPr/>
            <p:nvPr/>
          </p:nvSpPr>
          <p:spPr>
            <a:xfrm>
              <a:off x="5158740" y="202326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8" name="Oval 167"/>
            <p:cNvSpPr/>
            <p:nvPr/>
          </p:nvSpPr>
          <p:spPr>
            <a:xfrm>
              <a:off x="5676900" y="202326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9" name="Oval 168"/>
            <p:cNvSpPr/>
            <p:nvPr/>
          </p:nvSpPr>
          <p:spPr>
            <a:xfrm>
              <a:off x="6195060" y="202326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216" name="Text Box 65"/>
          <p:cNvSpPr txBox="1">
            <a:spLocks noChangeArrowheads="1"/>
          </p:cNvSpPr>
          <p:nvPr/>
        </p:nvSpPr>
        <p:spPr bwMode="auto">
          <a:xfrm>
            <a:off x="1009303" y="1295400"/>
            <a:ext cx="1273234" cy="461665"/>
          </a:xfrm>
          <a:prstGeom prst="rect">
            <a:avLst/>
          </a:prstGeom>
          <a:noFill/>
          <a:ln w="41275" algn="ctr">
            <a:noFill/>
            <a:miter lim="800000"/>
            <a:headEnd/>
            <a:tailEnd/>
          </a:ln>
          <a:effectLst/>
        </p:spPr>
        <p:txBody>
          <a:bodyPr wrap="none">
            <a:spAutoFit/>
          </a:bodyPr>
          <a:lstStyle/>
          <a:p>
            <a:pPr algn="ctr">
              <a:spcBef>
                <a:spcPct val="50000"/>
              </a:spcBef>
              <a:buFont typeface="Wingdings" pitchFamily="2" charset="2"/>
              <a:buNone/>
            </a:pPr>
            <a:r>
              <a:rPr lang="en-US" sz="2400" dirty="0" smtClean="0">
                <a:solidFill>
                  <a:schemeClr val="tx2"/>
                </a:solidFill>
              </a:rPr>
              <a:t>loopy BP</a:t>
            </a:r>
            <a:endParaRPr lang="en-US" sz="2400" dirty="0">
              <a:solidFill>
                <a:schemeClr val="tx2"/>
              </a:solidFill>
            </a:endParaRPr>
          </a:p>
        </p:txBody>
      </p:sp>
      <p:grpSp>
        <p:nvGrpSpPr>
          <p:cNvPr id="2" name="Group 1"/>
          <p:cNvGrpSpPr/>
          <p:nvPr/>
        </p:nvGrpSpPr>
        <p:grpSpPr>
          <a:xfrm>
            <a:off x="4084320" y="1863745"/>
            <a:ext cx="1706880" cy="1584960"/>
            <a:chOff x="3718560" y="2468880"/>
            <a:chExt cx="1706880" cy="1584960"/>
          </a:xfrm>
        </p:grpSpPr>
        <p:cxnSp>
          <p:nvCxnSpPr>
            <p:cNvPr id="173" name="Straight Connector 172"/>
            <p:cNvCxnSpPr>
              <a:stCxn id="188" idx="6"/>
              <a:endCxn id="189" idx="2"/>
            </p:cNvCxnSpPr>
            <p:nvPr/>
          </p:nvCxnSpPr>
          <p:spPr>
            <a:xfrm>
              <a:off x="3901440" y="256032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89" idx="6"/>
              <a:endCxn id="190" idx="2"/>
            </p:cNvCxnSpPr>
            <p:nvPr/>
          </p:nvCxnSpPr>
          <p:spPr>
            <a:xfrm>
              <a:off x="4389120" y="25603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Connector 174"/>
            <p:cNvCxnSpPr>
              <a:stCxn id="190" idx="6"/>
              <a:endCxn id="191" idx="2"/>
            </p:cNvCxnSpPr>
            <p:nvPr/>
          </p:nvCxnSpPr>
          <p:spPr>
            <a:xfrm>
              <a:off x="4907280" y="25603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6" name="Straight Connector 175"/>
            <p:cNvCxnSpPr>
              <a:stCxn id="192" idx="6"/>
              <a:endCxn id="193" idx="2"/>
            </p:cNvCxnSpPr>
            <p:nvPr/>
          </p:nvCxnSpPr>
          <p:spPr>
            <a:xfrm>
              <a:off x="3901440" y="302768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7" name="Straight Connector 176"/>
            <p:cNvCxnSpPr>
              <a:stCxn id="193" idx="6"/>
              <a:endCxn id="194" idx="2"/>
            </p:cNvCxnSpPr>
            <p:nvPr/>
          </p:nvCxnSpPr>
          <p:spPr>
            <a:xfrm>
              <a:off x="4389120" y="30276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8" name="Straight Connector 177"/>
            <p:cNvCxnSpPr>
              <a:stCxn id="194" idx="6"/>
              <a:endCxn id="195" idx="2"/>
            </p:cNvCxnSpPr>
            <p:nvPr/>
          </p:nvCxnSpPr>
          <p:spPr>
            <a:xfrm>
              <a:off x="4907280" y="302768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9" name="Straight Connector 178"/>
            <p:cNvCxnSpPr>
              <a:stCxn id="196" idx="6"/>
              <a:endCxn id="197" idx="2"/>
            </p:cNvCxnSpPr>
            <p:nvPr/>
          </p:nvCxnSpPr>
          <p:spPr>
            <a:xfrm>
              <a:off x="3901440" y="349504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0" name="Straight Connector 179"/>
            <p:cNvCxnSpPr>
              <a:stCxn id="197" idx="6"/>
              <a:endCxn id="198" idx="2"/>
            </p:cNvCxnSpPr>
            <p:nvPr/>
          </p:nvCxnSpPr>
          <p:spPr>
            <a:xfrm>
              <a:off x="4389120" y="3495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1" name="Straight Connector 180"/>
            <p:cNvCxnSpPr>
              <a:stCxn id="198" idx="6"/>
              <a:endCxn id="199" idx="2"/>
            </p:cNvCxnSpPr>
            <p:nvPr/>
          </p:nvCxnSpPr>
          <p:spPr>
            <a:xfrm>
              <a:off x="4907280" y="3495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2" name="Straight Connector 181"/>
            <p:cNvCxnSpPr>
              <a:stCxn id="200" idx="6"/>
              <a:endCxn id="201" idx="2"/>
            </p:cNvCxnSpPr>
            <p:nvPr/>
          </p:nvCxnSpPr>
          <p:spPr>
            <a:xfrm>
              <a:off x="3901440" y="39624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3" name="Straight Connector 182"/>
            <p:cNvCxnSpPr>
              <a:stCxn id="201" idx="6"/>
              <a:endCxn id="202" idx="2"/>
            </p:cNvCxnSpPr>
            <p:nvPr/>
          </p:nvCxnSpPr>
          <p:spPr>
            <a:xfrm>
              <a:off x="4389120" y="3962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4" name="Straight Connector 183"/>
            <p:cNvCxnSpPr>
              <a:stCxn id="202" idx="6"/>
              <a:endCxn id="203" idx="2"/>
            </p:cNvCxnSpPr>
            <p:nvPr/>
          </p:nvCxnSpPr>
          <p:spPr>
            <a:xfrm>
              <a:off x="4907280" y="3962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rot="5400000" flipH="1" flipV="1">
              <a:off x="3667760" y="3728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rot="5400000" flipH="1" flipV="1">
              <a:off x="3667760" y="326136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rot="5400000" flipH="1" flipV="1">
              <a:off x="3667760" y="2794000"/>
              <a:ext cx="2844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88" name="Oval 187"/>
            <p:cNvSpPr/>
            <p:nvPr/>
          </p:nvSpPr>
          <p:spPr>
            <a:xfrm>
              <a:off x="3718560" y="24688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9" name="Oval 188"/>
            <p:cNvSpPr/>
            <p:nvPr/>
          </p:nvSpPr>
          <p:spPr>
            <a:xfrm>
              <a:off x="4206240" y="24688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0" name="Oval 189"/>
            <p:cNvSpPr/>
            <p:nvPr/>
          </p:nvSpPr>
          <p:spPr>
            <a:xfrm>
              <a:off x="4724400" y="24688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1" name="Oval 190"/>
            <p:cNvSpPr/>
            <p:nvPr/>
          </p:nvSpPr>
          <p:spPr>
            <a:xfrm>
              <a:off x="5242560" y="24688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2" name="Oval 191"/>
            <p:cNvSpPr/>
            <p:nvPr/>
          </p:nvSpPr>
          <p:spPr>
            <a:xfrm>
              <a:off x="3718560" y="29362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3" name="Oval 192"/>
            <p:cNvSpPr/>
            <p:nvPr/>
          </p:nvSpPr>
          <p:spPr>
            <a:xfrm>
              <a:off x="4206240" y="29362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4" name="Oval 193"/>
            <p:cNvSpPr/>
            <p:nvPr/>
          </p:nvSpPr>
          <p:spPr>
            <a:xfrm>
              <a:off x="4724400" y="29362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5" name="Oval 194"/>
            <p:cNvSpPr/>
            <p:nvPr/>
          </p:nvSpPr>
          <p:spPr>
            <a:xfrm>
              <a:off x="5242560" y="293624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6" name="Oval 195"/>
            <p:cNvSpPr/>
            <p:nvPr/>
          </p:nvSpPr>
          <p:spPr>
            <a:xfrm>
              <a:off x="3718560" y="3403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7" name="Oval 196"/>
            <p:cNvSpPr/>
            <p:nvPr/>
          </p:nvSpPr>
          <p:spPr>
            <a:xfrm>
              <a:off x="4206240" y="3403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8" name="Oval 197"/>
            <p:cNvSpPr/>
            <p:nvPr/>
          </p:nvSpPr>
          <p:spPr>
            <a:xfrm>
              <a:off x="4724400" y="3403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9" name="Oval 198"/>
            <p:cNvSpPr/>
            <p:nvPr/>
          </p:nvSpPr>
          <p:spPr>
            <a:xfrm>
              <a:off x="5242560" y="3403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00" name="Oval 199"/>
            <p:cNvSpPr/>
            <p:nvPr/>
          </p:nvSpPr>
          <p:spPr>
            <a:xfrm>
              <a:off x="3718560" y="3870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01" name="Oval 200"/>
            <p:cNvSpPr/>
            <p:nvPr/>
          </p:nvSpPr>
          <p:spPr>
            <a:xfrm>
              <a:off x="4206240" y="3870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02" name="Oval 201"/>
            <p:cNvSpPr/>
            <p:nvPr/>
          </p:nvSpPr>
          <p:spPr>
            <a:xfrm>
              <a:off x="4724400" y="3870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03" name="Oval 202"/>
            <p:cNvSpPr/>
            <p:nvPr/>
          </p:nvSpPr>
          <p:spPr>
            <a:xfrm>
              <a:off x="5242560" y="3870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204" name="Straight Connector 203"/>
            <p:cNvCxnSpPr>
              <a:stCxn id="193" idx="4"/>
              <a:endCxn id="207" idx="0"/>
            </p:cNvCxnSpPr>
            <p:nvPr/>
          </p:nvCxnSpPr>
          <p:spPr>
            <a:xfrm rot="5400000">
              <a:off x="4260799" y="315600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205" name="Straight Connector 204"/>
            <p:cNvCxnSpPr>
              <a:stCxn id="195" idx="4"/>
              <a:endCxn id="209" idx="0"/>
            </p:cNvCxnSpPr>
            <p:nvPr/>
          </p:nvCxnSpPr>
          <p:spPr>
            <a:xfrm rot="5400000">
              <a:off x="5297119" y="315600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206" name="Straight Connector 205"/>
            <p:cNvCxnSpPr>
              <a:stCxn id="194" idx="4"/>
              <a:endCxn id="208" idx="0"/>
            </p:cNvCxnSpPr>
            <p:nvPr/>
          </p:nvCxnSpPr>
          <p:spPr>
            <a:xfrm rot="5400000">
              <a:off x="4778959" y="3156001"/>
              <a:ext cx="73763" cy="1588"/>
            </a:xfrm>
            <a:prstGeom prst="line">
              <a:avLst/>
            </a:prstGeom>
          </p:spPr>
          <p:style>
            <a:lnRef idx="2">
              <a:schemeClr val="accent6"/>
            </a:lnRef>
            <a:fillRef idx="0">
              <a:schemeClr val="accent6"/>
            </a:fillRef>
            <a:effectRef idx="1">
              <a:schemeClr val="accent6"/>
            </a:effectRef>
            <a:fontRef idx="minor">
              <a:schemeClr val="tx1"/>
            </a:fontRef>
          </p:style>
        </p:cxnSp>
        <p:sp>
          <p:nvSpPr>
            <p:cNvPr id="207" name="Oval 206"/>
            <p:cNvSpPr/>
            <p:nvPr/>
          </p:nvSpPr>
          <p:spPr>
            <a:xfrm>
              <a:off x="4229100" y="319288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08" name="Oval 207"/>
            <p:cNvSpPr/>
            <p:nvPr/>
          </p:nvSpPr>
          <p:spPr>
            <a:xfrm>
              <a:off x="4747260" y="319288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09" name="Oval 208"/>
            <p:cNvSpPr/>
            <p:nvPr/>
          </p:nvSpPr>
          <p:spPr>
            <a:xfrm>
              <a:off x="5265420" y="319288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213" name="Straight Connector 212"/>
            <p:cNvCxnSpPr>
              <a:stCxn id="199" idx="4"/>
              <a:endCxn id="203" idx="0"/>
            </p:cNvCxnSpPr>
            <p:nvPr/>
          </p:nvCxnSpPr>
          <p:spPr>
            <a:xfrm rot="5400000">
              <a:off x="5191760" y="3728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4" name="Straight Connector 213"/>
            <p:cNvCxnSpPr>
              <a:stCxn id="198" idx="4"/>
              <a:endCxn id="202" idx="0"/>
            </p:cNvCxnSpPr>
            <p:nvPr/>
          </p:nvCxnSpPr>
          <p:spPr>
            <a:xfrm rot="5400000">
              <a:off x="4673600" y="3728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5" name="Straight Connector 214"/>
            <p:cNvCxnSpPr>
              <a:stCxn id="197" idx="4"/>
              <a:endCxn id="201" idx="0"/>
            </p:cNvCxnSpPr>
            <p:nvPr/>
          </p:nvCxnSpPr>
          <p:spPr>
            <a:xfrm rot="5400000">
              <a:off x="4155440" y="3728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0" name="Straight Connector 219"/>
            <p:cNvCxnSpPr>
              <a:endCxn id="223" idx="0"/>
            </p:cNvCxnSpPr>
            <p:nvPr/>
          </p:nvCxnSpPr>
          <p:spPr>
            <a:xfrm rot="5400000">
              <a:off x="4264265" y="2688032"/>
              <a:ext cx="72545"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221" name="Straight Connector 220"/>
            <p:cNvCxnSpPr>
              <a:endCxn id="225" idx="0"/>
            </p:cNvCxnSpPr>
            <p:nvPr/>
          </p:nvCxnSpPr>
          <p:spPr>
            <a:xfrm rot="5400000">
              <a:off x="5300585" y="2688032"/>
              <a:ext cx="72545"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222" name="Straight Connector 221"/>
            <p:cNvCxnSpPr>
              <a:endCxn id="224" idx="0"/>
            </p:cNvCxnSpPr>
            <p:nvPr/>
          </p:nvCxnSpPr>
          <p:spPr>
            <a:xfrm rot="5400000">
              <a:off x="4782425" y="2688032"/>
              <a:ext cx="72545" cy="1588"/>
            </a:xfrm>
            <a:prstGeom prst="line">
              <a:avLst/>
            </a:prstGeom>
          </p:spPr>
          <p:style>
            <a:lnRef idx="2">
              <a:schemeClr val="accent6"/>
            </a:lnRef>
            <a:fillRef idx="0">
              <a:schemeClr val="accent6"/>
            </a:fillRef>
            <a:effectRef idx="1">
              <a:schemeClr val="accent6"/>
            </a:effectRef>
            <a:fontRef idx="minor">
              <a:schemeClr val="tx1"/>
            </a:fontRef>
          </p:style>
        </p:cxnSp>
        <p:sp>
          <p:nvSpPr>
            <p:cNvPr id="223" name="Oval 222"/>
            <p:cNvSpPr/>
            <p:nvPr/>
          </p:nvSpPr>
          <p:spPr>
            <a:xfrm>
              <a:off x="4231957" y="272430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24" name="Oval 223"/>
            <p:cNvSpPr/>
            <p:nvPr/>
          </p:nvSpPr>
          <p:spPr>
            <a:xfrm>
              <a:off x="4750117" y="272430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25" name="Oval 224"/>
            <p:cNvSpPr/>
            <p:nvPr/>
          </p:nvSpPr>
          <p:spPr>
            <a:xfrm>
              <a:off x="5268277" y="2724305"/>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grpSp>
        <p:nvGrpSpPr>
          <p:cNvPr id="316" name="Group 423"/>
          <p:cNvGrpSpPr/>
          <p:nvPr/>
        </p:nvGrpSpPr>
        <p:grpSpPr>
          <a:xfrm>
            <a:off x="3352800" y="4683145"/>
            <a:ext cx="1706880" cy="1584960"/>
            <a:chOff x="6781800" y="1752600"/>
            <a:chExt cx="1706880" cy="1584960"/>
          </a:xfrm>
        </p:grpSpPr>
        <p:cxnSp>
          <p:nvCxnSpPr>
            <p:cNvPr id="317" name="Straight Connector 316"/>
            <p:cNvCxnSpPr>
              <a:stCxn id="332" idx="6"/>
              <a:endCxn id="333" idx="2"/>
            </p:cNvCxnSpPr>
            <p:nvPr/>
          </p:nvCxnSpPr>
          <p:spPr>
            <a:xfrm>
              <a:off x="6964680" y="184404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8" name="Straight Connector 317"/>
            <p:cNvCxnSpPr>
              <a:stCxn id="333" idx="6"/>
              <a:endCxn id="334" idx="2"/>
            </p:cNvCxnSpPr>
            <p:nvPr/>
          </p:nvCxnSpPr>
          <p:spPr>
            <a:xfrm>
              <a:off x="7452360" y="1844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9" name="Straight Connector 318"/>
            <p:cNvCxnSpPr>
              <a:stCxn id="334" idx="6"/>
              <a:endCxn id="335" idx="2"/>
            </p:cNvCxnSpPr>
            <p:nvPr/>
          </p:nvCxnSpPr>
          <p:spPr>
            <a:xfrm>
              <a:off x="7970520" y="184404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0" name="Straight Connector 319"/>
            <p:cNvCxnSpPr>
              <a:stCxn id="336" idx="6"/>
              <a:endCxn id="337" idx="2"/>
            </p:cNvCxnSpPr>
            <p:nvPr/>
          </p:nvCxnSpPr>
          <p:spPr>
            <a:xfrm>
              <a:off x="6964680" y="23114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1" name="Straight Connector 320"/>
            <p:cNvCxnSpPr>
              <a:stCxn id="337" idx="6"/>
              <a:endCxn id="338" idx="2"/>
            </p:cNvCxnSpPr>
            <p:nvPr/>
          </p:nvCxnSpPr>
          <p:spPr>
            <a:xfrm>
              <a:off x="7452360" y="2311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2" name="Straight Connector 321"/>
            <p:cNvCxnSpPr>
              <a:stCxn id="338" idx="6"/>
              <a:endCxn id="339" idx="2"/>
            </p:cNvCxnSpPr>
            <p:nvPr/>
          </p:nvCxnSpPr>
          <p:spPr>
            <a:xfrm>
              <a:off x="7970520" y="231140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3" name="Straight Connector 322"/>
            <p:cNvCxnSpPr>
              <a:stCxn id="340" idx="6"/>
              <a:endCxn id="341" idx="2"/>
            </p:cNvCxnSpPr>
            <p:nvPr/>
          </p:nvCxnSpPr>
          <p:spPr>
            <a:xfrm>
              <a:off x="6964680" y="277876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4" name="Straight Connector 323"/>
            <p:cNvCxnSpPr>
              <a:stCxn id="341" idx="6"/>
              <a:endCxn id="342" idx="2"/>
            </p:cNvCxnSpPr>
            <p:nvPr/>
          </p:nvCxnSpPr>
          <p:spPr>
            <a:xfrm>
              <a:off x="7452360" y="27787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5" name="Straight Connector 324"/>
            <p:cNvCxnSpPr>
              <a:stCxn id="342" idx="6"/>
              <a:endCxn id="343" idx="2"/>
            </p:cNvCxnSpPr>
            <p:nvPr/>
          </p:nvCxnSpPr>
          <p:spPr>
            <a:xfrm>
              <a:off x="7970520" y="277876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6" name="Straight Connector 325"/>
            <p:cNvCxnSpPr>
              <a:stCxn id="344" idx="6"/>
              <a:endCxn id="345" idx="2"/>
            </p:cNvCxnSpPr>
            <p:nvPr/>
          </p:nvCxnSpPr>
          <p:spPr>
            <a:xfrm>
              <a:off x="6964680" y="324612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7" name="Straight Connector 326"/>
            <p:cNvCxnSpPr>
              <a:stCxn id="345" idx="6"/>
              <a:endCxn id="346" idx="2"/>
            </p:cNvCxnSpPr>
            <p:nvPr/>
          </p:nvCxnSpPr>
          <p:spPr>
            <a:xfrm>
              <a:off x="7452360" y="32461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8" name="Straight Connector 327"/>
            <p:cNvCxnSpPr>
              <a:stCxn id="346" idx="6"/>
              <a:endCxn id="347" idx="2"/>
            </p:cNvCxnSpPr>
            <p:nvPr/>
          </p:nvCxnSpPr>
          <p:spPr>
            <a:xfrm>
              <a:off x="7970520" y="3246120"/>
              <a:ext cx="3352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9" name="Straight Connector 328"/>
            <p:cNvCxnSpPr/>
            <p:nvPr/>
          </p:nvCxnSpPr>
          <p:spPr>
            <a:xfrm rot="5400000" flipH="1" flipV="1">
              <a:off x="67310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p:nvCxnSpPr>
          <p:spPr>
            <a:xfrm rot="5400000" flipH="1" flipV="1">
              <a:off x="6731000" y="254508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rot="5400000" flipH="1" flipV="1">
              <a:off x="67310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sp>
          <p:nvSpPr>
            <p:cNvPr id="332" name="Oval 331"/>
            <p:cNvSpPr/>
            <p:nvPr/>
          </p:nvSpPr>
          <p:spPr>
            <a:xfrm>
              <a:off x="678180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33" name="Oval 332"/>
            <p:cNvSpPr/>
            <p:nvPr/>
          </p:nvSpPr>
          <p:spPr>
            <a:xfrm>
              <a:off x="726948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34" name="Oval 333"/>
            <p:cNvSpPr/>
            <p:nvPr/>
          </p:nvSpPr>
          <p:spPr>
            <a:xfrm>
              <a:off x="778764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35" name="Oval 334"/>
            <p:cNvSpPr/>
            <p:nvPr/>
          </p:nvSpPr>
          <p:spPr>
            <a:xfrm>
              <a:off x="8305800" y="175260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36" name="Oval 335"/>
            <p:cNvSpPr/>
            <p:nvPr/>
          </p:nvSpPr>
          <p:spPr>
            <a:xfrm>
              <a:off x="678180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37" name="Oval 336"/>
            <p:cNvSpPr/>
            <p:nvPr/>
          </p:nvSpPr>
          <p:spPr>
            <a:xfrm>
              <a:off x="726948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38" name="Oval 337"/>
            <p:cNvSpPr/>
            <p:nvPr/>
          </p:nvSpPr>
          <p:spPr>
            <a:xfrm>
              <a:off x="778764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39" name="Oval 338"/>
            <p:cNvSpPr/>
            <p:nvPr/>
          </p:nvSpPr>
          <p:spPr>
            <a:xfrm>
              <a:off x="8305800" y="221996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40" name="Oval 339"/>
            <p:cNvSpPr/>
            <p:nvPr/>
          </p:nvSpPr>
          <p:spPr>
            <a:xfrm>
              <a:off x="678180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41" name="Oval 340"/>
            <p:cNvSpPr/>
            <p:nvPr/>
          </p:nvSpPr>
          <p:spPr>
            <a:xfrm>
              <a:off x="726948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42" name="Oval 341"/>
            <p:cNvSpPr/>
            <p:nvPr/>
          </p:nvSpPr>
          <p:spPr>
            <a:xfrm>
              <a:off x="778764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43" name="Oval 342"/>
            <p:cNvSpPr/>
            <p:nvPr/>
          </p:nvSpPr>
          <p:spPr>
            <a:xfrm>
              <a:off x="8305800" y="268732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44" name="Oval 343"/>
            <p:cNvSpPr/>
            <p:nvPr/>
          </p:nvSpPr>
          <p:spPr>
            <a:xfrm>
              <a:off x="678180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45" name="Oval 344"/>
            <p:cNvSpPr/>
            <p:nvPr/>
          </p:nvSpPr>
          <p:spPr>
            <a:xfrm>
              <a:off x="726948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46" name="Oval 345"/>
            <p:cNvSpPr/>
            <p:nvPr/>
          </p:nvSpPr>
          <p:spPr>
            <a:xfrm>
              <a:off x="778764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47" name="Oval 346"/>
            <p:cNvSpPr/>
            <p:nvPr/>
          </p:nvSpPr>
          <p:spPr>
            <a:xfrm>
              <a:off x="8305800" y="3154680"/>
              <a:ext cx="182880" cy="1828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348" name="Straight Connector 347"/>
            <p:cNvCxnSpPr>
              <a:stCxn id="337" idx="4"/>
              <a:endCxn id="351" idx="0"/>
            </p:cNvCxnSpPr>
            <p:nvPr/>
          </p:nvCxnSpPr>
          <p:spPr>
            <a:xfrm rot="5400000">
              <a:off x="732403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349" name="Straight Connector 348"/>
            <p:cNvCxnSpPr>
              <a:stCxn id="339" idx="4"/>
              <a:endCxn id="353" idx="0"/>
            </p:cNvCxnSpPr>
            <p:nvPr/>
          </p:nvCxnSpPr>
          <p:spPr>
            <a:xfrm rot="5400000">
              <a:off x="836035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350" name="Straight Connector 349"/>
            <p:cNvCxnSpPr>
              <a:stCxn id="338" idx="4"/>
              <a:endCxn id="352" idx="0"/>
            </p:cNvCxnSpPr>
            <p:nvPr/>
          </p:nvCxnSpPr>
          <p:spPr>
            <a:xfrm rot="5400000">
              <a:off x="7842199" y="2439721"/>
              <a:ext cx="73763" cy="1588"/>
            </a:xfrm>
            <a:prstGeom prst="line">
              <a:avLst/>
            </a:prstGeom>
          </p:spPr>
          <p:style>
            <a:lnRef idx="2">
              <a:schemeClr val="accent6"/>
            </a:lnRef>
            <a:fillRef idx="0">
              <a:schemeClr val="accent6"/>
            </a:fillRef>
            <a:effectRef idx="1">
              <a:schemeClr val="accent6"/>
            </a:effectRef>
            <a:fontRef idx="minor">
              <a:schemeClr val="tx1"/>
            </a:fontRef>
          </p:style>
        </p:cxnSp>
        <p:sp>
          <p:nvSpPr>
            <p:cNvPr id="351" name="Oval 350"/>
            <p:cNvSpPr/>
            <p:nvPr/>
          </p:nvSpPr>
          <p:spPr>
            <a:xfrm>
              <a:off x="729234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52" name="Oval 351"/>
            <p:cNvSpPr/>
            <p:nvPr/>
          </p:nvSpPr>
          <p:spPr>
            <a:xfrm>
              <a:off x="781050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53" name="Oval 352"/>
            <p:cNvSpPr/>
            <p:nvPr/>
          </p:nvSpPr>
          <p:spPr>
            <a:xfrm>
              <a:off x="8328660" y="2476603"/>
              <a:ext cx="137160" cy="1371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354" name="Straight Connector 353"/>
            <p:cNvCxnSpPr>
              <a:stCxn id="337" idx="0"/>
              <a:endCxn id="333" idx="4"/>
            </p:cNvCxnSpPr>
            <p:nvPr/>
          </p:nvCxnSpPr>
          <p:spPr>
            <a:xfrm rot="5400000" flipH="1" flipV="1">
              <a:off x="721868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5" name="Straight Connector 354"/>
            <p:cNvCxnSpPr>
              <a:stCxn id="338" idx="0"/>
              <a:endCxn id="334" idx="4"/>
            </p:cNvCxnSpPr>
            <p:nvPr/>
          </p:nvCxnSpPr>
          <p:spPr>
            <a:xfrm rot="5400000" flipH="1" flipV="1">
              <a:off x="773684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6" name="Straight Connector 355"/>
            <p:cNvCxnSpPr>
              <a:stCxn id="339" idx="0"/>
              <a:endCxn id="335" idx="4"/>
            </p:cNvCxnSpPr>
            <p:nvPr/>
          </p:nvCxnSpPr>
          <p:spPr>
            <a:xfrm rot="5400000" flipH="1" flipV="1">
              <a:off x="8255000" y="207772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7" name="Straight Connector 356"/>
            <p:cNvCxnSpPr>
              <a:stCxn id="343" idx="4"/>
              <a:endCxn id="347" idx="0"/>
            </p:cNvCxnSpPr>
            <p:nvPr/>
          </p:nvCxnSpPr>
          <p:spPr>
            <a:xfrm rot="5400000">
              <a:off x="825500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8" name="Straight Connector 357"/>
            <p:cNvCxnSpPr>
              <a:stCxn id="342" idx="4"/>
              <a:endCxn id="346" idx="0"/>
            </p:cNvCxnSpPr>
            <p:nvPr/>
          </p:nvCxnSpPr>
          <p:spPr>
            <a:xfrm rot="5400000">
              <a:off x="773684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9" name="Straight Connector 358"/>
            <p:cNvCxnSpPr>
              <a:stCxn id="341" idx="4"/>
              <a:endCxn id="345" idx="0"/>
            </p:cNvCxnSpPr>
            <p:nvPr/>
          </p:nvCxnSpPr>
          <p:spPr>
            <a:xfrm rot="5400000">
              <a:off x="7218680" y="3012440"/>
              <a:ext cx="28448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11" name="Group 210"/>
          <p:cNvGrpSpPr/>
          <p:nvPr/>
        </p:nvGrpSpPr>
        <p:grpSpPr>
          <a:xfrm>
            <a:off x="2728096" y="2035175"/>
            <a:ext cx="1127488" cy="1089025"/>
            <a:chOff x="3515744" y="1905000"/>
            <a:chExt cx="1127488" cy="1089025"/>
          </a:xfrm>
        </p:grpSpPr>
        <p:cxnSp>
          <p:nvCxnSpPr>
            <p:cNvPr id="212" name="AutoShape 170"/>
            <p:cNvCxnSpPr>
              <a:cxnSpLocks noChangeAspect="1" noChangeShapeType="1"/>
            </p:cNvCxnSpPr>
            <p:nvPr/>
          </p:nvCxnSpPr>
          <p:spPr bwMode="auto">
            <a:xfrm>
              <a:off x="3622288" y="2992438"/>
              <a:ext cx="914400" cy="1587"/>
            </a:xfrm>
            <a:prstGeom prst="straightConnector1">
              <a:avLst/>
            </a:prstGeom>
            <a:noFill/>
            <a:ln w="38100">
              <a:solidFill>
                <a:srgbClr xmlns:mc="http://schemas.openxmlformats.org/markup-compatibility/2006" xmlns:a14="http://schemas.microsoft.com/office/drawing/2010/main" val="2A354C" mc:Ignorable=""/>
              </a:solidFill>
              <a:round/>
              <a:headEnd/>
              <a:tailEnd type="arrow" w="med" len="med"/>
            </a:ln>
          </p:spPr>
        </p:cxnSp>
        <p:sp>
          <p:nvSpPr>
            <p:cNvPr id="218" name="TextBox 217"/>
            <p:cNvSpPr txBox="1"/>
            <p:nvPr/>
          </p:nvSpPr>
          <p:spPr>
            <a:xfrm>
              <a:off x="3515744" y="1905000"/>
              <a:ext cx="1127488" cy="830997"/>
            </a:xfrm>
            <a:prstGeom prst="rect">
              <a:avLst/>
            </a:prstGeom>
            <a:noFill/>
          </p:spPr>
          <p:txBody>
            <a:bodyPr wrap="none" rtlCol="0">
              <a:spAutoFit/>
            </a:bodyPr>
            <a:lstStyle/>
            <a:p>
              <a:pPr algn="ctr"/>
              <a:r>
                <a:rPr lang="en-US" sz="2400" dirty="0" smtClean="0">
                  <a:solidFill>
                    <a:schemeClr val="accent1"/>
                  </a:solidFill>
                </a:rPr>
                <a:t>recover</a:t>
              </a:r>
              <a:br>
                <a:rPr lang="en-US" sz="2400" dirty="0" smtClean="0">
                  <a:solidFill>
                    <a:schemeClr val="accent1"/>
                  </a:solidFill>
                </a:rPr>
              </a:br>
              <a:r>
                <a:rPr lang="en-US" sz="2400" dirty="0" smtClean="0">
                  <a:solidFill>
                    <a:schemeClr val="accent1"/>
                  </a:solidFill>
                </a:rPr>
                <a:t>edges</a:t>
              </a:r>
              <a:endParaRPr lang="en-US" sz="2400" dirty="0">
                <a:solidFill>
                  <a:schemeClr val="accent1"/>
                </a:solidFill>
              </a:endParaRPr>
            </a:p>
          </p:txBody>
        </p:sp>
      </p:grpSp>
      <p:grpSp>
        <p:nvGrpSpPr>
          <p:cNvPr id="226" name="Group 225"/>
          <p:cNvGrpSpPr/>
          <p:nvPr/>
        </p:nvGrpSpPr>
        <p:grpSpPr>
          <a:xfrm>
            <a:off x="5288416" y="4854575"/>
            <a:ext cx="1127488" cy="1089025"/>
            <a:chOff x="3515744" y="1905000"/>
            <a:chExt cx="1127488" cy="1089025"/>
          </a:xfrm>
        </p:grpSpPr>
        <p:cxnSp>
          <p:nvCxnSpPr>
            <p:cNvPr id="227" name="AutoShape 170"/>
            <p:cNvCxnSpPr>
              <a:cxnSpLocks noChangeAspect="1" noChangeShapeType="1"/>
            </p:cNvCxnSpPr>
            <p:nvPr/>
          </p:nvCxnSpPr>
          <p:spPr bwMode="auto">
            <a:xfrm>
              <a:off x="3622288" y="2992438"/>
              <a:ext cx="914400" cy="1587"/>
            </a:xfrm>
            <a:prstGeom prst="straightConnector1">
              <a:avLst/>
            </a:prstGeom>
            <a:noFill/>
            <a:ln w="38100">
              <a:solidFill>
                <a:srgbClr xmlns:mc="http://schemas.openxmlformats.org/markup-compatibility/2006" xmlns:a14="http://schemas.microsoft.com/office/drawing/2010/main" val="2A354C" mc:Ignorable=""/>
              </a:solidFill>
              <a:round/>
              <a:headEnd/>
              <a:tailEnd type="arrow" w="med" len="med"/>
            </a:ln>
          </p:spPr>
        </p:cxnSp>
        <p:sp>
          <p:nvSpPr>
            <p:cNvPr id="228" name="TextBox 227"/>
            <p:cNvSpPr txBox="1"/>
            <p:nvPr/>
          </p:nvSpPr>
          <p:spPr>
            <a:xfrm>
              <a:off x="3515744" y="1905000"/>
              <a:ext cx="1127488" cy="830997"/>
            </a:xfrm>
            <a:prstGeom prst="rect">
              <a:avLst/>
            </a:prstGeom>
            <a:noFill/>
          </p:spPr>
          <p:txBody>
            <a:bodyPr wrap="none" rtlCol="0">
              <a:spAutoFit/>
            </a:bodyPr>
            <a:lstStyle/>
            <a:p>
              <a:pPr algn="ctr"/>
              <a:r>
                <a:rPr lang="en-US" sz="2400" dirty="0" smtClean="0">
                  <a:solidFill>
                    <a:schemeClr val="accent1"/>
                  </a:solidFill>
                </a:rPr>
                <a:t>recover</a:t>
              </a:r>
              <a:br>
                <a:rPr lang="en-US" sz="2400" dirty="0" smtClean="0">
                  <a:solidFill>
                    <a:schemeClr val="accent1"/>
                  </a:solidFill>
                </a:rPr>
              </a:br>
              <a:r>
                <a:rPr lang="en-US" sz="2400" dirty="0" smtClean="0">
                  <a:solidFill>
                    <a:schemeClr val="accent1"/>
                  </a:solidFill>
                </a:rPr>
                <a:t>edges</a:t>
              </a:r>
              <a:endParaRPr lang="en-US" sz="2400" dirty="0">
                <a:solidFill>
                  <a:schemeClr val="accent1"/>
                </a:solidFill>
              </a:endParaRPr>
            </a:p>
          </p:txBody>
        </p:sp>
      </p:grpSp>
      <p:grpSp>
        <p:nvGrpSpPr>
          <p:cNvPr id="229" name="Group 228"/>
          <p:cNvGrpSpPr/>
          <p:nvPr/>
        </p:nvGrpSpPr>
        <p:grpSpPr>
          <a:xfrm>
            <a:off x="6096636" y="2035175"/>
            <a:ext cx="1127488" cy="1089025"/>
            <a:chOff x="3515745" y="1905000"/>
            <a:chExt cx="1127488" cy="1089025"/>
          </a:xfrm>
        </p:grpSpPr>
        <p:cxnSp>
          <p:nvCxnSpPr>
            <p:cNvPr id="230" name="AutoShape 170"/>
            <p:cNvCxnSpPr>
              <a:cxnSpLocks noChangeAspect="1" noChangeShapeType="1"/>
            </p:cNvCxnSpPr>
            <p:nvPr/>
          </p:nvCxnSpPr>
          <p:spPr bwMode="auto">
            <a:xfrm>
              <a:off x="3622288" y="2992438"/>
              <a:ext cx="914400" cy="1587"/>
            </a:xfrm>
            <a:prstGeom prst="straightConnector1">
              <a:avLst/>
            </a:prstGeom>
            <a:noFill/>
            <a:ln w="38100">
              <a:solidFill>
                <a:srgbClr xmlns:mc="http://schemas.openxmlformats.org/markup-compatibility/2006" xmlns:a14="http://schemas.microsoft.com/office/drawing/2010/main" val="2A354C" mc:Ignorable=""/>
              </a:solidFill>
              <a:round/>
              <a:headEnd/>
              <a:tailEnd type="arrow" w="med" len="med"/>
            </a:ln>
          </p:spPr>
        </p:cxnSp>
        <p:sp>
          <p:nvSpPr>
            <p:cNvPr id="231" name="TextBox 230"/>
            <p:cNvSpPr txBox="1"/>
            <p:nvPr/>
          </p:nvSpPr>
          <p:spPr>
            <a:xfrm>
              <a:off x="3515745" y="1905000"/>
              <a:ext cx="1127488" cy="830997"/>
            </a:xfrm>
            <a:prstGeom prst="rect">
              <a:avLst/>
            </a:prstGeom>
            <a:noFill/>
          </p:spPr>
          <p:txBody>
            <a:bodyPr wrap="none" rtlCol="0">
              <a:spAutoFit/>
            </a:bodyPr>
            <a:lstStyle/>
            <a:p>
              <a:pPr algn="ctr"/>
              <a:r>
                <a:rPr lang="en-US" sz="2400" dirty="0" smtClean="0">
                  <a:solidFill>
                    <a:schemeClr val="accent1"/>
                  </a:solidFill>
                </a:rPr>
                <a:t>recover</a:t>
              </a:r>
              <a:br>
                <a:rPr lang="en-US" sz="2400" dirty="0" smtClean="0">
                  <a:solidFill>
                    <a:schemeClr val="accent1"/>
                  </a:solidFill>
                </a:rPr>
              </a:br>
              <a:r>
                <a:rPr lang="en-US" sz="2400" dirty="0" smtClean="0">
                  <a:solidFill>
                    <a:schemeClr val="accent1"/>
                  </a:solidFill>
                </a:rPr>
                <a:t>edges</a:t>
              </a:r>
              <a:endParaRPr lang="en-US" sz="2400" dirty="0">
                <a:solidFill>
                  <a:schemeClr val="accent1"/>
                </a:solidFill>
              </a:endParaRPr>
            </a:p>
          </p:txBody>
        </p:sp>
      </p:grpSp>
      <p:grpSp>
        <p:nvGrpSpPr>
          <p:cNvPr id="232" name="Group 231"/>
          <p:cNvGrpSpPr/>
          <p:nvPr/>
        </p:nvGrpSpPr>
        <p:grpSpPr>
          <a:xfrm>
            <a:off x="1905636" y="4854575"/>
            <a:ext cx="1127488" cy="1089025"/>
            <a:chOff x="3515745" y="1905000"/>
            <a:chExt cx="1127488" cy="1089025"/>
          </a:xfrm>
        </p:grpSpPr>
        <p:cxnSp>
          <p:nvCxnSpPr>
            <p:cNvPr id="233" name="AutoShape 170"/>
            <p:cNvCxnSpPr>
              <a:cxnSpLocks noChangeAspect="1" noChangeShapeType="1"/>
            </p:cNvCxnSpPr>
            <p:nvPr/>
          </p:nvCxnSpPr>
          <p:spPr bwMode="auto">
            <a:xfrm>
              <a:off x="3622288" y="2992438"/>
              <a:ext cx="914400" cy="1587"/>
            </a:xfrm>
            <a:prstGeom prst="straightConnector1">
              <a:avLst/>
            </a:prstGeom>
            <a:noFill/>
            <a:ln w="38100">
              <a:solidFill>
                <a:srgbClr xmlns:mc="http://schemas.openxmlformats.org/markup-compatibility/2006" xmlns:a14="http://schemas.microsoft.com/office/drawing/2010/main" val="2A354C" mc:Ignorable=""/>
              </a:solidFill>
              <a:round/>
              <a:headEnd/>
              <a:tailEnd type="arrow" w="med" len="med"/>
            </a:ln>
          </p:spPr>
        </p:cxnSp>
        <p:sp>
          <p:nvSpPr>
            <p:cNvPr id="234" name="TextBox 233"/>
            <p:cNvSpPr txBox="1"/>
            <p:nvPr/>
          </p:nvSpPr>
          <p:spPr>
            <a:xfrm>
              <a:off x="3515745" y="1905000"/>
              <a:ext cx="1127488" cy="830997"/>
            </a:xfrm>
            <a:prstGeom prst="rect">
              <a:avLst/>
            </a:prstGeom>
            <a:noFill/>
          </p:spPr>
          <p:txBody>
            <a:bodyPr wrap="none" rtlCol="0">
              <a:spAutoFit/>
            </a:bodyPr>
            <a:lstStyle/>
            <a:p>
              <a:pPr algn="ctr"/>
              <a:r>
                <a:rPr lang="en-US" sz="2400" dirty="0" smtClean="0">
                  <a:solidFill>
                    <a:schemeClr val="accent1"/>
                  </a:solidFill>
                </a:rPr>
                <a:t>recover</a:t>
              </a:r>
              <a:br>
                <a:rPr lang="en-US" sz="2400" dirty="0" smtClean="0">
                  <a:solidFill>
                    <a:schemeClr val="accent1"/>
                  </a:solidFill>
                </a:rPr>
              </a:br>
              <a:r>
                <a:rPr lang="en-US" sz="2400" dirty="0" smtClean="0">
                  <a:solidFill>
                    <a:schemeClr val="accent1"/>
                  </a:solidFill>
                </a:rPr>
                <a:t>edges</a:t>
              </a:r>
              <a:endParaRPr lang="en-US" sz="2400" dirty="0">
                <a:solidFill>
                  <a:schemeClr val="accent1"/>
                </a:solidFill>
              </a:endParaRPr>
            </a:p>
          </p:txBody>
        </p:sp>
      </p:grpSp>
      <p:sp>
        <p:nvSpPr>
          <p:cNvPr id="235" name="TextBox 234"/>
          <p:cNvSpPr txBox="1"/>
          <p:nvPr/>
        </p:nvSpPr>
        <p:spPr>
          <a:xfrm>
            <a:off x="7543800" y="1879937"/>
            <a:ext cx="715260" cy="1015663"/>
          </a:xfrm>
          <a:prstGeom prst="rect">
            <a:avLst/>
          </a:prstGeom>
          <a:noFill/>
        </p:spPr>
        <p:txBody>
          <a:bodyPr wrap="none" rtlCol="0">
            <a:spAutoFit/>
          </a:bodyPr>
          <a:lstStyle/>
          <a:p>
            <a:pPr algn="ctr"/>
            <a:r>
              <a:rPr lang="en-US" sz="6000" dirty="0" smtClean="0">
                <a:solidFill>
                  <a:schemeClr val="accent1"/>
                </a:solidFill>
              </a:rPr>
              <a:t>…</a:t>
            </a:r>
            <a:endParaRPr lang="en-US" sz="6000" dirty="0">
              <a:solidFill>
                <a:schemeClr val="accent1"/>
              </a:solidFill>
            </a:endParaRPr>
          </a:p>
        </p:txBody>
      </p:sp>
      <p:sp>
        <p:nvSpPr>
          <p:cNvPr id="236" name="TextBox 235"/>
          <p:cNvSpPr txBox="1"/>
          <p:nvPr/>
        </p:nvSpPr>
        <p:spPr>
          <a:xfrm>
            <a:off x="990600" y="4775537"/>
            <a:ext cx="715260" cy="1015663"/>
          </a:xfrm>
          <a:prstGeom prst="rect">
            <a:avLst/>
          </a:prstGeom>
          <a:noFill/>
        </p:spPr>
        <p:txBody>
          <a:bodyPr wrap="none" rtlCol="0">
            <a:spAutoFit/>
          </a:bodyPr>
          <a:lstStyle/>
          <a:p>
            <a:pPr algn="ctr"/>
            <a:r>
              <a:rPr lang="en-US" sz="6000" dirty="0" smtClean="0">
                <a:solidFill>
                  <a:schemeClr val="accent1"/>
                </a:solidFill>
              </a:rPr>
              <a:t>…</a:t>
            </a:r>
            <a:endParaRPr lang="en-US" sz="6000" dirty="0">
              <a:solidFill>
                <a:schemeClr val="accent1"/>
              </a:solidFill>
            </a:endParaRPr>
          </a:p>
        </p:txBody>
      </p:sp>
      <p:sp>
        <p:nvSpPr>
          <p:cNvPr id="219" name="Text Box 65"/>
          <p:cNvSpPr txBox="1">
            <a:spLocks noChangeArrowheads="1"/>
          </p:cNvSpPr>
          <p:nvPr/>
        </p:nvSpPr>
        <p:spPr bwMode="auto">
          <a:xfrm>
            <a:off x="-9527" y="3834825"/>
            <a:ext cx="9163086" cy="523220"/>
          </a:xfrm>
          <a:prstGeom prst="rect">
            <a:avLst/>
          </a:prstGeom>
          <a:noFill/>
          <a:ln w="41275" algn="ctr">
            <a:noFill/>
            <a:miter lim="800000"/>
            <a:headEnd/>
            <a:tailEnd/>
          </a:ln>
          <a:effectLst/>
        </p:spPr>
        <p:txBody>
          <a:bodyPr wrap="none">
            <a:spAutoFit/>
          </a:bodyPr>
          <a:lstStyle/>
          <a:p>
            <a:pPr algn="ctr">
              <a:spcBef>
                <a:spcPct val="50000"/>
              </a:spcBef>
              <a:buFont typeface="Wingdings" pitchFamily="2" charset="2"/>
              <a:buNone/>
            </a:pPr>
            <a:r>
              <a:rPr lang="en-US" sz="2800" b="1" dirty="0" smtClean="0">
                <a:solidFill>
                  <a:schemeClr val="accent6"/>
                </a:solidFill>
              </a:rPr>
              <a:t>Challenge UAI-10: encourage convergence, </a:t>
            </a:r>
            <a:r>
              <a:rPr lang="en-US" sz="2800" b="1" i="1" dirty="0" smtClean="0">
                <a:solidFill>
                  <a:schemeClr val="accent6"/>
                </a:solidFill>
              </a:rPr>
              <a:t>residual recovery</a:t>
            </a:r>
            <a:endParaRPr lang="en-US" sz="2800" b="1" i="1" dirty="0">
              <a:solidFill>
                <a:schemeClr val="accent6"/>
              </a:solidFill>
            </a:endParaRPr>
          </a:p>
        </p:txBody>
      </p:sp>
    </p:spTree>
    <p:extLst>
      <p:ext uri="{BB962C8B-B14F-4D97-AF65-F5344CB8AC3E}">
        <p14:creationId xmlns:p14="http://schemas.microsoft.com/office/powerpoint/2010/main" val="1243432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ED-BP: Residual Recovery</a:t>
            </a:r>
            <a:endParaRPr lang="en-US" dirty="0">
              <a:solidFill>
                <a:schemeClr val="tx2"/>
              </a:solidFill>
            </a:endParaRPr>
          </a:p>
        </p:txBody>
      </p:sp>
      <p:sp>
        <p:nvSpPr>
          <p:cNvPr id="67" name="Content Placeholder 66"/>
          <p:cNvSpPr>
            <a:spLocks noGrp="1"/>
          </p:cNvSpPr>
          <p:nvPr>
            <p:ph sz="half" idx="2"/>
          </p:nvPr>
        </p:nvSpPr>
        <p:spPr>
          <a:xfrm>
            <a:off x="4648200" y="1600200"/>
            <a:ext cx="4038600" cy="4800600"/>
          </a:xfrm>
        </p:spPr>
        <p:txBody>
          <a:bodyPr>
            <a:normAutofit lnSpcReduction="10000"/>
          </a:bodyPr>
          <a:lstStyle/>
          <a:p>
            <a:r>
              <a:rPr lang="en-US" dirty="0" smtClean="0">
                <a:solidFill>
                  <a:schemeClr val="tx2"/>
                </a:solidFill>
              </a:rPr>
              <a:t>Recover edges based on how close they are to convergence</a:t>
            </a:r>
          </a:p>
          <a:p>
            <a:r>
              <a:rPr lang="en-US" dirty="0" smtClean="0">
                <a:solidFill>
                  <a:schemeClr val="tx2"/>
                </a:solidFill>
              </a:rPr>
              <a:t>ED-BP characterization:</a:t>
            </a:r>
          </a:p>
          <a:p>
            <a:endParaRPr lang="en-US" dirty="0">
              <a:solidFill>
                <a:schemeClr val="tx2"/>
              </a:solidFill>
            </a:endParaRPr>
          </a:p>
          <a:p>
            <a:endParaRPr lang="en-US" dirty="0" smtClean="0">
              <a:solidFill>
                <a:schemeClr val="tx2"/>
              </a:solidFill>
            </a:endParaRPr>
          </a:p>
          <a:p>
            <a:endParaRPr lang="en-US" dirty="0">
              <a:solidFill>
                <a:schemeClr val="tx2"/>
              </a:solidFill>
            </a:endParaRPr>
          </a:p>
          <a:p>
            <a:endParaRPr lang="en-US" dirty="0" smtClean="0">
              <a:solidFill>
                <a:schemeClr val="tx2"/>
              </a:solidFill>
            </a:endParaRPr>
          </a:p>
          <a:p>
            <a:r>
              <a:rPr lang="en-US" dirty="0" smtClean="0">
                <a:solidFill>
                  <a:schemeClr val="accent1"/>
                </a:solidFill>
              </a:rPr>
              <a:t>Ongoing: try residuals as in residual BP</a:t>
            </a:r>
          </a:p>
          <a:p>
            <a:pPr lvl="1"/>
            <a:endParaRPr lang="en-US" dirty="0"/>
          </a:p>
        </p:txBody>
      </p:sp>
      <p:sp>
        <p:nvSpPr>
          <p:cNvPr id="68" name="Oval 3"/>
          <p:cNvSpPr>
            <a:spLocks noChangeAspect="1" noChangeArrowheads="1"/>
          </p:cNvSpPr>
          <p:nvPr/>
        </p:nvSpPr>
        <p:spPr bwMode="auto">
          <a:xfrm rot="16200000" flipH="1">
            <a:off x="443564" y="19050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latin typeface="Times New Roman" pitchFamily="18" charset="0"/>
            </a:endParaRPr>
          </a:p>
        </p:txBody>
      </p:sp>
      <p:sp>
        <p:nvSpPr>
          <p:cNvPr id="72" name="Oval 4"/>
          <p:cNvSpPr>
            <a:spLocks noChangeAspect="1" noChangeArrowheads="1"/>
          </p:cNvSpPr>
          <p:nvPr/>
        </p:nvSpPr>
        <p:spPr bwMode="auto">
          <a:xfrm rot="16200000" flipH="1">
            <a:off x="443564" y="50292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endParaRPr lang="en-US" sz="2400" i="1">
              <a:latin typeface="Times New Roman" pitchFamily="18" charset="0"/>
            </a:endParaRPr>
          </a:p>
        </p:txBody>
      </p:sp>
      <p:cxnSp>
        <p:nvCxnSpPr>
          <p:cNvPr id="73" name="AutoShape 5"/>
          <p:cNvCxnSpPr>
            <a:cxnSpLocks noChangeAspect="1" noChangeShapeType="1"/>
            <a:stCxn id="68" idx="6"/>
            <a:endCxn id="72" idx="2"/>
          </p:cNvCxnSpPr>
          <p:nvPr/>
        </p:nvCxnSpPr>
        <p:spPr bwMode="auto">
          <a:xfrm>
            <a:off x="786464" y="2616200"/>
            <a:ext cx="0" cy="2387600"/>
          </a:xfrm>
          <a:prstGeom prst="straightConnector1">
            <a:avLst/>
          </a:prstGeom>
          <a:noFill/>
          <a:ln w="50800">
            <a:solidFill>
              <a:schemeClr val="tx1"/>
            </a:solidFill>
            <a:round/>
            <a:headEnd/>
            <a:tailEnd type="none" w="lg" len="lg"/>
          </a:ln>
          <a:effectLst/>
        </p:spPr>
      </p:cxnSp>
      <p:cxnSp>
        <p:nvCxnSpPr>
          <p:cNvPr id="74" name="AutoShape 6"/>
          <p:cNvCxnSpPr>
            <a:cxnSpLocks noChangeAspect="1" noChangeShapeType="1"/>
            <a:stCxn id="68" idx="4"/>
            <a:endCxn id="76" idx="0"/>
          </p:cNvCxnSpPr>
          <p:nvPr/>
        </p:nvCxnSpPr>
        <p:spPr bwMode="auto">
          <a:xfrm>
            <a:off x="1154764" y="2247900"/>
            <a:ext cx="2141538" cy="0"/>
          </a:xfrm>
          <a:prstGeom prst="straightConnector1">
            <a:avLst/>
          </a:prstGeom>
          <a:noFill/>
          <a:ln w="50800">
            <a:solidFill>
              <a:schemeClr val="tx1"/>
            </a:solidFill>
            <a:round/>
            <a:headEnd/>
            <a:tailEnd type="none" w="lg" len="lg"/>
          </a:ln>
          <a:effectLst/>
        </p:spPr>
      </p:cxnSp>
      <p:cxnSp>
        <p:nvCxnSpPr>
          <p:cNvPr id="75" name="AutoShape 7"/>
          <p:cNvCxnSpPr>
            <a:cxnSpLocks noChangeAspect="1" noChangeShapeType="1"/>
            <a:stCxn id="72" idx="4"/>
            <a:endCxn id="77" idx="0"/>
          </p:cNvCxnSpPr>
          <p:nvPr/>
        </p:nvCxnSpPr>
        <p:spPr bwMode="auto">
          <a:xfrm>
            <a:off x="1154764" y="5372100"/>
            <a:ext cx="2141538" cy="0"/>
          </a:xfrm>
          <a:prstGeom prst="straightConnector1">
            <a:avLst/>
          </a:prstGeom>
          <a:noFill/>
          <a:ln w="50800">
            <a:solidFill>
              <a:schemeClr val="tx1"/>
            </a:solidFill>
            <a:round/>
            <a:headEnd/>
            <a:tailEnd type="none" w="lg" len="lg"/>
          </a:ln>
          <a:effectLst/>
        </p:spPr>
      </p:cxnSp>
      <p:sp>
        <p:nvSpPr>
          <p:cNvPr id="76" name="Oval 8"/>
          <p:cNvSpPr>
            <a:spLocks noChangeAspect="1" noChangeArrowheads="1"/>
          </p:cNvSpPr>
          <p:nvPr/>
        </p:nvSpPr>
        <p:spPr bwMode="auto">
          <a:xfrm rot="16200000" flipH="1">
            <a:off x="3321702" y="19050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spcBef>
                <a:spcPct val="0"/>
              </a:spcBef>
              <a:buSzTx/>
              <a:buFontTx/>
              <a:buNone/>
            </a:pPr>
            <a:r>
              <a:rPr lang="en-US" sz="3200" i="1" smtClean="0">
                <a:latin typeface="Times New Roman" pitchFamily="18" charset="0"/>
              </a:rPr>
              <a:t>X</a:t>
            </a:r>
            <a:r>
              <a:rPr lang="en-US" sz="3200" i="1" baseline="-25000" smtClean="0">
                <a:latin typeface="Times New Roman" pitchFamily="18" charset="0"/>
              </a:rPr>
              <a:t>i</a:t>
            </a:r>
            <a:endParaRPr lang="en-US" sz="3200" i="1" baseline="-25000">
              <a:latin typeface="Times New Roman" pitchFamily="18" charset="0"/>
            </a:endParaRPr>
          </a:p>
        </p:txBody>
      </p:sp>
      <p:sp>
        <p:nvSpPr>
          <p:cNvPr id="77" name="Oval 9"/>
          <p:cNvSpPr>
            <a:spLocks noChangeAspect="1" noChangeArrowheads="1"/>
          </p:cNvSpPr>
          <p:nvPr/>
        </p:nvSpPr>
        <p:spPr bwMode="auto">
          <a:xfrm rot="16200000" flipH="1">
            <a:off x="3321702" y="5029200"/>
            <a:ext cx="685800" cy="685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nchorCtr="0"/>
          <a:lstStyle/>
          <a:p>
            <a:pPr algn="ctr">
              <a:spcBef>
                <a:spcPct val="0"/>
              </a:spcBef>
              <a:buSzTx/>
              <a:buFontTx/>
              <a:buNone/>
            </a:pPr>
            <a:r>
              <a:rPr lang="en-US" sz="3200" i="1" dirty="0" smtClean="0">
                <a:latin typeface="Times New Roman" pitchFamily="18" charset="0"/>
              </a:rPr>
              <a:t>X</a:t>
            </a:r>
            <a:r>
              <a:rPr lang="en-US" sz="3200" i="1" baseline="-25000" dirty="0" smtClean="0">
                <a:latin typeface="Times New Roman" pitchFamily="18" charset="0"/>
              </a:rPr>
              <a:t>j</a:t>
            </a:r>
            <a:endParaRPr lang="en-US" sz="3200" i="1" baseline="-25000" dirty="0">
              <a:latin typeface="Times New Roman" pitchFamily="18" charset="0"/>
            </a:endParaRPr>
          </a:p>
        </p:txBody>
      </p:sp>
      <p:grpSp>
        <p:nvGrpSpPr>
          <p:cNvPr id="78" name="Group 10"/>
          <p:cNvGrpSpPr>
            <a:grpSpLocks/>
          </p:cNvGrpSpPr>
          <p:nvPr/>
        </p:nvGrpSpPr>
        <p:grpSpPr bwMode="auto">
          <a:xfrm>
            <a:off x="3436002" y="2590801"/>
            <a:ext cx="457200" cy="2439988"/>
            <a:chOff x="2308" y="1968"/>
            <a:chExt cx="288" cy="1537"/>
          </a:xfrm>
        </p:grpSpPr>
        <p:sp>
          <p:nvSpPr>
            <p:cNvPr id="79" name="AutoShape 11"/>
            <p:cNvSpPr>
              <a:spLocks noChangeArrowheads="1"/>
            </p:cNvSpPr>
            <p:nvPr/>
          </p:nvSpPr>
          <p:spPr bwMode="auto">
            <a:xfrm>
              <a:off x="2308" y="2288"/>
              <a:ext cx="288" cy="28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cxnSp>
          <p:nvCxnSpPr>
            <p:cNvPr id="80" name="AutoShape 12"/>
            <p:cNvCxnSpPr>
              <a:cxnSpLocks noChangeAspect="1" noChangeShapeType="1"/>
              <a:stCxn id="79" idx="0"/>
              <a:endCxn id="76" idx="6"/>
            </p:cNvCxnSpPr>
            <p:nvPr/>
          </p:nvCxnSpPr>
          <p:spPr bwMode="auto">
            <a:xfrm flipV="1">
              <a:off x="2452" y="1968"/>
              <a:ext cx="1" cy="320"/>
            </a:xfrm>
            <a:prstGeom prst="straightConnector1">
              <a:avLst/>
            </a:prstGeom>
            <a:noFill/>
            <a:ln w="50800">
              <a:solidFill>
                <a:schemeClr val="tx1"/>
              </a:solidFill>
              <a:round/>
              <a:headEnd/>
              <a:tailEnd type="none" w="lg" len="lg"/>
            </a:ln>
            <a:effectLst/>
          </p:spPr>
        </p:cxnSp>
        <p:sp>
          <p:nvSpPr>
            <p:cNvPr id="81" name="AutoShape 13"/>
            <p:cNvSpPr>
              <a:spLocks noChangeArrowheads="1"/>
            </p:cNvSpPr>
            <p:nvPr/>
          </p:nvSpPr>
          <p:spPr bwMode="auto">
            <a:xfrm>
              <a:off x="2308" y="2896"/>
              <a:ext cx="288" cy="28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cxnSp>
          <p:nvCxnSpPr>
            <p:cNvPr id="82" name="AutoShape 14"/>
            <p:cNvCxnSpPr>
              <a:cxnSpLocks noChangeAspect="1" noChangeShapeType="1"/>
              <a:stCxn id="77" idx="2"/>
              <a:endCxn id="81" idx="4"/>
            </p:cNvCxnSpPr>
            <p:nvPr/>
          </p:nvCxnSpPr>
          <p:spPr bwMode="auto">
            <a:xfrm rot="5400000" flipH="1" flipV="1">
              <a:off x="2292" y="3344"/>
              <a:ext cx="320" cy="1"/>
            </a:xfrm>
            <a:prstGeom prst="straightConnector1">
              <a:avLst/>
            </a:prstGeom>
            <a:noFill/>
            <a:ln w="50800">
              <a:solidFill>
                <a:schemeClr val="tx1"/>
              </a:solidFill>
              <a:round/>
              <a:headEnd/>
              <a:tailEnd type="none" w="lg" len="lg"/>
            </a:ln>
            <a:effectLst/>
          </p:spPr>
        </p:cxnSp>
      </p:grpSp>
      <p:sp>
        <p:nvSpPr>
          <p:cNvPr id="22" name="TextBox 21"/>
          <p:cNvSpPr txBox="1"/>
          <p:nvPr/>
        </p:nvSpPr>
        <p:spPr>
          <a:xfrm>
            <a:off x="1980582" y="2733041"/>
            <a:ext cx="1266693" cy="707886"/>
          </a:xfrm>
          <a:prstGeom prst="rect">
            <a:avLst/>
          </a:prstGeom>
          <a:noFill/>
        </p:spPr>
        <p:txBody>
          <a:bodyPr wrap="none" rtlCol="0">
            <a:spAutoFit/>
          </a:bodyPr>
          <a:lstStyle/>
          <a:p>
            <a:r>
              <a:rPr lang="en-US" sz="4000" i="1" dirty="0" smtClean="0">
                <a:latin typeface="Constantia" pitchFamily="18" charset="0"/>
                <a:ea typeface="Cambria Math" pitchFamily="18" charset="0"/>
                <a:sym typeface="Symbol"/>
              </a:rPr>
              <a:t></a:t>
            </a:r>
            <a:r>
              <a:rPr lang="en-US" sz="4000" dirty="0" smtClean="0">
                <a:latin typeface="Constantia" pitchFamily="18" charset="0"/>
                <a:ea typeface="Cambria Math" pitchFamily="18" charset="0"/>
                <a:sym typeface="Symbol"/>
              </a:rPr>
              <a:t>(</a:t>
            </a:r>
            <a:r>
              <a:rPr lang="en-US" sz="4000" i="1" dirty="0" smtClean="0">
                <a:latin typeface="Constantia" pitchFamily="18" charset="0"/>
                <a:ea typeface="Cambria Math" pitchFamily="18" charset="0"/>
                <a:sym typeface="Symbol"/>
              </a:rPr>
              <a:t>X</a:t>
            </a:r>
            <a:r>
              <a:rPr lang="en-US" sz="4000" i="1" baseline="-25000" dirty="0" smtClean="0">
                <a:latin typeface="Constantia" pitchFamily="18" charset="0"/>
                <a:ea typeface="Cambria Math" pitchFamily="18" charset="0"/>
                <a:sym typeface="Symbol"/>
              </a:rPr>
              <a:t>i</a:t>
            </a:r>
            <a:r>
              <a:rPr lang="en-US" sz="4000" dirty="0" smtClean="0">
                <a:latin typeface="Constantia" pitchFamily="18" charset="0"/>
                <a:ea typeface="Cambria Math" pitchFamily="18" charset="0"/>
                <a:sym typeface="Symbol"/>
              </a:rPr>
              <a:t>)</a:t>
            </a:r>
            <a:endParaRPr lang="en-US" sz="4000" dirty="0">
              <a:latin typeface="Constantia" pitchFamily="18" charset="0"/>
              <a:ea typeface="Cambria Math" pitchFamily="18" charset="0"/>
            </a:endParaRPr>
          </a:p>
        </p:txBody>
      </p:sp>
      <p:sp>
        <p:nvSpPr>
          <p:cNvPr id="23" name="TextBox 22"/>
          <p:cNvSpPr txBox="1"/>
          <p:nvPr/>
        </p:nvSpPr>
        <p:spPr>
          <a:xfrm>
            <a:off x="1980582" y="4064001"/>
            <a:ext cx="1250663" cy="707886"/>
          </a:xfrm>
          <a:prstGeom prst="rect">
            <a:avLst/>
          </a:prstGeom>
          <a:noFill/>
        </p:spPr>
        <p:txBody>
          <a:bodyPr wrap="none" rtlCol="0">
            <a:spAutoFit/>
          </a:bodyPr>
          <a:lstStyle/>
          <a:p>
            <a:r>
              <a:rPr lang="en-US" sz="4000" i="1" dirty="0" smtClean="0">
                <a:latin typeface="Constantia" pitchFamily="18" charset="0"/>
                <a:ea typeface="Cambria Math" pitchFamily="18" charset="0"/>
                <a:sym typeface="Symbol"/>
              </a:rPr>
              <a:t></a:t>
            </a:r>
            <a:r>
              <a:rPr lang="en-US" sz="4000" dirty="0" smtClean="0">
                <a:latin typeface="Constantia" pitchFamily="18" charset="0"/>
                <a:ea typeface="Cambria Math" pitchFamily="18" charset="0"/>
                <a:sym typeface="Symbol"/>
              </a:rPr>
              <a:t>(</a:t>
            </a:r>
            <a:r>
              <a:rPr lang="en-US" sz="4000" i="1" dirty="0" smtClean="0">
                <a:latin typeface="Constantia" pitchFamily="18" charset="0"/>
                <a:ea typeface="Cambria Math" pitchFamily="18" charset="0"/>
                <a:sym typeface="Symbol"/>
              </a:rPr>
              <a:t>X</a:t>
            </a:r>
            <a:r>
              <a:rPr lang="en-US" sz="4000" i="1" baseline="-25000" dirty="0">
                <a:latin typeface="Constantia" pitchFamily="18" charset="0"/>
                <a:ea typeface="Cambria Math" pitchFamily="18" charset="0"/>
                <a:sym typeface="Symbol"/>
              </a:rPr>
              <a:t>j</a:t>
            </a:r>
            <a:r>
              <a:rPr lang="en-US" sz="4000" dirty="0" smtClean="0">
                <a:latin typeface="Constantia" pitchFamily="18" charset="0"/>
                <a:ea typeface="Cambria Math" pitchFamily="18" charset="0"/>
                <a:sym typeface="Symbol"/>
              </a:rPr>
              <a:t>)</a:t>
            </a:r>
            <a:endParaRPr lang="en-US" sz="4000" dirty="0">
              <a:latin typeface="Constantia" pitchFamily="18" charset="0"/>
              <a:ea typeface="Cambria Math" pitchFamily="18" charset="0"/>
            </a:endParaRPr>
          </a:p>
        </p:txBody>
      </p:sp>
      <p:sp>
        <p:nvSpPr>
          <p:cNvPr id="24" name="TextBox 23"/>
          <p:cNvSpPr txBox="1"/>
          <p:nvPr/>
        </p:nvSpPr>
        <p:spPr>
          <a:xfrm>
            <a:off x="4490791" y="3600271"/>
            <a:ext cx="4424609" cy="1200329"/>
          </a:xfrm>
          <a:prstGeom prst="rect">
            <a:avLst/>
          </a:prstGeom>
          <a:noFill/>
        </p:spPr>
        <p:txBody>
          <a:bodyPr wrap="none" rtlCol="0">
            <a:spAutoFit/>
          </a:bodyPr>
          <a:lstStyle/>
          <a:p>
            <a:r>
              <a:rPr lang="en-US" sz="3600" dirty="0" err="1" smtClean="0">
                <a:latin typeface="Constantia" pitchFamily="18" charset="0"/>
                <a:ea typeface="Cambria Math" pitchFamily="18" charset="0"/>
                <a:sym typeface="Symbol"/>
              </a:rPr>
              <a:t>Pr</a:t>
            </a:r>
            <a:r>
              <a:rPr lang="en-US" sz="3600" dirty="0" smtClean="0">
                <a:latin typeface="Constantia" pitchFamily="18" charset="0"/>
                <a:ea typeface="Cambria Math" pitchFamily="18" charset="0"/>
                <a:sym typeface="Symbol"/>
              </a:rPr>
              <a:t>(</a:t>
            </a:r>
            <a:r>
              <a:rPr lang="en-US" sz="3600" i="1" dirty="0" smtClean="0">
                <a:latin typeface="Constantia" pitchFamily="18" charset="0"/>
                <a:ea typeface="Cambria Math" pitchFamily="18" charset="0"/>
                <a:sym typeface="Symbol"/>
              </a:rPr>
              <a:t>X</a:t>
            </a:r>
            <a:r>
              <a:rPr lang="en-US" sz="3600" i="1" baseline="-25000" dirty="0" smtClean="0">
                <a:latin typeface="Constantia" pitchFamily="18" charset="0"/>
                <a:ea typeface="Cambria Math" pitchFamily="18" charset="0"/>
                <a:sym typeface="Symbol"/>
              </a:rPr>
              <a:t>i</a:t>
            </a:r>
            <a:r>
              <a:rPr lang="en-US" sz="3600" dirty="0" smtClean="0">
                <a:latin typeface="Constantia" pitchFamily="18" charset="0"/>
                <a:ea typeface="Cambria Math" pitchFamily="18" charset="0"/>
                <a:sym typeface="Symbol"/>
              </a:rPr>
              <a:t> = </a:t>
            </a:r>
            <a:r>
              <a:rPr lang="en-US" sz="3600" i="1" dirty="0" smtClean="0">
                <a:latin typeface="Constantia" pitchFamily="18" charset="0"/>
                <a:ea typeface="Cambria Math" pitchFamily="18" charset="0"/>
                <a:sym typeface="Symbol"/>
              </a:rPr>
              <a:t>x</a:t>
            </a:r>
            <a:r>
              <a:rPr lang="en-US" sz="3600" dirty="0" smtClean="0">
                <a:latin typeface="Constantia" pitchFamily="18" charset="0"/>
                <a:ea typeface="Cambria Math" pitchFamily="18" charset="0"/>
                <a:sym typeface="Symbol"/>
              </a:rPr>
              <a:t>) = </a:t>
            </a:r>
            <a:r>
              <a:rPr lang="en-US" sz="3600" dirty="0" err="1" smtClean="0">
                <a:latin typeface="Constantia" pitchFamily="18" charset="0"/>
                <a:ea typeface="Cambria Math" pitchFamily="18" charset="0"/>
                <a:sym typeface="Symbol"/>
              </a:rPr>
              <a:t>Pr</a:t>
            </a:r>
            <a:r>
              <a:rPr lang="en-US" sz="3600" dirty="0" smtClean="0">
                <a:latin typeface="Constantia" pitchFamily="18" charset="0"/>
                <a:ea typeface="Cambria Math" pitchFamily="18" charset="0"/>
                <a:sym typeface="Symbol"/>
              </a:rPr>
              <a:t>(</a:t>
            </a:r>
            <a:r>
              <a:rPr lang="en-US" sz="3600" i="1" dirty="0" smtClean="0">
                <a:latin typeface="Constantia" pitchFamily="18" charset="0"/>
                <a:ea typeface="Cambria Math" pitchFamily="18" charset="0"/>
                <a:sym typeface="Symbol"/>
              </a:rPr>
              <a:t>X</a:t>
            </a:r>
            <a:r>
              <a:rPr lang="en-US" sz="3600" i="1" baseline="-25000" dirty="0" smtClean="0">
                <a:latin typeface="Constantia" pitchFamily="18" charset="0"/>
                <a:ea typeface="Cambria Math" pitchFamily="18" charset="0"/>
                <a:sym typeface="Symbol"/>
              </a:rPr>
              <a:t>j</a:t>
            </a:r>
            <a:r>
              <a:rPr lang="en-US" sz="3600" dirty="0" smtClean="0">
                <a:latin typeface="Constantia" pitchFamily="18" charset="0"/>
                <a:ea typeface="Cambria Math" pitchFamily="18" charset="0"/>
                <a:sym typeface="Symbol"/>
              </a:rPr>
              <a:t> = </a:t>
            </a:r>
            <a:r>
              <a:rPr lang="en-US" sz="3600" i="1" dirty="0" smtClean="0">
                <a:latin typeface="Constantia" pitchFamily="18" charset="0"/>
                <a:ea typeface="Cambria Math" pitchFamily="18" charset="0"/>
                <a:sym typeface="Symbol"/>
              </a:rPr>
              <a:t>x</a:t>
            </a:r>
            <a:r>
              <a:rPr lang="en-US" sz="3600" dirty="0" smtClean="0">
                <a:latin typeface="Constantia" pitchFamily="18" charset="0"/>
                <a:ea typeface="Cambria Math" pitchFamily="18" charset="0"/>
                <a:sym typeface="Symbol"/>
              </a:rPr>
              <a:t>)</a:t>
            </a:r>
          </a:p>
          <a:p>
            <a:r>
              <a:rPr lang="en-US" sz="3600" i="1" dirty="0" smtClean="0">
                <a:latin typeface="Constantia" pitchFamily="18" charset="0"/>
                <a:ea typeface="Cambria Math" pitchFamily="18" charset="0"/>
                <a:sym typeface="Symbol"/>
              </a:rPr>
              <a:t>   = </a:t>
            </a:r>
            <a:r>
              <a:rPr lang="en-US" sz="3600" dirty="0">
                <a:latin typeface="Constantia" pitchFamily="18" charset="0"/>
                <a:ea typeface="Cambria Math" pitchFamily="18" charset="0"/>
                <a:sym typeface="Symbol"/>
              </a:rPr>
              <a:t>(</a:t>
            </a:r>
            <a:r>
              <a:rPr lang="en-US" sz="3600" i="1" dirty="0">
                <a:latin typeface="Constantia" pitchFamily="18" charset="0"/>
                <a:ea typeface="Cambria Math" pitchFamily="18" charset="0"/>
                <a:sym typeface="Symbol"/>
              </a:rPr>
              <a:t>X</a:t>
            </a:r>
            <a:r>
              <a:rPr lang="en-US" sz="3600" i="1" baseline="-25000" dirty="0">
                <a:latin typeface="Constantia" pitchFamily="18" charset="0"/>
                <a:ea typeface="Cambria Math" pitchFamily="18" charset="0"/>
                <a:sym typeface="Symbol"/>
              </a:rPr>
              <a:t>i</a:t>
            </a:r>
            <a:r>
              <a:rPr lang="en-US" sz="3600" dirty="0" smtClean="0">
                <a:latin typeface="Constantia" pitchFamily="18" charset="0"/>
                <a:ea typeface="Cambria Math" pitchFamily="18" charset="0"/>
                <a:sym typeface="Symbol"/>
              </a:rPr>
              <a:t>)</a:t>
            </a:r>
            <a:r>
              <a:rPr lang="en-US" sz="3600" i="1" dirty="0" smtClean="0">
                <a:latin typeface="Constantia" pitchFamily="18" charset="0"/>
                <a:ea typeface="Cambria Math" pitchFamily="18" charset="0"/>
                <a:sym typeface="Symbol"/>
              </a:rPr>
              <a:t></a:t>
            </a:r>
            <a:r>
              <a:rPr lang="en-US" sz="3600" dirty="0">
                <a:latin typeface="Constantia" pitchFamily="18" charset="0"/>
                <a:ea typeface="Cambria Math" pitchFamily="18" charset="0"/>
                <a:sym typeface="Symbol"/>
              </a:rPr>
              <a:t>(</a:t>
            </a:r>
            <a:r>
              <a:rPr lang="en-US" sz="3600" i="1" dirty="0">
                <a:latin typeface="Constantia" pitchFamily="18" charset="0"/>
                <a:ea typeface="Cambria Math" pitchFamily="18" charset="0"/>
                <a:sym typeface="Symbol"/>
              </a:rPr>
              <a:t>X</a:t>
            </a:r>
            <a:r>
              <a:rPr lang="en-US" sz="3600" i="1" baseline="-25000" dirty="0">
                <a:latin typeface="Constantia" pitchFamily="18" charset="0"/>
                <a:ea typeface="Cambria Math" pitchFamily="18" charset="0"/>
                <a:sym typeface="Symbol"/>
              </a:rPr>
              <a:t>j</a:t>
            </a:r>
            <a:r>
              <a:rPr lang="en-US" sz="3600" dirty="0" smtClean="0">
                <a:latin typeface="Constantia" pitchFamily="18" charset="0"/>
                <a:ea typeface="Cambria Math" pitchFamily="18" charset="0"/>
                <a:sym typeface="Symbol"/>
              </a:rPr>
              <a:t>)/</a:t>
            </a:r>
            <a:r>
              <a:rPr lang="en-US" sz="3600" i="1" dirty="0" err="1" smtClean="0">
                <a:latin typeface="Constantia" pitchFamily="18" charset="0"/>
                <a:ea typeface="Cambria Math" pitchFamily="18" charset="0"/>
                <a:sym typeface="Symbol"/>
              </a:rPr>
              <a:t>z</a:t>
            </a:r>
            <a:r>
              <a:rPr lang="en-US" sz="3600" i="1" baseline="-25000" dirty="0" err="1" smtClean="0">
                <a:latin typeface="Constantia" pitchFamily="18" charset="0"/>
                <a:ea typeface="Cambria Math" pitchFamily="18" charset="0"/>
                <a:sym typeface="Symbol"/>
              </a:rPr>
              <a:t>ij</a:t>
            </a:r>
            <a:endParaRPr lang="en-US" sz="3600" dirty="0">
              <a:latin typeface="Constantia" pitchFamily="18" charset="0"/>
              <a:ea typeface="Cambria Math" pitchFamily="18" charset="0"/>
            </a:endParaRPr>
          </a:p>
        </p:txBody>
      </p:sp>
    </p:spTree>
    <p:extLst>
      <p:ext uri="{BB962C8B-B14F-4D97-AF65-F5344CB8AC3E}">
        <p14:creationId xmlns:p14="http://schemas.microsoft.com/office/powerpoint/2010/main" val="15521716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706</TotalTime>
  <Words>1730</Words>
  <Application>Microsoft Office PowerPoint</Application>
  <PresentationFormat>On-screen Show (4:3)</PresentationFormat>
  <Paragraphs>227</Paragraphs>
  <Slides>18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Cambria Math</vt:lpstr>
      <vt:lpstr>Constantia</vt:lpstr>
      <vt:lpstr>Calibri</vt:lpstr>
      <vt:lpstr>Symbol</vt:lpstr>
      <vt:lpstr>Wingdings</vt:lpstr>
      <vt:lpstr>Times New Roman</vt:lpstr>
      <vt:lpstr>Office Theme</vt:lpstr>
      <vt:lpstr>ED-BP: Belief Propagation via  Edge Deletion</vt:lpstr>
      <vt:lpstr>PowerPoint Presentation</vt:lpstr>
      <vt:lpstr>ED-BP: Idea</vt:lpstr>
      <vt:lpstr>Characterizing Belief Propagation</vt:lpstr>
      <vt:lpstr>Edge Deletion</vt:lpstr>
      <vt:lpstr>Edge Recovery</vt:lpstr>
      <vt:lpstr>Edge Recovery: Old Idea</vt:lpstr>
      <vt:lpstr>Edge Recovery: New Idea</vt:lpstr>
      <vt:lpstr>ED-BP: Residual Recovery</vt:lpstr>
      <vt:lpstr>Exact Solvers</vt:lpstr>
      <vt:lpstr>Overall Results</vt:lpstr>
      <vt:lpstr>Overall Results</vt:lpstr>
      <vt:lpstr>Overall Results</vt:lpstr>
      <vt:lpstr>Overall Results</vt:lpstr>
      <vt:lpstr>More Slides on the ED-BP Solver</vt:lpstr>
      <vt:lpstr>ED-BP: The Solver</vt:lpstr>
      <vt:lpstr>ED-BP: The Solver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ED-BP: Exploiting An Edge Deletion Semantics for Improved Belief Propagation</dc:title>
  <dc:creator>A</dc:creator>
  <cp:lastModifiedBy>A</cp:lastModifiedBy>
  <cp:revision>66</cp:revision>
  <dcterms:created xsi:type="dcterms:W3CDTF">2010-07-06T22:22:47Z</dcterms:created>
  <dcterms:modified xsi:type="dcterms:W3CDTF">2010-07-16T02:45:25Z</dcterms:modified>
</cp:coreProperties>
</file>