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256" r:id="rId2"/>
    <p:sldId id="425" r:id="rId3"/>
    <p:sldId id="426" r:id="rId4"/>
    <p:sldId id="429" r:id="rId5"/>
    <p:sldId id="427" r:id="rId6"/>
    <p:sldId id="428" r:id="rId7"/>
    <p:sldId id="439" r:id="rId8"/>
    <p:sldId id="440" r:id="rId9"/>
    <p:sldId id="441" r:id="rId10"/>
    <p:sldId id="442" r:id="rId11"/>
    <p:sldId id="443" r:id="rId12"/>
    <p:sldId id="444" r:id="rId13"/>
    <p:sldId id="445" r:id="rId14"/>
    <p:sldId id="420" r:id="rId15"/>
    <p:sldId id="431" r:id="rId16"/>
    <p:sldId id="310" r:id="rId17"/>
    <p:sldId id="311" r:id="rId18"/>
    <p:sldId id="430" r:id="rId19"/>
    <p:sldId id="434" r:id="rId20"/>
    <p:sldId id="435" r:id="rId21"/>
    <p:sldId id="319" r:id="rId22"/>
    <p:sldId id="313" r:id="rId23"/>
    <p:sldId id="314" r:id="rId24"/>
    <p:sldId id="488" r:id="rId25"/>
    <p:sldId id="315" r:id="rId26"/>
    <p:sldId id="316" r:id="rId27"/>
    <p:sldId id="317" r:id="rId28"/>
    <p:sldId id="318" r:id="rId29"/>
    <p:sldId id="273" r:id="rId30"/>
    <p:sldId id="436" r:id="rId31"/>
    <p:sldId id="271" r:id="rId32"/>
    <p:sldId id="306" r:id="rId33"/>
    <p:sldId id="307" r:id="rId34"/>
    <p:sldId id="308" r:id="rId35"/>
    <p:sldId id="437" r:id="rId36"/>
    <p:sldId id="438" r:id="rId37"/>
    <p:sldId id="340" r:id="rId38"/>
    <p:sldId id="341" r:id="rId39"/>
    <p:sldId id="342" r:id="rId40"/>
    <p:sldId id="432" r:id="rId41"/>
    <p:sldId id="416" r:id="rId42"/>
    <p:sldId id="344" r:id="rId43"/>
    <p:sldId id="489" r:id="rId44"/>
    <p:sldId id="345" r:id="rId45"/>
    <p:sldId id="346" r:id="rId46"/>
    <p:sldId id="447" r:id="rId47"/>
    <p:sldId id="451" r:id="rId48"/>
    <p:sldId id="337" r:id="rId49"/>
    <p:sldId id="417" r:id="rId50"/>
    <p:sldId id="338" r:id="rId51"/>
    <p:sldId id="452" r:id="rId52"/>
    <p:sldId id="339" r:id="rId53"/>
    <p:sldId id="476" r:id="rId54"/>
    <p:sldId id="477" r:id="rId55"/>
    <p:sldId id="478" r:id="rId56"/>
    <p:sldId id="479" r:id="rId57"/>
    <p:sldId id="480" r:id="rId58"/>
    <p:sldId id="418" r:id="rId59"/>
    <p:sldId id="333" r:id="rId60"/>
    <p:sldId id="336" r:id="rId61"/>
    <p:sldId id="449" r:id="rId62"/>
    <p:sldId id="453" r:id="rId63"/>
    <p:sldId id="331" r:id="rId64"/>
    <p:sldId id="454" r:id="rId65"/>
    <p:sldId id="378" r:id="rId66"/>
    <p:sldId id="381" r:id="rId67"/>
    <p:sldId id="379" r:id="rId68"/>
    <p:sldId id="382" r:id="rId69"/>
    <p:sldId id="455" r:id="rId70"/>
    <p:sldId id="475" r:id="rId71"/>
    <p:sldId id="286" r:id="rId72"/>
    <p:sldId id="332" r:id="rId73"/>
    <p:sldId id="481" r:id="rId74"/>
    <p:sldId id="485" r:id="rId75"/>
    <p:sldId id="484" r:id="rId76"/>
    <p:sldId id="482" r:id="rId77"/>
    <p:sldId id="483" r:id="rId78"/>
    <p:sldId id="389" r:id="rId79"/>
    <p:sldId id="390" r:id="rId80"/>
    <p:sldId id="486" r:id="rId81"/>
    <p:sldId id="391" r:id="rId82"/>
    <p:sldId id="392" r:id="rId83"/>
    <p:sldId id="393" r:id="rId84"/>
    <p:sldId id="463" r:id="rId85"/>
    <p:sldId id="487" r:id="rId86"/>
    <p:sldId id="456" r:id="rId87"/>
    <p:sldId id="457" r:id="rId88"/>
    <p:sldId id="458" r:id="rId89"/>
    <p:sldId id="459" r:id="rId90"/>
    <p:sldId id="460" r:id="rId91"/>
    <p:sldId id="461" r:id="rId92"/>
    <p:sldId id="462" r:id="rId93"/>
    <p:sldId id="348" r:id="rId94"/>
    <p:sldId id="349" r:id="rId95"/>
    <p:sldId id="350" r:id="rId96"/>
    <p:sldId id="351" r:id="rId97"/>
    <p:sldId id="352" r:id="rId98"/>
    <p:sldId id="353" r:id="rId99"/>
    <p:sldId id="290" r:id="rId100"/>
    <p:sldId id="357" r:id="rId101"/>
    <p:sldId id="358" r:id="rId102"/>
    <p:sldId id="359" r:id="rId103"/>
    <p:sldId id="363" r:id="rId104"/>
    <p:sldId id="473" r:id="rId105"/>
    <p:sldId id="465" r:id="rId106"/>
    <p:sldId id="466" r:id="rId107"/>
    <p:sldId id="469" r:id="rId108"/>
    <p:sldId id="470" r:id="rId109"/>
    <p:sldId id="471" r:id="rId110"/>
    <p:sldId id="472" r:id="rId111"/>
    <p:sldId id="291" r:id="rId112"/>
    <p:sldId id="373" r:id="rId113"/>
    <p:sldId id="374" r:id="rId114"/>
    <p:sldId id="376" r:id="rId115"/>
    <p:sldId id="375" r:id="rId116"/>
    <p:sldId id="364" r:id="rId117"/>
    <p:sldId id="365" r:id="rId118"/>
    <p:sldId id="366" r:id="rId119"/>
    <p:sldId id="367" r:id="rId120"/>
    <p:sldId id="368" r:id="rId121"/>
    <p:sldId id="370" r:id="rId122"/>
    <p:sldId id="372" r:id="rId123"/>
    <p:sldId id="293" r:id="rId124"/>
    <p:sldId id="347"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92630" autoAdjust="0"/>
  </p:normalViewPr>
  <p:slideViewPr>
    <p:cSldViewPr>
      <p:cViewPr varScale="1">
        <p:scale>
          <a:sx n="70" d="100"/>
          <a:sy n="70" d="100"/>
        </p:scale>
        <p:origin x="-102" y="-150"/>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9.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22.wmf"/><Relationship Id="rId4"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B0E38-1B22-44AC-91C8-7487C4FAE0F3}" type="datetimeFigureOut">
              <a:rPr lang="en-US" smtClean="0"/>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BCF9A-671B-4285-A5A1-BAE4DAB9FC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1BCF9A-671B-4285-A5A1-BAE4DAB9FC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charset="0"/>
            </a:endParaRPr>
          </a:p>
        </p:txBody>
      </p:sp>
      <p:sp>
        <p:nvSpPr>
          <p:cNvPr id="63492" name="Slide Number Placeholder 3"/>
          <p:cNvSpPr>
            <a:spLocks noGrp="1"/>
          </p:cNvSpPr>
          <p:nvPr>
            <p:ph type="sldNum" sz="quarter" idx="5"/>
          </p:nvPr>
        </p:nvSpPr>
        <p:spPr>
          <a:noFill/>
        </p:spPr>
        <p:txBody>
          <a:bodyPr/>
          <a:lstStyle/>
          <a:p>
            <a:fld id="{2D0CF55B-8063-481B-9660-4D34D3C75036}" type="slidenum">
              <a:rPr lang="en-US" smtClean="0">
                <a:latin typeface="Arial" charset="0"/>
              </a:rPr>
              <a:pPr/>
              <a:t>39</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latin typeface="Arial" charset="0"/>
              </a:rPr>
              <a:t>Intuitively, given two horizontally aligned images, objects that are closer to the camera will move a larger distance from one image to the other.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latin typeface="Arial" charset="0"/>
              </a:rPr>
              <a:t>Given two images (say, left and right) we can construct a Bayesian network (</a:t>
            </a:r>
            <a:r>
              <a:rPr lang="en-US" noProof="1" smtClean="0">
                <a:latin typeface="Arial" charset="0"/>
              </a:rPr>
              <a:t>i</a:t>
            </a:r>
            <a:r>
              <a:rPr lang="en-US" smtClean="0">
                <a:latin typeface="Arial" charset="0"/>
              </a:rPr>
              <a:t>.e., parametrize a grid-structured network).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3ABC963-7453-473E-B674-248DD06B0127}" type="slidenum">
              <a:rPr lang="en-US" smtClean="0">
                <a:latin typeface="Arial" charset="0"/>
              </a:rPr>
              <a:pPr/>
              <a:t>53</a:t>
            </a:fld>
            <a:endParaRPr lang="en-US"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C4222B4-BCBE-441B-AB66-B39272AFAFAD}" type="slidenum">
              <a:rPr lang="en-US" smtClean="0">
                <a:latin typeface="Arial" charset="0"/>
              </a:rPr>
              <a:pPr/>
              <a:t>54</a:t>
            </a:fld>
            <a:endParaRPr 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850334A-8FD1-4E4F-87D3-57BD232CE2B3}" type="slidenum">
              <a:rPr lang="en-US" smtClean="0">
                <a:latin typeface="Arial" charset="0"/>
              </a:rPr>
              <a:pPr/>
              <a:t>55</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C85280A-F37C-4B44-A2FE-B5E5E5E4870C}" type="slidenum">
              <a:rPr lang="en-US" smtClean="0">
                <a:latin typeface="Arial" charset="0"/>
              </a:rPr>
              <a:pPr/>
              <a:t>56</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123563E-749F-40E2-9F64-ACE456A41576}" type="slidenum">
              <a:rPr lang="en-US" smtClean="0">
                <a:latin typeface="Arial" charset="0"/>
              </a:rPr>
              <a:pPr/>
              <a:t>57</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B7FBA-D70B-4B3B-8715-45CF63B9B3F8}" type="slidenum">
              <a:rPr lang="en-US"/>
              <a:pPr/>
              <a:t>58</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We can show that IBP in a Bayesian network corresponds to a particular parameterization of edge deletions, in the case where every edge is deleted.</a:t>
            </a:r>
          </a:p>
          <a:p>
            <a:r>
              <a:rPr lang="en-US"/>
              <a:t>Or more generally, when our approximate network is singly-connected.</a:t>
            </a:r>
          </a:p>
          <a:p>
            <a:r>
              <a:rPr lang="en-US"/>
              <a:t>This gives us a starting point to begin designing approximations with improved approximation quality.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that BP (so good at coding, vision, sat) is most extreme relaxation.</a:t>
            </a:r>
            <a:endParaRPr lang="en-US"/>
          </a:p>
        </p:txBody>
      </p:sp>
      <p:sp>
        <p:nvSpPr>
          <p:cNvPr id="4" name="Slide Number Placeholder 3"/>
          <p:cNvSpPr>
            <a:spLocks noGrp="1"/>
          </p:cNvSpPr>
          <p:nvPr>
            <p:ph type="sldNum" sz="quarter" idx="10"/>
          </p:nvPr>
        </p:nvSpPr>
        <p:spPr/>
        <p:txBody>
          <a:bodyPr/>
          <a:lstStyle/>
          <a:p>
            <a:fld id="{C41BCF9A-671B-4285-A5A1-BAE4DAB9FC01}"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Many</a:t>
            </a:r>
            <a:r>
              <a:rPr lang="en-US" baseline="0" smtClean="0"/>
              <a:t> real-world problems (with uncertainty) can be reduced to reasoning in a Bayesian network.</a:t>
            </a:r>
            <a:endParaRPr lang="en-US"/>
          </a:p>
        </p:txBody>
      </p:sp>
      <p:sp>
        <p:nvSpPr>
          <p:cNvPr id="4" name="Slide Number Placeholder 3"/>
          <p:cNvSpPr>
            <a:spLocks noGrp="1"/>
          </p:cNvSpPr>
          <p:nvPr>
            <p:ph type="sldNum" sz="quarter" idx="10"/>
          </p:nvPr>
        </p:nvSpPr>
        <p:spPr/>
        <p:txBody>
          <a:bodyPr/>
          <a:lstStyle/>
          <a:p>
            <a:fld id="{C41BCF9A-671B-4285-A5A1-BAE4DAB9FC0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Two</a:t>
            </a:r>
            <a:r>
              <a:rPr lang="en-US" baseline="0" smtClean="0"/>
              <a:t> ways to improve Bethe: recover or general-EC</a:t>
            </a:r>
            <a:endParaRPr lang="en-US"/>
          </a:p>
        </p:txBody>
      </p:sp>
      <p:sp>
        <p:nvSpPr>
          <p:cNvPr id="4" name="Slide Number Placeholder 3"/>
          <p:cNvSpPr>
            <a:spLocks noGrp="1"/>
          </p:cNvSpPr>
          <p:nvPr>
            <p:ph type="sldNum" sz="quarter" idx="10"/>
          </p:nvPr>
        </p:nvSpPr>
        <p:spPr/>
        <p:txBody>
          <a:bodyPr/>
          <a:lstStyle/>
          <a:p>
            <a:fld id="{C41BCF9A-671B-4285-A5A1-BAE4DAB9FC01}" type="slidenum">
              <a:rPr lang="en-US" smtClean="0"/>
              <a:pPr/>
              <a:t>68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B7FBA-D70B-4B3B-8715-45CF63B9B3F8}" type="slidenum">
              <a:rPr lang="en-US"/>
              <a:pPr/>
              <a:t>74</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We can show that IBP in a Bayesian network corresponds to a particular parameterization of edge deletions, in the case where every edge is deleted.</a:t>
            </a:r>
          </a:p>
          <a:p>
            <a:r>
              <a:rPr lang="en-US"/>
              <a:t>Or more generally, when our approximate network is singly-connected.</a:t>
            </a:r>
          </a:p>
          <a:p>
            <a:r>
              <a:rPr lang="en-US"/>
              <a:t>This gives us a starting point to begin designing approximations with improved approximation quality.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7A4B6-1349-49B2-A9CC-7BFCC200CD8F}" type="slidenum">
              <a:rPr lang="en-US"/>
              <a:pPr/>
              <a:t>85</a:t>
            </a:fld>
            <a:endParaRPr 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We can show that IBP in a Bayesian network corresponds to a particular parameterization of edge deletions, in the case where every edge is deleted.</a:t>
            </a:r>
          </a:p>
          <a:p>
            <a:r>
              <a:rPr lang="en-US"/>
              <a:t>Or more generally, when our approximate network is singly-connected.</a:t>
            </a:r>
          </a:p>
          <a:p>
            <a:r>
              <a:rPr lang="en-US"/>
              <a:t>This gives us a starting point to begin designing approximations with improved approximation quality.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6DCAD-BBFC-4B23-A3BF-1B597730F244}" type="slidenum">
              <a:rPr lang="en-US" smtClean="0"/>
              <a:pPr/>
              <a:t>93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6DCAD-BBFC-4B23-A3BF-1B597730F244}" type="slidenum">
              <a:rPr lang="en-US" smtClean="0"/>
              <a:pPr/>
              <a:t>94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6DCAD-BBFC-4B23-A3BF-1B597730F244}" type="slidenum">
              <a:rPr lang="en-US" smtClean="0"/>
              <a:pPr/>
              <a:t>95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6DCAD-BBFC-4B23-A3BF-1B597730F244}" type="slidenum">
              <a:rPr lang="en-US" smtClean="0"/>
              <a:pPr/>
              <a:t>96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6DCAD-BBFC-4B23-A3BF-1B597730F244}" type="slidenum">
              <a:rPr lang="en-US" smtClean="0"/>
              <a:pPr/>
              <a:t>97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6DCAD-BBFC-4B23-A3BF-1B597730F244}" type="slidenum">
              <a:rPr lang="en-US" smtClean="0"/>
              <a:pPr/>
              <a:t>98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20000"/>
              </a:spcBef>
              <a:spcAft>
                <a:spcPct val="0"/>
              </a:spcAft>
              <a:buSzPct val="100000"/>
              <a:buFont typeface="Wingdings" pitchFamily="2" charset="2"/>
              <a:buNone/>
            </a:pPr>
            <a:fld id="{47A0991B-37D5-4B1D-9774-A80E39EB06E4}" type="slidenum">
              <a:rPr lang="en-US" b="1">
                <a:solidFill>
                  <a:prstClr val="white"/>
                </a:solidFill>
                <a:latin typeface="Trebuchet MS" pitchFamily="34" charset="0"/>
              </a:rPr>
              <a:pPr algn="r" rtl="0" fontAlgn="base">
                <a:spcBef>
                  <a:spcPct val="20000"/>
                </a:spcBef>
                <a:spcAft>
                  <a:spcPct val="0"/>
                </a:spcAft>
                <a:buSzPct val="100000"/>
                <a:buFont typeface="Wingdings" pitchFamily="2" charset="2"/>
                <a:buNone/>
              </a:pPr>
              <a:t>103</a:t>
            </a:fld>
            <a:endParaRPr lang="en-US" b="1" dirty="0">
              <a:solidFill>
                <a:prstClr val="white"/>
              </a:solidFill>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7348" name="Slide Number Placeholder 3"/>
          <p:cNvSpPr>
            <a:spLocks noGrp="1"/>
          </p:cNvSpPr>
          <p:nvPr>
            <p:ph type="sldNum" sz="quarter" idx="5"/>
          </p:nvPr>
        </p:nvSpPr>
        <p:spPr>
          <a:noFill/>
        </p:spPr>
        <p:txBody>
          <a:bodyPr/>
          <a:lstStyle/>
          <a:p>
            <a:fld id="{BF7E0D8A-2057-4E3C-B761-39F32D96060C}" type="slidenum">
              <a:rPr lang="en-US" smtClean="0">
                <a:latin typeface="Arial" charset="0"/>
              </a:rPr>
              <a:pPr/>
              <a:t>6</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9C0479-DBD5-40DC-AF66-CDC5C2672B1E}" type="slidenum">
              <a:rPr lang="en-US" smtClean="0"/>
              <a:pPr/>
              <a:t>112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9C0479-DBD5-40DC-AF66-CDC5C2672B1E}" type="slidenum">
              <a:rPr lang="en-US" smtClean="0"/>
              <a:pPr/>
              <a:t>113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05828" name="Slide Number Placeholder 3"/>
          <p:cNvSpPr>
            <a:spLocks noGrp="1"/>
          </p:cNvSpPr>
          <p:nvPr>
            <p:ph type="sldNum" sz="quarter" idx="5"/>
          </p:nvPr>
        </p:nvSpPr>
        <p:spPr>
          <a:noFill/>
        </p:spPr>
        <p:txBody>
          <a:bodyPr/>
          <a:lstStyle/>
          <a:p>
            <a:fld id="{B0A142D4-06F4-457D-8D6F-6EAF13466D92}" type="slidenum">
              <a:rPr lang="en-US" smtClean="0">
                <a:latin typeface="Arial" charset="0"/>
              </a:rPr>
              <a:pPr/>
              <a:t>116</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170AF-8711-452F-83ED-32F5AED18AC0}" type="slidenum">
              <a:rPr lang="en-US" smtClean="0"/>
              <a:pPr/>
              <a:t>117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170AF-8711-452F-83ED-32F5AED18AC0}" type="slidenum">
              <a:rPr lang="en-US" smtClean="0"/>
              <a:pPr/>
              <a:t>118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170AF-8711-452F-83ED-32F5AED18AC0}" type="slidenum">
              <a:rPr lang="en-US" smtClean="0"/>
              <a:pPr/>
              <a:t>119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170AF-8711-452F-83ED-32F5AED18AC0}" type="slidenum">
              <a:rPr lang="en-US" smtClean="0"/>
              <a:pPr/>
              <a:t>120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170AF-8711-452F-83ED-32F5AED18AC0}" type="slidenum">
              <a:rPr lang="en-US" smtClean="0"/>
              <a:pPr/>
              <a:t>121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96260" name="Slide Number Placeholder 3"/>
          <p:cNvSpPr>
            <a:spLocks noGrp="1"/>
          </p:cNvSpPr>
          <p:nvPr>
            <p:ph type="sldNum" sz="quarter" idx="5"/>
          </p:nvPr>
        </p:nvSpPr>
        <p:spPr>
          <a:noFill/>
        </p:spPr>
        <p:txBody>
          <a:bodyPr/>
          <a:lstStyle/>
          <a:p>
            <a:fld id="{4E946B4B-314E-4883-AE9D-BB232245B07C}" type="slidenum">
              <a:rPr lang="en-US" smtClean="0">
                <a:latin typeface="Arial" charset="0"/>
              </a:rPr>
              <a:pPr/>
              <a:t>122</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7348" name="Slide Number Placeholder 3"/>
          <p:cNvSpPr>
            <a:spLocks noGrp="1"/>
          </p:cNvSpPr>
          <p:nvPr>
            <p:ph type="sldNum" sz="quarter" idx="5"/>
          </p:nvPr>
        </p:nvSpPr>
        <p:spPr>
          <a:noFill/>
        </p:spPr>
        <p:txBody>
          <a:bodyPr/>
          <a:lstStyle/>
          <a:p>
            <a:fld id="{BF7E0D8A-2057-4E3C-B761-39F32D96060C}" type="slidenum">
              <a:rPr lang="en-US" smtClean="0">
                <a:latin typeface="Arial" charset="0"/>
              </a:rPr>
              <a:pPr/>
              <a:t>20</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are interested in relaxing equivalence</a:t>
            </a:r>
            <a:r>
              <a:rPr lang="en-US" baseline="0" smtClean="0"/>
              <a:t> constraints.</a:t>
            </a:r>
          </a:p>
          <a:p>
            <a:endParaRPr lang="en-US" baseline="0" smtClean="0"/>
          </a:p>
          <a:p>
            <a:r>
              <a:rPr lang="en-US" baseline="0" smtClean="0"/>
              <a:t>An equivalence constraint is …</a:t>
            </a:r>
          </a:p>
          <a:p>
            <a:endParaRPr lang="en-US" baseline="0" smtClean="0"/>
          </a:p>
          <a:p>
            <a:r>
              <a:rPr lang="en-US" baseline="0" smtClean="0"/>
              <a:t>An equivalence constraint is, in the graph an edge, and relaxing an equivalence constraint in a distribution will correspond to deleting an edge from the graph.</a:t>
            </a:r>
          </a:p>
          <a:p>
            <a:endParaRPr lang="en-US" baseline="0" smtClean="0"/>
          </a:p>
          <a:p>
            <a:r>
              <a:rPr lang="en-US" baseline="0" smtClean="0"/>
              <a:t>Relax enough equivalence constraints, delete enough edges, get low treewidth network.</a:t>
            </a:r>
            <a:endParaRPr lang="en-US"/>
          </a:p>
        </p:txBody>
      </p:sp>
      <p:sp>
        <p:nvSpPr>
          <p:cNvPr id="4" name="Slide Number Placeholder 3"/>
          <p:cNvSpPr>
            <a:spLocks noGrp="1"/>
          </p:cNvSpPr>
          <p:nvPr>
            <p:ph type="sldNum" sz="quarter" idx="10"/>
          </p:nvPr>
        </p:nvSpPr>
        <p:spPr/>
        <p:txBody>
          <a:bodyPr/>
          <a:lstStyle/>
          <a:p>
            <a:fld id="{C41BCF9A-671B-4285-A5A1-BAE4DAB9FC01}"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Upper-bounds</a:t>
            </a:r>
            <a:r>
              <a:rPr lang="en-US" baseline="0" smtClean="0"/>
              <a:t> given by MB are the same as upper-bounds computed from simplified model.</a:t>
            </a:r>
            <a:endParaRPr lang="en-US"/>
          </a:p>
        </p:txBody>
      </p:sp>
      <p:sp>
        <p:nvSpPr>
          <p:cNvPr id="4" name="Slide Number Placeholder 3"/>
          <p:cNvSpPr>
            <a:spLocks noGrp="1"/>
          </p:cNvSpPr>
          <p:nvPr>
            <p:ph type="sldNum" sz="quarter" idx="10"/>
          </p:nvPr>
        </p:nvSpPr>
        <p:spPr/>
        <p:txBody>
          <a:bodyPr/>
          <a:lstStyle/>
          <a:p>
            <a:fld id="{C41BCF9A-671B-4285-A5A1-BAE4DAB9FC01}"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Choose a simplified so as to minimize</a:t>
            </a:r>
            <a:r>
              <a:rPr lang="en-US" baseline="0" smtClean="0"/>
              <a:t> </a:t>
            </a:r>
            <a:r>
              <a:rPr lang="en-US" i="1" baseline="0" smtClean="0"/>
              <a:t>s</a:t>
            </a:r>
            <a:r>
              <a:rPr lang="en-US" i="0" baseline="0" smtClean="0"/>
              <a:t>.</a:t>
            </a:r>
            <a:endParaRPr lang="en-US" i="1"/>
          </a:p>
        </p:txBody>
      </p:sp>
      <p:sp>
        <p:nvSpPr>
          <p:cNvPr id="4" name="Slide Number Placeholder 3"/>
          <p:cNvSpPr>
            <a:spLocks noGrp="1"/>
          </p:cNvSpPr>
          <p:nvPr>
            <p:ph type="sldNum" sz="quarter" idx="10"/>
          </p:nvPr>
        </p:nvSpPr>
        <p:spPr/>
        <p:txBody>
          <a:bodyPr/>
          <a:lstStyle/>
          <a:p>
            <a:fld id="{C41BCF9A-671B-4285-A5A1-BAE4DAB9FC01}"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latin typeface="Arial" charset="0"/>
              </a:rPr>
              <a:t>BP is exact for trees</a:t>
            </a:r>
          </a:p>
        </p:txBody>
      </p:sp>
      <p:sp>
        <p:nvSpPr>
          <p:cNvPr id="60420" name="Slide Number Placeholder 3"/>
          <p:cNvSpPr>
            <a:spLocks noGrp="1"/>
          </p:cNvSpPr>
          <p:nvPr>
            <p:ph type="sldNum" sz="quarter" idx="5"/>
          </p:nvPr>
        </p:nvSpPr>
        <p:spPr>
          <a:noFill/>
        </p:spPr>
        <p:txBody>
          <a:bodyPr/>
          <a:lstStyle/>
          <a:p>
            <a:fld id="{007C5E49-0EB3-42F8-8041-4ADD952B5938}" type="slidenum">
              <a:rPr lang="en-US" smtClean="0">
                <a:latin typeface="Arial" charset="0"/>
              </a:rPr>
              <a:pPr/>
              <a:t>37</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charset="0"/>
            </a:endParaRPr>
          </a:p>
        </p:txBody>
      </p:sp>
      <p:sp>
        <p:nvSpPr>
          <p:cNvPr id="61444" name="Slide Number Placeholder 3"/>
          <p:cNvSpPr>
            <a:spLocks noGrp="1"/>
          </p:cNvSpPr>
          <p:nvPr>
            <p:ph type="sldNum" sz="quarter" idx="5"/>
          </p:nvPr>
        </p:nvSpPr>
        <p:spPr>
          <a:noFill/>
        </p:spPr>
        <p:txBody>
          <a:bodyPr/>
          <a:lstStyle/>
          <a:p>
            <a:fld id="{FA322D5B-97C0-4C07-9A71-631A09D3861A}" type="slidenum">
              <a:rPr lang="en-US" smtClean="0">
                <a:latin typeface="Arial" charset="0"/>
              </a:rPr>
              <a:pPr/>
              <a:t>38</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0EC753-EEDC-458E-B42B-DEB17BF45544}"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EC753-EEDC-458E-B42B-DEB17BF45544}"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EC753-EEDC-458E-B42B-DEB17BF45544}"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EC753-EEDC-458E-B42B-DEB17BF45544}"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0EC753-EEDC-458E-B42B-DEB17BF45544}"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EC753-EEDC-458E-B42B-DEB17BF45544}"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0EC753-EEDC-458E-B42B-DEB17BF45544}" type="datetimeFigureOut">
              <a:rPr lang="en-US" smtClean="0"/>
              <a:pPr/>
              <a:t>9/30/2009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EC753-EEDC-458E-B42B-DEB17BF45544}" type="datetimeFigureOut">
              <a:rPr lang="en-US" smtClean="0"/>
              <a:pPr/>
              <a:t>9/30/2009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EC753-EEDC-458E-B42B-DEB17BF45544}" type="datetimeFigureOut">
              <a:rPr lang="en-US" smtClean="0"/>
              <a:pPr/>
              <a:t>9/30/2009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EC753-EEDC-458E-B42B-DEB17BF45544}"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EC753-EEDC-458E-B42B-DEB17BF45544}"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37A89-7A8A-4046-80DB-A650AD6A8E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EC753-EEDC-458E-B42B-DEB17BF45544}" type="datetimeFigureOut">
              <a:rPr lang="en-US" smtClean="0"/>
              <a:pPr/>
              <a:t>9/30/2009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37A89-7A8A-4046-80DB-A650AD6A8E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reasoning.cs.ucla.edu/"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35.bin"/></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smtClean="0"/>
              <a:t>Belief Propagation and Approximate Inference: </a:t>
            </a:r>
            <a:br>
              <a:rPr lang="en-US" sz="2800" smtClean="0"/>
            </a:br>
            <a:r>
              <a:rPr lang="en-US" sz="2800" smtClean="0"/>
              <a:t>Compensating for Relaxations</a:t>
            </a:r>
            <a:endParaRPr lang="en-US" sz="2800"/>
          </a:p>
        </p:txBody>
      </p:sp>
      <p:sp>
        <p:nvSpPr>
          <p:cNvPr id="3" name="Subtitle 2"/>
          <p:cNvSpPr>
            <a:spLocks noGrp="1"/>
          </p:cNvSpPr>
          <p:nvPr>
            <p:ph type="subTitle" idx="1"/>
          </p:nvPr>
        </p:nvSpPr>
        <p:spPr/>
        <p:txBody>
          <a:bodyPr/>
          <a:lstStyle/>
          <a:p>
            <a:r>
              <a:rPr lang="en-US" smtClean="0"/>
              <a:t>Arthur Choi</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a:cxnSpLocks noChangeAspect="1"/>
          </p:cNvCxnSpPr>
          <p:nvPr/>
        </p:nvCxnSpPr>
        <p:spPr>
          <a:xfrm rot="16200000" flipH="1">
            <a:off x="8101011" y="3147873"/>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noChangeAspect="1"/>
          </p:cNvCxnSpPr>
          <p:nvPr/>
        </p:nvCxnSpPr>
        <p:spPr>
          <a:xfrm rot="16200000" flipH="1">
            <a:off x="7429359" y="2038351"/>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cxnSpLocks noChangeAspect="1"/>
          </p:cNvCxnSpPr>
          <p:nvPr/>
        </p:nvCxnSpPr>
        <p:spPr>
          <a:xfrm rot="16200000" flipH="1">
            <a:off x="4671873" y="4824273"/>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noChangeAspect="1"/>
          </p:cNvCxnSpPr>
          <p:nvPr/>
        </p:nvCxnSpPr>
        <p:spPr>
          <a:xfrm rot="16200000" flipH="1">
            <a:off x="4000359" y="3714607"/>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r>
              <a:rPr lang="en-US" dirty="0" smtClean="0"/>
              <a:t>Relax the model</a:t>
            </a:r>
          </a:p>
          <a:p>
            <a:r>
              <a:rPr lang="en-US" dirty="0" smtClean="0"/>
              <a:t>Reason in</a:t>
            </a:r>
            <a:br>
              <a:rPr lang="en-US" dirty="0" smtClean="0"/>
            </a:br>
            <a:r>
              <a:rPr lang="en-US" dirty="0" smtClean="0"/>
              <a:t>simpler model</a:t>
            </a:r>
          </a:p>
          <a:p>
            <a:r>
              <a:rPr lang="en-US" dirty="0" smtClean="0"/>
              <a:t>Compensate</a:t>
            </a:r>
            <a:endParaRPr lang="en-US" dirty="0"/>
          </a:p>
        </p:txBody>
      </p:sp>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7955280" y="282448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Oval 22"/>
          <p:cNvSpPr/>
          <p:nvPr/>
        </p:nvSpPr>
        <p:spPr>
          <a:xfrm>
            <a:off x="7604760" y="229616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Oval 19"/>
          <p:cNvSpPr/>
          <p:nvPr/>
        </p:nvSpPr>
        <p:spPr>
          <a:xfrm>
            <a:off x="4526280" y="450088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Oval 20"/>
          <p:cNvSpPr/>
          <p:nvPr/>
        </p:nvSpPr>
        <p:spPr>
          <a:xfrm>
            <a:off x="4175760" y="397256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Focusing Approximations</a:t>
            </a:r>
            <a:endParaRPr lang="en-US"/>
          </a:p>
        </p:txBody>
      </p:sp>
      <p:sp>
        <p:nvSpPr>
          <p:cNvPr id="3" name="Text Box 179"/>
          <p:cNvSpPr txBox="1">
            <a:spLocks noChangeArrowheads="1"/>
          </p:cNvSpPr>
          <p:nvPr/>
        </p:nvSpPr>
        <p:spPr bwMode="auto">
          <a:xfrm>
            <a:off x="112157" y="1295400"/>
            <a:ext cx="8919686" cy="58477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3200" kern="1200">
                <a:solidFill>
                  <a:srgbClr val="2A354C"/>
                </a:solidFill>
                <a:ea typeface="+mn-ea"/>
                <a:cs typeface="+mn-cs"/>
              </a:rPr>
              <a:t>Different queries suggest recovery of different edges</a:t>
            </a:r>
          </a:p>
        </p:txBody>
      </p:sp>
      <p:grpSp>
        <p:nvGrpSpPr>
          <p:cNvPr id="4" name="Group 44"/>
          <p:cNvGrpSpPr>
            <a:grpSpLocks noChangeAspect="1"/>
          </p:cNvGrpSpPr>
          <p:nvPr/>
        </p:nvGrpSpPr>
        <p:grpSpPr bwMode="auto">
          <a:xfrm>
            <a:off x="5178425" y="2819400"/>
            <a:ext cx="2752725" cy="2778125"/>
            <a:chOff x="2251" y="960"/>
            <a:chExt cx="1157" cy="1168"/>
          </a:xfrm>
        </p:grpSpPr>
        <p:sp>
          <p:nvSpPr>
            <p:cNvPr id="5" name="Oval 149"/>
            <p:cNvSpPr>
              <a:spLocks noChangeAspect="1" noChangeArrowheads="1"/>
            </p:cNvSpPr>
            <p:nvPr/>
          </p:nvSpPr>
          <p:spPr bwMode="auto">
            <a:xfrm rot="16200000" flipH="1">
              <a:off x="2251" y="96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 name="Oval 150"/>
            <p:cNvSpPr>
              <a:spLocks noChangeAspect="1" noChangeArrowheads="1"/>
            </p:cNvSpPr>
            <p:nvPr/>
          </p:nvSpPr>
          <p:spPr bwMode="auto">
            <a:xfrm rot="16200000" flipH="1">
              <a:off x="2251" y="131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 name="Oval 151"/>
            <p:cNvSpPr>
              <a:spLocks noChangeAspect="1" noChangeArrowheads="1"/>
            </p:cNvSpPr>
            <p:nvPr/>
          </p:nvSpPr>
          <p:spPr bwMode="auto">
            <a:xfrm rot="16200000" flipH="1">
              <a:off x="2251" y="166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8" name="Oval 152"/>
            <p:cNvSpPr>
              <a:spLocks noChangeAspect="1" noChangeArrowheads="1"/>
            </p:cNvSpPr>
            <p:nvPr/>
          </p:nvSpPr>
          <p:spPr bwMode="auto">
            <a:xfrm rot="16200000" flipH="1">
              <a:off x="2601" y="96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9" name="Oval 153"/>
            <p:cNvSpPr>
              <a:spLocks noChangeAspect="1" noChangeArrowheads="1"/>
            </p:cNvSpPr>
            <p:nvPr/>
          </p:nvSpPr>
          <p:spPr bwMode="auto">
            <a:xfrm rot="16200000" flipH="1">
              <a:off x="2601" y="131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0" name="Oval 154"/>
            <p:cNvSpPr>
              <a:spLocks noChangeAspect="1" noChangeArrowheads="1"/>
            </p:cNvSpPr>
            <p:nvPr/>
          </p:nvSpPr>
          <p:spPr bwMode="auto">
            <a:xfrm rot="16200000" flipH="1">
              <a:off x="2601" y="166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1" name="Oval 155"/>
            <p:cNvSpPr>
              <a:spLocks noChangeAspect="1" noChangeArrowheads="1"/>
            </p:cNvSpPr>
            <p:nvPr/>
          </p:nvSpPr>
          <p:spPr bwMode="auto">
            <a:xfrm rot="16200000" flipH="1">
              <a:off x="2949" y="96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2" name="Oval 156"/>
            <p:cNvSpPr>
              <a:spLocks noChangeAspect="1" noChangeArrowheads="1"/>
            </p:cNvSpPr>
            <p:nvPr/>
          </p:nvSpPr>
          <p:spPr bwMode="auto">
            <a:xfrm rot="16200000" flipH="1">
              <a:off x="2949" y="131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3" name="Oval 157"/>
            <p:cNvSpPr>
              <a:spLocks noChangeAspect="1" noChangeArrowheads="1"/>
            </p:cNvSpPr>
            <p:nvPr/>
          </p:nvSpPr>
          <p:spPr bwMode="auto">
            <a:xfrm rot="16200000" flipH="1">
              <a:off x="2949" y="166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14" name="AutoShape 158"/>
            <p:cNvCxnSpPr>
              <a:cxnSpLocks noChangeAspect="1" noChangeShapeType="1"/>
              <a:stCxn id="5" idx="4"/>
              <a:endCxn id="8" idx="0"/>
            </p:cNvCxnSpPr>
            <p:nvPr/>
          </p:nvCxnSpPr>
          <p:spPr bwMode="auto">
            <a:xfrm>
              <a:off x="2360" y="1013"/>
              <a:ext cx="237" cy="0"/>
            </a:xfrm>
            <a:prstGeom prst="straightConnector1">
              <a:avLst/>
            </a:prstGeom>
            <a:noFill/>
            <a:ln w="38100">
              <a:solidFill>
                <a:schemeClr val="tx1"/>
              </a:solidFill>
              <a:round/>
              <a:headEnd/>
              <a:tailEnd type="arrow" w="med" len="med"/>
            </a:ln>
          </p:spPr>
        </p:cxnSp>
        <p:cxnSp>
          <p:nvCxnSpPr>
            <p:cNvPr id="15" name="AutoShape 159"/>
            <p:cNvCxnSpPr>
              <a:cxnSpLocks noChangeAspect="1" noChangeShapeType="1"/>
              <a:stCxn id="8" idx="4"/>
              <a:endCxn id="11" idx="0"/>
            </p:cNvCxnSpPr>
            <p:nvPr/>
          </p:nvCxnSpPr>
          <p:spPr bwMode="auto">
            <a:xfrm>
              <a:off x="2709" y="1013"/>
              <a:ext cx="237" cy="0"/>
            </a:xfrm>
            <a:prstGeom prst="straightConnector1">
              <a:avLst/>
            </a:prstGeom>
            <a:noFill/>
            <a:ln w="38100">
              <a:solidFill>
                <a:schemeClr val="tx1"/>
              </a:solidFill>
              <a:round/>
              <a:headEnd/>
              <a:tailEnd type="arrow" w="med" len="med"/>
            </a:ln>
          </p:spPr>
        </p:cxnSp>
        <p:cxnSp>
          <p:nvCxnSpPr>
            <p:cNvPr id="16" name="AutoShape 160"/>
            <p:cNvCxnSpPr>
              <a:cxnSpLocks noChangeAspect="1" noChangeShapeType="1"/>
              <a:stCxn id="5" idx="6"/>
              <a:endCxn id="6" idx="2"/>
            </p:cNvCxnSpPr>
            <p:nvPr/>
          </p:nvCxnSpPr>
          <p:spPr bwMode="auto">
            <a:xfrm>
              <a:off x="2304" y="1069"/>
              <a:ext cx="0" cy="241"/>
            </a:xfrm>
            <a:prstGeom prst="straightConnector1">
              <a:avLst/>
            </a:prstGeom>
            <a:noFill/>
            <a:ln w="38100">
              <a:solidFill>
                <a:schemeClr val="tx1"/>
              </a:solidFill>
              <a:round/>
              <a:headEnd/>
              <a:tailEnd type="arrow" w="med" len="med"/>
            </a:ln>
          </p:spPr>
        </p:cxnSp>
        <p:cxnSp>
          <p:nvCxnSpPr>
            <p:cNvPr id="17" name="AutoShape 163"/>
            <p:cNvCxnSpPr>
              <a:cxnSpLocks noChangeAspect="1" noChangeShapeType="1"/>
              <a:stCxn id="6" idx="6"/>
              <a:endCxn id="7" idx="2"/>
            </p:cNvCxnSpPr>
            <p:nvPr/>
          </p:nvCxnSpPr>
          <p:spPr bwMode="auto">
            <a:xfrm>
              <a:off x="2304" y="1423"/>
              <a:ext cx="0" cy="243"/>
            </a:xfrm>
            <a:prstGeom prst="straightConnector1">
              <a:avLst/>
            </a:prstGeom>
            <a:noFill/>
            <a:ln w="38100">
              <a:solidFill>
                <a:schemeClr val="tx1"/>
              </a:solidFill>
              <a:round/>
              <a:headEnd/>
              <a:tailEnd type="arrow" w="med" len="med"/>
            </a:ln>
          </p:spPr>
        </p:cxnSp>
        <p:cxnSp>
          <p:nvCxnSpPr>
            <p:cNvPr id="18" name="AutoShape 166"/>
            <p:cNvCxnSpPr>
              <a:cxnSpLocks noChangeAspect="1" noChangeShapeType="1"/>
              <a:stCxn id="6" idx="4"/>
              <a:endCxn id="9" idx="0"/>
            </p:cNvCxnSpPr>
            <p:nvPr/>
          </p:nvCxnSpPr>
          <p:spPr bwMode="auto">
            <a:xfrm>
              <a:off x="2360" y="1366"/>
              <a:ext cx="237" cy="0"/>
            </a:xfrm>
            <a:prstGeom prst="straightConnector1">
              <a:avLst/>
            </a:prstGeom>
            <a:noFill/>
            <a:ln w="38100">
              <a:solidFill>
                <a:schemeClr val="tx1"/>
              </a:solidFill>
              <a:round/>
              <a:headEnd/>
              <a:tailEnd type="arrow" w="med" len="med"/>
            </a:ln>
          </p:spPr>
        </p:cxnSp>
        <p:cxnSp>
          <p:nvCxnSpPr>
            <p:cNvPr id="19" name="AutoShape 167"/>
            <p:cNvCxnSpPr>
              <a:cxnSpLocks noChangeAspect="1" noChangeShapeType="1"/>
              <a:stCxn id="9" idx="4"/>
              <a:endCxn id="12" idx="0"/>
            </p:cNvCxnSpPr>
            <p:nvPr/>
          </p:nvCxnSpPr>
          <p:spPr bwMode="auto">
            <a:xfrm>
              <a:off x="2709" y="1366"/>
              <a:ext cx="237" cy="0"/>
            </a:xfrm>
            <a:prstGeom prst="straightConnector1">
              <a:avLst/>
            </a:prstGeom>
            <a:noFill/>
            <a:ln w="38100">
              <a:solidFill>
                <a:schemeClr val="tx1"/>
              </a:solidFill>
              <a:round/>
              <a:headEnd/>
              <a:tailEnd type="arrow" w="med" len="med"/>
            </a:ln>
          </p:spPr>
        </p:cxnSp>
        <p:cxnSp>
          <p:nvCxnSpPr>
            <p:cNvPr id="20" name="AutoShape 168"/>
            <p:cNvCxnSpPr>
              <a:cxnSpLocks noChangeAspect="1" noChangeShapeType="1"/>
              <a:stCxn id="7" idx="4"/>
              <a:endCxn id="10" idx="0"/>
            </p:cNvCxnSpPr>
            <p:nvPr/>
          </p:nvCxnSpPr>
          <p:spPr bwMode="auto">
            <a:xfrm>
              <a:off x="2360" y="1722"/>
              <a:ext cx="237" cy="0"/>
            </a:xfrm>
            <a:prstGeom prst="straightConnector1">
              <a:avLst/>
            </a:prstGeom>
            <a:noFill/>
            <a:ln w="38100">
              <a:solidFill>
                <a:schemeClr val="tx1"/>
              </a:solidFill>
              <a:round/>
              <a:headEnd/>
              <a:tailEnd type="arrow" w="med" len="med"/>
            </a:ln>
          </p:spPr>
        </p:cxnSp>
        <p:cxnSp>
          <p:nvCxnSpPr>
            <p:cNvPr id="21" name="AutoShape 169"/>
            <p:cNvCxnSpPr>
              <a:cxnSpLocks noChangeAspect="1" noChangeShapeType="1"/>
              <a:stCxn id="10" idx="4"/>
              <a:endCxn id="13" idx="0"/>
            </p:cNvCxnSpPr>
            <p:nvPr/>
          </p:nvCxnSpPr>
          <p:spPr bwMode="auto">
            <a:xfrm>
              <a:off x="2709" y="1722"/>
              <a:ext cx="237" cy="0"/>
            </a:xfrm>
            <a:prstGeom prst="straightConnector1">
              <a:avLst/>
            </a:prstGeom>
            <a:noFill/>
            <a:ln w="38100">
              <a:solidFill>
                <a:schemeClr val="tx1"/>
              </a:solidFill>
              <a:round/>
              <a:headEnd/>
              <a:tailEnd type="arrow" w="med" len="med"/>
            </a:ln>
          </p:spPr>
        </p:cxnSp>
        <p:sp>
          <p:nvSpPr>
            <p:cNvPr id="22" name="Oval 155"/>
            <p:cNvSpPr>
              <a:spLocks noChangeAspect="1" noChangeArrowheads="1"/>
            </p:cNvSpPr>
            <p:nvPr/>
          </p:nvSpPr>
          <p:spPr bwMode="auto">
            <a:xfrm rot="16200000" flipH="1">
              <a:off x="3302" y="96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3" name="Oval 156"/>
            <p:cNvSpPr>
              <a:spLocks noChangeAspect="1" noChangeArrowheads="1"/>
            </p:cNvSpPr>
            <p:nvPr/>
          </p:nvSpPr>
          <p:spPr bwMode="auto">
            <a:xfrm rot="16200000" flipH="1">
              <a:off x="3302" y="131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4" name="Oval 157"/>
            <p:cNvSpPr>
              <a:spLocks noChangeAspect="1" noChangeArrowheads="1"/>
            </p:cNvSpPr>
            <p:nvPr/>
          </p:nvSpPr>
          <p:spPr bwMode="auto">
            <a:xfrm rot="16200000" flipH="1">
              <a:off x="3302" y="166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25" name="AutoShape 159"/>
            <p:cNvCxnSpPr>
              <a:cxnSpLocks noChangeAspect="1" noChangeShapeType="1"/>
              <a:stCxn id="11" idx="4"/>
              <a:endCxn id="22" idx="0"/>
            </p:cNvCxnSpPr>
            <p:nvPr/>
          </p:nvCxnSpPr>
          <p:spPr bwMode="auto">
            <a:xfrm>
              <a:off x="3067" y="1013"/>
              <a:ext cx="223" cy="0"/>
            </a:xfrm>
            <a:prstGeom prst="straightConnector1">
              <a:avLst/>
            </a:prstGeom>
            <a:noFill/>
            <a:ln w="38100">
              <a:solidFill>
                <a:schemeClr val="tx1"/>
              </a:solidFill>
              <a:round/>
              <a:headEnd/>
              <a:tailEnd type="arrow" w="med" len="med"/>
            </a:ln>
          </p:spPr>
        </p:cxnSp>
        <p:cxnSp>
          <p:nvCxnSpPr>
            <p:cNvPr id="26" name="AutoShape 167"/>
            <p:cNvCxnSpPr>
              <a:cxnSpLocks noChangeAspect="1" noChangeShapeType="1"/>
              <a:stCxn id="12" idx="4"/>
              <a:endCxn id="23" idx="0"/>
            </p:cNvCxnSpPr>
            <p:nvPr/>
          </p:nvCxnSpPr>
          <p:spPr bwMode="auto">
            <a:xfrm>
              <a:off x="3068" y="1366"/>
              <a:ext cx="223" cy="0"/>
            </a:xfrm>
            <a:prstGeom prst="straightConnector1">
              <a:avLst/>
            </a:prstGeom>
            <a:noFill/>
            <a:ln w="38100">
              <a:solidFill>
                <a:schemeClr val="tx1"/>
              </a:solidFill>
              <a:round/>
              <a:headEnd/>
              <a:tailEnd type="arrow" w="med" len="med"/>
            </a:ln>
          </p:spPr>
        </p:cxnSp>
        <p:cxnSp>
          <p:nvCxnSpPr>
            <p:cNvPr id="27" name="AutoShape 169"/>
            <p:cNvCxnSpPr>
              <a:cxnSpLocks noChangeAspect="1" noChangeShapeType="1"/>
              <a:stCxn id="13" idx="4"/>
              <a:endCxn id="24" idx="0"/>
            </p:cNvCxnSpPr>
            <p:nvPr/>
          </p:nvCxnSpPr>
          <p:spPr bwMode="auto">
            <a:xfrm>
              <a:off x="3067" y="1722"/>
              <a:ext cx="223" cy="0"/>
            </a:xfrm>
            <a:prstGeom prst="straightConnector1">
              <a:avLst/>
            </a:prstGeom>
            <a:noFill/>
            <a:ln w="38100">
              <a:solidFill>
                <a:schemeClr val="tx1"/>
              </a:solidFill>
              <a:round/>
              <a:headEnd/>
              <a:tailEnd type="arrow" w="med" len="med"/>
            </a:ln>
          </p:spPr>
        </p:cxnSp>
        <p:sp>
          <p:nvSpPr>
            <p:cNvPr id="28" name="Oval 151"/>
            <p:cNvSpPr>
              <a:spLocks noChangeAspect="1" noChangeArrowheads="1"/>
            </p:cNvSpPr>
            <p:nvPr/>
          </p:nvSpPr>
          <p:spPr bwMode="auto">
            <a:xfrm rot="16200000" flipH="1">
              <a:off x="2251" y="202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9" name="Oval 154"/>
            <p:cNvSpPr>
              <a:spLocks noChangeAspect="1" noChangeArrowheads="1"/>
            </p:cNvSpPr>
            <p:nvPr/>
          </p:nvSpPr>
          <p:spPr bwMode="auto">
            <a:xfrm rot="16200000" flipH="1">
              <a:off x="2601" y="202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0" name="Oval 157"/>
            <p:cNvSpPr>
              <a:spLocks noChangeAspect="1" noChangeArrowheads="1"/>
            </p:cNvSpPr>
            <p:nvPr/>
          </p:nvSpPr>
          <p:spPr bwMode="auto">
            <a:xfrm rot="16200000" flipH="1">
              <a:off x="2949" y="202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31" name="AutoShape 163"/>
            <p:cNvCxnSpPr>
              <a:cxnSpLocks noChangeAspect="1" noChangeShapeType="1"/>
              <a:stCxn id="7" idx="6"/>
              <a:endCxn id="28" idx="2"/>
            </p:cNvCxnSpPr>
            <p:nvPr/>
          </p:nvCxnSpPr>
          <p:spPr bwMode="auto">
            <a:xfrm>
              <a:off x="2304" y="1787"/>
              <a:ext cx="0" cy="223"/>
            </a:xfrm>
            <a:prstGeom prst="straightConnector1">
              <a:avLst/>
            </a:prstGeom>
            <a:noFill/>
            <a:ln w="38100">
              <a:solidFill>
                <a:schemeClr val="tx1"/>
              </a:solidFill>
              <a:round/>
              <a:headEnd/>
              <a:tailEnd type="arrow" w="med" len="med"/>
            </a:ln>
          </p:spPr>
        </p:cxnSp>
        <p:cxnSp>
          <p:nvCxnSpPr>
            <p:cNvPr id="32" name="AutoShape 168"/>
            <p:cNvCxnSpPr>
              <a:cxnSpLocks noChangeAspect="1" noChangeShapeType="1"/>
              <a:stCxn id="28" idx="4"/>
              <a:endCxn id="29" idx="0"/>
            </p:cNvCxnSpPr>
            <p:nvPr/>
          </p:nvCxnSpPr>
          <p:spPr bwMode="auto">
            <a:xfrm>
              <a:off x="2360" y="2075"/>
              <a:ext cx="237" cy="0"/>
            </a:xfrm>
            <a:prstGeom prst="straightConnector1">
              <a:avLst/>
            </a:prstGeom>
            <a:noFill/>
            <a:ln w="38100">
              <a:solidFill>
                <a:schemeClr val="tx1"/>
              </a:solidFill>
              <a:round/>
              <a:headEnd/>
              <a:tailEnd type="arrow" w="med" len="med"/>
            </a:ln>
          </p:spPr>
        </p:cxnSp>
        <p:cxnSp>
          <p:nvCxnSpPr>
            <p:cNvPr id="33" name="AutoShape 169"/>
            <p:cNvCxnSpPr>
              <a:cxnSpLocks noChangeAspect="1" noChangeShapeType="1"/>
              <a:stCxn id="29" idx="4"/>
              <a:endCxn id="30" idx="0"/>
            </p:cNvCxnSpPr>
            <p:nvPr/>
          </p:nvCxnSpPr>
          <p:spPr bwMode="auto">
            <a:xfrm>
              <a:off x="2709" y="2075"/>
              <a:ext cx="237" cy="0"/>
            </a:xfrm>
            <a:prstGeom prst="straightConnector1">
              <a:avLst/>
            </a:prstGeom>
            <a:noFill/>
            <a:ln w="38100">
              <a:solidFill>
                <a:schemeClr val="tx1"/>
              </a:solidFill>
              <a:round/>
              <a:headEnd/>
              <a:tailEnd type="arrow" w="med" len="med"/>
            </a:ln>
          </p:spPr>
        </p:cxnSp>
        <p:sp>
          <p:nvSpPr>
            <p:cNvPr id="34" name="Oval 157"/>
            <p:cNvSpPr>
              <a:spLocks noChangeAspect="1" noChangeArrowheads="1"/>
            </p:cNvSpPr>
            <p:nvPr/>
          </p:nvSpPr>
          <p:spPr bwMode="auto">
            <a:xfrm rot="16200000" flipH="1">
              <a:off x="3302" y="202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35" name="AutoShape 169"/>
            <p:cNvCxnSpPr>
              <a:cxnSpLocks noChangeAspect="1" noChangeShapeType="1"/>
              <a:stCxn id="30" idx="4"/>
              <a:endCxn id="34" idx="0"/>
            </p:cNvCxnSpPr>
            <p:nvPr/>
          </p:nvCxnSpPr>
          <p:spPr bwMode="auto">
            <a:xfrm>
              <a:off x="3067" y="2075"/>
              <a:ext cx="223" cy="0"/>
            </a:xfrm>
            <a:prstGeom prst="straightConnector1">
              <a:avLst/>
            </a:prstGeom>
            <a:noFill/>
            <a:ln w="38100">
              <a:solidFill>
                <a:schemeClr val="tx1"/>
              </a:solidFill>
              <a:round/>
              <a:headEnd/>
              <a:tailEnd type="arrow" w="med" len="med"/>
            </a:ln>
          </p:spPr>
        </p:cxnSp>
      </p:grpSp>
      <p:grpSp>
        <p:nvGrpSpPr>
          <p:cNvPr id="36" name="Group 200"/>
          <p:cNvGrpSpPr>
            <a:grpSpLocks noChangeAspect="1"/>
          </p:cNvGrpSpPr>
          <p:nvPr/>
        </p:nvGrpSpPr>
        <p:grpSpPr bwMode="auto">
          <a:xfrm>
            <a:off x="1212850" y="2819400"/>
            <a:ext cx="2752725" cy="2778125"/>
            <a:chOff x="1148" y="2000"/>
            <a:chExt cx="1157" cy="1168"/>
          </a:xfrm>
        </p:grpSpPr>
        <p:sp>
          <p:nvSpPr>
            <p:cNvPr id="37" name="Oval 149"/>
            <p:cNvSpPr>
              <a:spLocks noChangeAspect="1" noChangeArrowheads="1"/>
            </p:cNvSpPr>
            <p:nvPr/>
          </p:nvSpPr>
          <p:spPr bwMode="auto">
            <a:xfrm rot="16200000" flipH="1">
              <a:off x="1148" y="200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8" name="Oval 150"/>
            <p:cNvSpPr>
              <a:spLocks noChangeAspect="1" noChangeArrowheads="1"/>
            </p:cNvSpPr>
            <p:nvPr/>
          </p:nvSpPr>
          <p:spPr bwMode="auto">
            <a:xfrm rot="16200000" flipH="1">
              <a:off x="1148" y="235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9" name="Oval 151"/>
            <p:cNvSpPr>
              <a:spLocks noChangeAspect="1" noChangeArrowheads="1"/>
            </p:cNvSpPr>
            <p:nvPr/>
          </p:nvSpPr>
          <p:spPr bwMode="auto">
            <a:xfrm rot="16200000" flipH="1">
              <a:off x="1148" y="270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0" name="Oval 152"/>
            <p:cNvSpPr>
              <a:spLocks noChangeAspect="1" noChangeArrowheads="1"/>
            </p:cNvSpPr>
            <p:nvPr/>
          </p:nvSpPr>
          <p:spPr bwMode="auto">
            <a:xfrm rot="16200000" flipH="1">
              <a:off x="1498" y="200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1" name="Oval 153"/>
            <p:cNvSpPr>
              <a:spLocks noChangeAspect="1" noChangeArrowheads="1"/>
            </p:cNvSpPr>
            <p:nvPr/>
          </p:nvSpPr>
          <p:spPr bwMode="auto">
            <a:xfrm rot="16200000" flipH="1">
              <a:off x="1498" y="235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2" name="Oval 154"/>
            <p:cNvSpPr>
              <a:spLocks noChangeAspect="1" noChangeArrowheads="1"/>
            </p:cNvSpPr>
            <p:nvPr/>
          </p:nvSpPr>
          <p:spPr bwMode="auto">
            <a:xfrm rot="16200000" flipH="1">
              <a:off x="1498" y="270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3" name="Oval 155"/>
            <p:cNvSpPr>
              <a:spLocks noChangeAspect="1" noChangeArrowheads="1"/>
            </p:cNvSpPr>
            <p:nvPr/>
          </p:nvSpPr>
          <p:spPr bwMode="auto">
            <a:xfrm rot="16200000" flipH="1">
              <a:off x="1846" y="200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4" name="Oval 156"/>
            <p:cNvSpPr>
              <a:spLocks noChangeAspect="1" noChangeArrowheads="1"/>
            </p:cNvSpPr>
            <p:nvPr/>
          </p:nvSpPr>
          <p:spPr bwMode="auto">
            <a:xfrm rot="16200000" flipH="1">
              <a:off x="1846" y="235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5" name="Oval 157"/>
            <p:cNvSpPr>
              <a:spLocks noChangeAspect="1" noChangeArrowheads="1"/>
            </p:cNvSpPr>
            <p:nvPr/>
          </p:nvSpPr>
          <p:spPr bwMode="auto">
            <a:xfrm rot="16200000" flipH="1">
              <a:off x="1846" y="270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46" name="AutoShape 158"/>
            <p:cNvCxnSpPr>
              <a:cxnSpLocks noChangeAspect="1" noChangeShapeType="1"/>
              <a:stCxn id="37" idx="4"/>
              <a:endCxn id="40" idx="0"/>
            </p:cNvCxnSpPr>
            <p:nvPr/>
          </p:nvCxnSpPr>
          <p:spPr bwMode="auto">
            <a:xfrm>
              <a:off x="1266" y="2053"/>
              <a:ext cx="220" cy="0"/>
            </a:xfrm>
            <a:prstGeom prst="straightConnector1">
              <a:avLst/>
            </a:prstGeom>
            <a:noFill/>
            <a:ln w="38100">
              <a:solidFill>
                <a:schemeClr val="tx1"/>
              </a:solidFill>
              <a:round/>
              <a:headEnd/>
              <a:tailEnd type="arrow" w="med" len="med"/>
            </a:ln>
          </p:spPr>
        </p:cxnSp>
        <p:cxnSp>
          <p:nvCxnSpPr>
            <p:cNvPr id="47" name="AutoShape 159"/>
            <p:cNvCxnSpPr>
              <a:cxnSpLocks noChangeAspect="1" noChangeShapeType="1"/>
              <a:stCxn id="40" idx="4"/>
              <a:endCxn id="43" idx="0"/>
            </p:cNvCxnSpPr>
            <p:nvPr/>
          </p:nvCxnSpPr>
          <p:spPr bwMode="auto">
            <a:xfrm>
              <a:off x="1606" y="2053"/>
              <a:ext cx="237" cy="0"/>
            </a:xfrm>
            <a:prstGeom prst="straightConnector1">
              <a:avLst/>
            </a:prstGeom>
            <a:noFill/>
            <a:ln w="38100">
              <a:solidFill>
                <a:schemeClr val="tx1"/>
              </a:solidFill>
              <a:round/>
              <a:headEnd/>
              <a:tailEnd type="arrow" w="med" len="med"/>
            </a:ln>
          </p:spPr>
        </p:cxnSp>
        <p:cxnSp>
          <p:nvCxnSpPr>
            <p:cNvPr id="48" name="AutoShape 160"/>
            <p:cNvCxnSpPr>
              <a:cxnSpLocks noChangeAspect="1" noChangeShapeType="1"/>
              <a:stCxn id="37" idx="6"/>
              <a:endCxn id="38" idx="2"/>
            </p:cNvCxnSpPr>
            <p:nvPr/>
          </p:nvCxnSpPr>
          <p:spPr bwMode="auto">
            <a:xfrm>
              <a:off x="1201" y="2118"/>
              <a:ext cx="1" cy="224"/>
            </a:xfrm>
            <a:prstGeom prst="straightConnector1">
              <a:avLst/>
            </a:prstGeom>
            <a:noFill/>
            <a:ln w="38100">
              <a:solidFill>
                <a:schemeClr val="tx1"/>
              </a:solidFill>
              <a:round/>
              <a:headEnd/>
              <a:tailEnd type="arrow" w="med" len="med"/>
            </a:ln>
          </p:spPr>
        </p:cxnSp>
        <p:cxnSp>
          <p:nvCxnSpPr>
            <p:cNvPr id="49" name="AutoShape 161"/>
            <p:cNvCxnSpPr>
              <a:cxnSpLocks noChangeAspect="1" noChangeShapeType="1"/>
              <a:stCxn id="40" idx="6"/>
              <a:endCxn id="41" idx="2"/>
            </p:cNvCxnSpPr>
            <p:nvPr/>
          </p:nvCxnSpPr>
          <p:spPr bwMode="auto">
            <a:xfrm>
              <a:off x="1551" y="2109"/>
              <a:ext cx="0" cy="241"/>
            </a:xfrm>
            <a:prstGeom prst="straightConnector1">
              <a:avLst/>
            </a:prstGeom>
            <a:noFill/>
            <a:ln w="38100">
              <a:solidFill>
                <a:schemeClr val="tx1"/>
              </a:solidFill>
              <a:round/>
              <a:headEnd/>
              <a:tailEnd type="arrow" w="med" len="med"/>
            </a:ln>
          </p:spPr>
        </p:cxnSp>
        <p:cxnSp>
          <p:nvCxnSpPr>
            <p:cNvPr id="50" name="AutoShape 162"/>
            <p:cNvCxnSpPr>
              <a:cxnSpLocks noChangeAspect="1" noChangeShapeType="1"/>
              <a:stCxn id="43" idx="6"/>
              <a:endCxn id="44" idx="2"/>
            </p:cNvCxnSpPr>
            <p:nvPr/>
          </p:nvCxnSpPr>
          <p:spPr bwMode="auto">
            <a:xfrm>
              <a:off x="1899" y="2109"/>
              <a:ext cx="0" cy="241"/>
            </a:xfrm>
            <a:prstGeom prst="straightConnector1">
              <a:avLst/>
            </a:prstGeom>
            <a:noFill/>
            <a:ln w="38100">
              <a:solidFill>
                <a:schemeClr val="tx1"/>
              </a:solidFill>
              <a:round/>
              <a:headEnd/>
              <a:tailEnd type="arrow" w="med" len="med"/>
            </a:ln>
          </p:spPr>
        </p:cxnSp>
        <p:cxnSp>
          <p:nvCxnSpPr>
            <p:cNvPr id="51" name="AutoShape 163"/>
            <p:cNvCxnSpPr>
              <a:cxnSpLocks noChangeAspect="1" noChangeShapeType="1"/>
              <a:stCxn id="38" idx="6"/>
              <a:endCxn id="39" idx="2"/>
            </p:cNvCxnSpPr>
            <p:nvPr/>
          </p:nvCxnSpPr>
          <p:spPr bwMode="auto">
            <a:xfrm>
              <a:off x="1201" y="2463"/>
              <a:ext cx="0" cy="243"/>
            </a:xfrm>
            <a:prstGeom prst="straightConnector1">
              <a:avLst/>
            </a:prstGeom>
            <a:noFill/>
            <a:ln w="38100">
              <a:solidFill>
                <a:schemeClr val="tx1"/>
              </a:solidFill>
              <a:round/>
              <a:headEnd/>
              <a:tailEnd type="arrow" w="med" len="med"/>
            </a:ln>
          </p:spPr>
        </p:cxnSp>
        <p:cxnSp>
          <p:nvCxnSpPr>
            <p:cNvPr id="52" name="AutoShape 164"/>
            <p:cNvCxnSpPr>
              <a:cxnSpLocks noChangeAspect="1" noChangeShapeType="1"/>
              <a:stCxn id="41" idx="6"/>
              <a:endCxn id="42" idx="2"/>
            </p:cNvCxnSpPr>
            <p:nvPr/>
          </p:nvCxnSpPr>
          <p:spPr bwMode="auto">
            <a:xfrm>
              <a:off x="1551" y="2463"/>
              <a:ext cx="0" cy="243"/>
            </a:xfrm>
            <a:prstGeom prst="straightConnector1">
              <a:avLst/>
            </a:prstGeom>
            <a:noFill/>
            <a:ln w="38100">
              <a:solidFill>
                <a:schemeClr val="tx1"/>
              </a:solidFill>
              <a:round/>
              <a:headEnd/>
              <a:tailEnd type="arrow" w="med" len="med"/>
            </a:ln>
          </p:spPr>
        </p:cxnSp>
        <p:cxnSp>
          <p:nvCxnSpPr>
            <p:cNvPr id="53" name="AutoShape 165"/>
            <p:cNvCxnSpPr>
              <a:cxnSpLocks noChangeAspect="1" noChangeShapeType="1"/>
              <a:stCxn id="44" idx="6"/>
              <a:endCxn id="45" idx="2"/>
            </p:cNvCxnSpPr>
            <p:nvPr/>
          </p:nvCxnSpPr>
          <p:spPr bwMode="auto">
            <a:xfrm>
              <a:off x="1899" y="2463"/>
              <a:ext cx="0" cy="243"/>
            </a:xfrm>
            <a:prstGeom prst="straightConnector1">
              <a:avLst/>
            </a:prstGeom>
            <a:noFill/>
            <a:ln w="38100">
              <a:solidFill>
                <a:schemeClr val="tx1"/>
              </a:solidFill>
              <a:round/>
              <a:headEnd/>
              <a:tailEnd type="arrow" w="med" len="med"/>
            </a:ln>
          </p:spPr>
        </p:cxnSp>
        <p:cxnSp>
          <p:nvCxnSpPr>
            <p:cNvPr id="54" name="AutoShape 166"/>
            <p:cNvCxnSpPr>
              <a:cxnSpLocks noChangeAspect="1" noChangeShapeType="1"/>
              <a:stCxn id="38" idx="4"/>
              <a:endCxn id="41" idx="0"/>
            </p:cNvCxnSpPr>
            <p:nvPr/>
          </p:nvCxnSpPr>
          <p:spPr bwMode="auto">
            <a:xfrm>
              <a:off x="1257" y="2406"/>
              <a:ext cx="237" cy="0"/>
            </a:xfrm>
            <a:prstGeom prst="straightConnector1">
              <a:avLst/>
            </a:prstGeom>
            <a:noFill/>
            <a:ln w="38100">
              <a:solidFill>
                <a:schemeClr val="tx1"/>
              </a:solidFill>
              <a:round/>
              <a:headEnd/>
              <a:tailEnd type="arrow" w="med" len="med"/>
            </a:ln>
          </p:spPr>
        </p:cxnSp>
        <p:cxnSp>
          <p:nvCxnSpPr>
            <p:cNvPr id="55" name="AutoShape 167"/>
            <p:cNvCxnSpPr>
              <a:cxnSpLocks noChangeAspect="1" noChangeShapeType="1"/>
              <a:stCxn id="41" idx="4"/>
              <a:endCxn id="44" idx="0"/>
            </p:cNvCxnSpPr>
            <p:nvPr/>
          </p:nvCxnSpPr>
          <p:spPr bwMode="auto">
            <a:xfrm>
              <a:off x="1606" y="2406"/>
              <a:ext cx="237" cy="0"/>
            </a:xfrm>
            <a:prstGeom prst="straightConnector1">
              <a:avLst/>
            </a:prstGeom>
            <a:noFill/>
            <a:ln w="38100">
              <a:solidFill>
                <a:schemeClr val="tx1"/>
              </a:solidFill>
              <a:round/>
              <a:headEnd/>
              <a:tailEnd type="arrow" w="med" len="med"/>
            </a:ln>
          </p:spPr>
        </p:cxnSp>
        <p:cxnSp>
          <p:nvCxnSpPr>
            <p:cNvPr id="56" name="AutoShape 168"/>
            <p:cNvCxnSpPr>
              <a:cxnSpLocks noChangeAspect="1" noChangeShapeType="1"/>
              <a:stCxn id="39" idx="4"/>
              <a:endCxn id="42" idx="0"/>
            </p:cNvCxnSpPr>
            <p:nvPr/>
          </p:nvCxnSpPr>
          <p:spPr bwMode="auto">
            <a:xfrm>
              <a:off x="1257" y="2762"/>
              <a:ext cx="237" cy="0"/>
            </a:xfrm>
            <a:prstGeom prst="straightConnector1">
              <a:avLst/>
            </a:prstGeom>
            <a:noFill/>
            <a:ln w="38100">
              <a:solidFill>
                <a:schemeClr val="tx1"/>
              </a:solidFill>
              <a:round/>
              <a:headEnd/>
              <a:tailEnd type="arrow" w="med" len="med"/>
            </a:ln>
          </p:spPr>
        </p:cxnSp>
        <p:cxnSp>
          <p:nvCxnSpPr>
            <p:cNvPr id="57" name="AutoShape 169"/>
            <p:cNvCxnSpPr>
              <a:cxnSpLocks noChangeAspect="1" noChangeShapeType="1"/>
              <a:stCxn id="42" idx="4"/>
              <a:endCxn id="45" idx="0"/>
            </p:cNvCxnSpPr>
            <p:nvPr/>
          </p:nvCxnSpPr>
          <p:spPr bwMode="auto">
            <a:xfrm>
              <a:off x="1606" y="2762"/>
              <a:ext cx="237" cy="0"/>
            </a:xfrm>
            <a:prstGeom prst="straightConnector1">
              <a:avLst/>
            </a:prstGeom>
            <a:noFill/>
            <a:ln w="38100">
              <a:solidFill>
                <a:schemeClr val="tx1"/>
              </a:solidFill>
              <a:round/>
              <a:headEnd/>
              <a:tailEnd type="arrow" w="med" len="med"/>
            </a:ln>
          </p:spPr>
        </p:cxnSp>
        <p:sp>
          <p:nvSpPr>
            <p:cNvPr id="58" name="Oval 155"/>
            <p:cNvSpPr>
              <a:spLocks noChangeAspect="1" noChangeArrowheads="1"/>
            </p:cNvSpPr>
            <p:nvPr/>
          </p:nvSpPr>
          <p:spPr bwMode="auto">
            <a:xfrm rot="16200000" flipH="1">
              <a:off x="2199" y="2000"/>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 name="Oval 156"/>
            <p:cNvSpPr>
              <a:spLocks noChangeAspect="1" noChangeArrowheads="1"/>
            </p:cNvSpPr>
            <p:nvPr/>
          </p:nvSpPr>
          <p:spPr bwMode="auto">
            <a:xfrm rot="16200000" flipH="1">
              <a:off x="2199" y="2354"/>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0" name="Oval 157"/>
            <p:cNvSpPr>
              <a:spLocks noChangeAspect="1" noChangeArrowheads="1"/>
            </p:cNvSpPr>
            <p:nvPr/>
          </p:nvSpPr>
          <p:spPr bwMode="auto">
            <a:xfrm rot="16200000" flipH="1">
              <a:off x="2199" y="2709"/>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61" name="AutoShape 159"/>
            <p:cNvCxnSpPr>
              <a:cxnSpLocks noChangeAspect="1" noChangeShapeType="1"/>
              <a:stCxn id="43" idx="4"/>
              <a:endCxn id="58" idx="0"/>
            </p:cNvCxnSpPr>
            <p:nvPr/>
          </p:nvCxnSpPr>
          <p:spPr bwMode="auto">
            <a:xfrm>
              <a:off x="1964" y="2053"/>
              <a:ext cx="223" cy="0"/>
            </a:xfrm>
            <a:prstGeom prst="straightConnector1">
              <a:avLst/>
            </a:prstGeom>
            <a:noFill/>
            <a:ln w="38100">
              <a:solidFill>
                <a:schemeClr val="tx1"/>
              </a:solidFill>
              <a:round/>
              <a:headEnd/>
              <a:tailEnd type="arrow" w="med" len="med"/>
            </a:ln>
          </p:spPr>
        </p:cxnSp>
        <p:cxnSp>
          <p:nvCxnSpPr>
            <p:cNvPr id="62" name="AutoShape 162"/>
            <p:cNvCxnSpPr>
              <a:cxnSpLocks noChangeAspect="1" noChangeShapeType="1"/>
              <a:stCxn id="58" idx="6"/>
              <a:endCxn id="59" idx="2"/>
            </p:cNvCxnSpPr>
            <p:nvPr/>
          </p:nvCxnSpPr>
          <p:spPr bwMode="auto">
            <a:xfrm>
              <a:off x="2252" y="2109"/>
              <a:ext cx="0" cy="241"/>
            </a:xfrm>
            <a:prstGeom prst="straightConnector1">
              <a:avLst/>
            </a:prstGeom>
            <a:noFill/>
            <a:ln w="38100">
              <a:solidFill>
                <a:schemeClr val="tx1"/>
              </a:solidFill>
              <a:round/>
              <a:headEnd/>
              <a:tailEnd type="arrow" w="med" len="med"/>
            </a:ln>
          </p:spPr>
        </p:cxnSp>
        <p:cxnSp>
          <p:nvCxnSpPr>
            <p:cNvPr id="63" name="AutoShape 165"/>
            <p:cNvCxnSpPr>
              <a:cxnSpLocks noChangeAspect="1" noChangeShapeType="1"/>
              <a:stCxn id="59" idx="6"/>
              <a:endCxn id="60" idx="2"/>
            </p:cNvCxnSpPr>
            <p:nvPr/>
          </p:nvCxnSpPr>
          <p:spPr bwMode="auto">
            <a:xfrm>
              <a:off x="2252" y="2463"/>
              <a:ext cx="0" cy="243"/>
            </a:xfrm>
            <a:prstGeom prst="straightConnector1">
              <a:avLst/>
            </a:prstGeom>
            <a:noFill/>
            <a:ln w="38100">
              <a:solidFill>
                <a:schemeClr val="tx1"/>
              </a:solidFill>
              <a:round/>
              <a:headEnd/>
              <a:tailEnd type="arrow" w="med" len="med"/>
            </a:ln>
          </p:spPr>
        </p:cxnSp>
        <p:cxnSp>
          <p:nvCxnSpPr>
            <p:cNvPr id="64" name="AutoShape 167"/>
            <p:cNvCxnSpPr>
              <a:cxnSpLocks noChangeAspect="1" noChangeShapeType="1"/>
              <a:stCxn id="44" idx="4"/>
              <a:endCxn id="59" idx="0"/>
            </p:cNvCxnSpPr>
            <p:nvPr/>
          </p:nvCxnSpPr>
          <p:spPr bwMode="auto">
            <a:xfrm>
              <a:off x="1965" y="2406"/>
              <a:ext cx="223" cy="0"/>
            </a:xfrm>
            <a:prstGeom prst="straightConnector1">
              <a:avLst/>
            </a:prstGeom>
            <a:noFill/>
            <a:ln w="38100">
              <a:solidFill>
                <a:schemeClr val="tx1"/>
              </a:solidFill>
              <a:round/>
              <a:headEnd/>
              <a:tailEnd type="arrow" w="med" len="med"/>
            </a:ln>
          </p:spPr>
        </p:cxnSp>
        <p:cxnSp>
          <p:nvCxnSpPr>
            <p:cNvPr id="65" name="AutoShape 169"/>
            <p:cNvCxnSpPr>
              <a:cxnSpLocks noChangeAspect="1" noChangeShapeType="1"/>
              <a:stCxn id="45" idx="4"/>
              <a:endCxn id="60" idx="0"/>
            </p:cNvCxnSpPr>
            <p:nvPr/>
          </p:nvCxnSpPr>
          <p:spPr bwMode="auto">
            <a:xfrm>
              <a:off x="1964" y="2762"/>
              <a:ext cx="223" cy="0"/>
            </a:xfrm>
            <a:prstGeom prst="straightConnector1">
              <a:avLst/>
            </a:prstGeom>
            <a:noFill/>
            <a:ln w="38100">
              <a:solidFill>
                <a:schemeClr val="tx1"/>
              </a:solidFill>
              <a:round/>
              <a:headEnd/>
              <a:tailEnd type="arrow" w="med" len="med"/>
            </a:ln>
          </p:spPr>
        </p:cxnSp>
        <p:sp>
          <p:nvSpPr>
            <p:cNvPr id="66" name="Oval 151"/>
            <p:cNvSpPr>
              <a:spLocks noChangeAspect="1" noChangeArrowheads="1"/>
            </p:cNvSpPr>
            <p:nvPr/>
          </p:nvSpPr>
          <p:spPr bwMode="auto">
            <a:xfrm rot="16200000" flipH="1">
              <a:off x="1148" y="306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7" name="Oval 154"/>
            <p:cNvSpPr>
              <a:spLocks noChangeAspect="1" noChangeArrowheads="1"/>
            </p:cNvSpPr>
            <p:nvPr/>
          </p:nvSpPr>
          <p:spPr bwMode="auto">
            <a:xfrm rot="16200000" flipH="1">
              <a:off x="1498" y="306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8" name="Oval 157"/>
            <p:cNvSpPr>
              <a:spLocks noChangeAspect="1" noChangeArrowheads="1"/>
            </p:cNvSpPr>
            <p:nvPr/>
          </p:nvSpPr>
          <p:spPr bwMode="auto">
            <a:xfrm rot="16200000" flipH="1">
              <a:off x="1846" y="306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69" name="AutoShape 163"/>
            <p:cNvCxnSpPr>
              <a:cxnSpLocks noChangeAspect="1" noChangeShapeType="1"/>
              <a:stCxn id="39" idx="6"/>
              <a:endCxn id="66" idx="2"/>
            </p:cNvCxnSpPr>
            <p:nvPr/>
          </p:nvCxnSpPr>
          <p:spPr bwMode="auto">
            <a:xfrm>
              <a:off x="1201" y="2827"/>
              <a:ext cx="0" cy="223"/>
            </a:xfrm>
            <a:prstGeom prst="straightConnector1">
              <a:avLst/>
            </a:prstGeom>
            <a:noFill/>
            <a:ln w="38100">
              <a:solidFill>
                <a:schemeClr val="tx1"/>
              </a:solidFill>
              <a:round/>
              <a:headEnd/>
              <a:tailEnd type="arrow" w="med" len="med"/>
            </a:ln>
          </p:spPr>
        </p:cxnSp>
        <p:cxnSp>
          <p:nvCxnSpPr>
            <p:cNvPr id="70" name="AutoShape 164"/>
            <p:cNvCxnSpPr>
              <a:cxnSpLocks noChangeAspect="1" noChangeShapeType="1"/>
              <a:stCxn id="42" idx="6"/>
              <a:endCxn id="67" idx="2"/>
            </p:cNvCxnSpPr>
            <p:nvPr/>
          </p:nvCxnSpPr>
          <p:spPr bwMode="auto">
            <a:xfrm>
              <a:off x="1551" y="2827"/>
              <a:ext cx="0" cy="223"/>
            </a:xfrm>
            <a:prstGeom prst="straightConnector1">
              <a:avLst/>
            </a:prstGeom>
            <a:noFill/>
            <a:ln w="38100">
              <a:solidFill>
                <a:schemeClr val="tx1"/>
              </a:solidFill>
              <a:round/>
              <a:headEnd/>
              <a:tailEnd type="arrow" w="med" len="med"/>
            </a:ln>
          </p:spPr>
        </p:cxnSp>
        <p:cxnSp>
          <p:nvCxnSpPr>
            <p:cNvPr id="71" name="AutoShape 165"/>
            <p:cNvCxnSpPr>
              <a:cxnSpLocks noChangeAspect="1" noChangeShapeType="1"/>
              <a:stCxn id="45" idx="6"/>
              <a:endCxn id="68" idx="2"/>
            </p:cNvCxnSpPr>
            <p:nvPr/>
          </p:nvCxnSpPr>
          <p:spPr bwMode="auto">
            <a:xfrm>
              <a:off x="1899" y="2827"/>
              <a:ext cx="0" cy="223"/>
            </a:xfrm>
            <a:prstGeom prst="straightConnector1">
              <a:avLst/>
            </a:prstGeom>
            <a:noFill/>
            <a:ln w="38100">
              <a:solidFill>
                <a:schemeClr val="tx1"/>
              </a:solidFill>
              <a:round/>
              <a:headEnd/>
              <a:tailEnd type="arrow" w="med" len="med"/>
            </a:ln>
          </p:spPr>
        </p:cxnSp>
        <p:cxnSp>
          <p:nvCxnSpPr>
            <p:cNvPr id="72" name="AutoShape 168"/>
            <p:cNvCxnSpPr>
              <a:cxnSpLocks noChangeAspect="1" noChangeShapeType="1"/>
              <a:stCxn id="66" idx="4"/>
              <a:endCxn id="67" idx="0"/>
            </p:cNvCxnSpPr>
            <p:nvPr/>
          </p:nvCxnSpPr>
          <p:spPr bwMode="auto">
            <a:xfrm>
              <a:off x="1257" y="3115"/>
              <a:ext cx="237" cy="0"/>
            </a:xfrm>
            <a:prstGeom prst="straightConnector1">
              <a:avLst/>
            </a:prstGeom>
            <a:noFill/>
            <a:ln w="38100">
              <a:solidFill>
                <a:schemeClr val="tx1"/>
              </a:solidFill>
              <a:round/>
              <a:headEnd/>
              <a:tailEnd type="arrow" w="med" len="med"/>
            </a:ln>
          </p:spPr>
        </p:cxnSp>
        <p:cxnSp>
          <p:nvCxnSpPr>
            <p:cNvPr id="73" name="AutoShape 169"/>
            <p:cNvCxnSpPr>
              <a:cxnSpLocks noChangeAspect="1" noChangeShapeType="1"/>
              <a:stCxn id="67" idx="4"/>
              <a:endCxn id="68" idx="0"/>
            </p:cNvCxnSpPr>
            <p:nvPr/>
          </p:nvCxnSpPr>
          <p:spPr bwMode="auto">
            <a:xfrm>
              <a:off x="1606" y="3115"/>
              <a:ext cx="237" cy="0"/>
            </a:xfrm>
            <a:prstGeom prst="straightConnector1">
              <a:avLst/>
            </a:prstGeom>
            <a:noFill/>
            <a:ln w="38100">
              <a:solidFill>
                <a:schemeClr val="tx1"/>
              </a:solidFill>
              <a:round/>
              <a:headEnd/>
              <a:tailEnd type="arrow" w="med" len="med"/>
            </a:ln>
          </p:spPr>
        </p:cxnSp>
        <p:sp>
          <p:nvSpPr>
            <p:cNvPr id="74" name="Oval 157"/>
            <p:cNvSpPr>
              <a:spLocks noChangeAspect="1" noChangeArrowheads="1"/>
            </p:cNvSpPr>
            <p:nvPr/>
          </p:nvSpPr>
          <p:spPr bwMode="auto">
            <a:xfrm rot="16200000" flipH="1">
              <a:off x="2199" y="306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75" name="AutoShape 165"/>
            <p:cNvCxnSpPr>
              <a:cxnSpLocks noChangeAspect="1" noChangeShapeType="1"/>
              <a:stCxn id="60" idx="6"/>
              <a:endCxn id="74" idx="2"/>
            </p:cNvCxnSpPr>
            <p:nvPr/>
          </p:nvCxnSpPr>
          <p:spPr bwMode="auto">
            <a:xfrm>
              <a:off x="2252" y="2827"/>
              <a:ext cx="0" cy="223"/>
            </a:xfrm>
            <a:prstGeom prst="straightConnector1">
              <a:avLst/>
            </a:prstGeom>
            <a:noFill/>
            <a:ln w="38100">
              <a:solidFill>
                <a:schemeClr val="tx1"/>
              </a:solidFill>
              <a:round/>
              <a:headEnd/>
              <a:tailEnd type="arrow" w="med" len="med"/>
            </a:ln>
          </p:spPr>
        </p:cxnSp>
        <p:cxnSp>
          <p:nvCxnSpPr>
            <p:cNvPr id="76" name="AutoShape 169"/>
            <p:cNvCxnSpPr>
              <a:cxnSpLocks noChangeAspect="1" noChangeShapeType="1"/>
              <a:stCxn id="68" idx="4"/>
              <a:endCxn id="74" idx="0"/>
            </p:cNvCxnSpPr>
            <p:nvPr/>
          </p:nvCxnSpPr>
          <p:spPr bwMode="auto">
            <a:xfrm>
              <a:off x="1964" y="3115"/>
              <a:ext cx="223" cy="0"/>
            </a:xfrm>
            <a:prstGeom prst="straightConnector1">
              <a:avLst/>
            </a:prstGeom>
            <a:noFill/>
            <a:ln w="38100">
              <a:solidFill>
                <a:schemeClr val="tx1"/>
              </a:solidFill>
              <a:round/>
              <a:headEnd/>
              <a:tailEnd type="arrow" w="med" len="med"/>
            </a:ln>
          </p:spPr>
        </p:cxnSp>
      </p:grpSp>
      <p:sp>
        <p:nvSpPr>
          <p:cNvPr id="77" name="TextBox 76"/>
          <p:cNvSpPr txBox="1"/>
          <p:nvPr/>
        </p:nvSpPr>
        <p:spPr>
          <a:xfrm>
            <a:off x="0" y="6396335"/>
            <a:ext cx="378680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AAAI-08b</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Focusing Approximations</a:t>
            </a:r>
            <a:endParaRPr lang="en-US"/>
          </a:p>
        </p:txBody>
      </p:sp>
      <p:sp>
        <p:nvSpPr>
          <p:cNvPr id="3" name="Oval 149"/>
          <p:cNvSpPr>
            <a:spLocks noChangeAspect="1" noChangeArrowheads="1"/>
          </p:cNvSpPr>
          <p:nvPr/>
        </p:nvSpPr>
        <p:spPr bwMode="auto">
          <a:xfrm rot="16200000" flipH="1">
            <a:off x="1212850" y="2819400"/>
            <a:ext cx="252413" cy="25241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 name="Oval 150"/>
          <p:cNvSpPr>
            <a:spLocks noChangeAspect="1" noChangeArrowheads="1"/>
          </p:cNvSpPr>
          <p:nvPr/>
        </p:nvSpPr>
        <p:spPr bwMode="auto">
          <a:xfrm rot="16200000" flipH="1">
            <a:off x="1214438" y="3659187"/>
            <a:ext cx="249238"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 name="Oval 151"/>
          <p:cNvSpPr>
            <a:spLocks noChangeAspect="1" noChangeArrowheads="1"/>
          </p:cNvSpPr>
          <p:nvPr/>
        </p:nvSpPr>
        <p:spPr bwMode="auto">
          <a:xfrm rot="16200000" flipH="1">
            <a:off x="1213644" y="450453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 name="Oval 152"/>
          <p:cNvSpPr>
            <a:spLocks noChangeAspect="1" noChangeArrowheads="1"/>
          </p:cNvSpPr>
          <p:nvPr/>
        </p:nvSpPr>
        <p:spPr bwMode="auto">
          <a:xfrm rot="16200000" flipH="1">
            <a:off x="2044700"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 name="Oval 153"/>
          <p:cNvSpPr>
            <a:spLocks noChangeAspect="1" noChangeArrowheads="1"/>
          </p:cNvSpPr>
          <p:nvPr/>
        </p:nvSpPr>
        <p:spPr bwMode="auto">
          <a:xfrm rot="16200000" flipH="1">
            <a:off x="2046288" y="3659187"/>
            <a:ext cx="249238"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8" name="Oval 154"/>
          <p:cNvSpPr>
            <a:spLocks noChangeAspect="1" noChangeArrowheads="1"/>
          </p:cNvSpPr>
          <p:nvPr/>
        </p:nvSpPr>
        <p:spPr bwMode="auto">
          <a:xfrm rot="16200000" flipH="1">
            <a:off x="2045494" y="450453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9" name="Oval 155"/>
          <p:cNvSpPr>
            <a:spLocks noChangeAspect="1" noChangeArrowheads="1"/>
          </p:cNvSpPr>
          <p:nvPr/>
        </p:nvSpPr>
        <p:spPr bwMode="auto">
          <a:xfrm rot="16200000" flipH="1">
            <a:off x="2871787" y="2819401"/>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0" name="Oval 156"/>
          <p:cNvSpPr>
            <a:spLocks noChangeAspect="1" noChangeArrowheads="1"/>
          </p:cNvSpPr>
          <p:nvPr/>
        </p:nvSpPr>
        <p:spPr bwMode="auto">
          <a:xfrm rot="16200000" flipH="1">
            <a:off x="2873375" y="3659188"/>
            <a:ext cx="249238"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1" name="Oval 157"/>
          <p:cNvSpPr>
            <a:spLocks noChangeAspect="1" noChangeArrowheads="1"/>
          </p:cNvSpPr>
          <p:nvPr/>
        </p:nvSpPr>
        <p:spPr bwMode="auto">
          <a:xfrm rot="16200000" flipH="1">
            <a:off x="2872581" y="4504532"/>
            <a:ext cx="250825"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12" name="AutoShape 158"/>
          <p:cNvCxnSpPr>
            <a:cxnSpLocks noChangeAspect="1" noChangeShapeType="1"/>
            <a:stCxn id="3" idx="4"/>
            <a:endCxn id="6" idx="0"/>
          </p:cNvCxnSpPr>
          <p:nvPr/>
        </p:nvCxnSpPr>
        <p:spPr bwMode="auto">
          <a:xfrm>
            <a:off x="1485900" y="2946400"/>
            <a:ext cx="541338" cy="0"/>
          </a:xfrm>
          <a:prstGeom prst="straightConnector1">
            <a:avLst/>
          </a:prstGeom>
          <a:noFill/>
          <a:ln w="38100">
            <a:solidFill>
              <a:schemeClr val="tx1"/>
            </a:solidFill>
            <a:round/>
            <a:headEnd/>
            <a:tailEnd type="arrow" w="med" len="med"/>
          </a:ln>
        </p:spPr>
      </p:cxnSp>
      <p:cxnSp>
        <p:nvCxnSpPr>
          <p:cNvPr id="13" name="AutoShape 159"/>
          <p:cNvCxnSpPr>
            <a:cxnSpLocks noChangeAspect="1" noChangeShapeType="1"/>
            <a:stCxn id="6" idx="4"/>
            <a:endCxn id="9" idx="0"/>
          </p:cNvCxnSpPr>
          <p:nvPr/>
        </p:nvCxnSpPr>
        <p:spPr bwMode="auto">
          <a:xfrm>
            <a:off x="2301875" y="2944813"/>
            <a:ext cx="563563" cy="0"/>
          </a:xfrm>
          <a:prstGeom prst="straightConnector1">
            <a:avLst/>
          </a:prstGeom>
          <a:noFill/>
          <a:ln w="38100">
            <a:solidFill>
              <a:schemeClr val="tx1"/>
            </a:solidFill>
            <a:round/>
            <a:headEnd/>
            <a:tailEnd type="arrow" w="med" len="med"/>
          </a:ln>
        </p:spPr>
      </p:cxnSp>
      <p:cxnSp>
        <p:nvCxnSpPr>
          <p:cNvPr id="14" name="AutoShape 160"/>
          <p:cNvCxnSpPr>
            <a:cxnSpLocks noChangeAspect="1" noChangeShapeType="1"/>
            <a:stCxn id="3" idx="6"/>
            <a:endCxn id="4" idx="2"/>
          </p:cNvCxnSpPr>
          <p:nvPr/>
        </p:nvCxnSpPr>
        <p:spPr bwMode="auto">
          <a:xfrm>
            <a:off x="1339850" y="3092450"/>
            <a:ext cx="0" cy="550863"/>
          </a:xfrm>
          <a:prstGeom prst="straightConnector1">
            <a:avLst/>
          </a:prstGeom>
          <a:noFill/>
          <a:ln w="38100">
            <a:solidFill>
              <a:schemeClr val="tx1"/>
            </a:solidFill>
            <a:round/>
            <a:headEnd/>
            <a:tailEnd type="arrow" w="med" len="med"/>
          </a:ln>
        </p:spPr>
      </p:cxnSp>
      <p:cxnSp>
        <p:nvCxnSpPr>
          <p:cNvPr id="15" name="AutoShape 161"/>
          <p:cNvCxnSpPr>
            <a:cxnSpLocks noChangeAspect="1" noChangeShapeType="1"/>
            <a:stCxn id="6" idx="6"/>
            <a:endCxn id="7" idx="2"/>
          </p:cNvCxnSpPr>
          <p:nvPr/>
        </p:nvCxnSpPr>
        <p:spPr bwMode="auto">
          <a:xfrm>
            <a:off x="2171700" y="3078163"/>
            <a:ext cx="0" cy="573087"/>
          </a:xfrm>
          <a:prstGeom prst="straightConnector1">
            <a:avLst/>
          </a:prstGeom>
          <a:noFill/>
          <a:ln w="38100">
            <a:solidFill>
              <a:schemeClr val="tx1"/>
            </a:solidFill>
            <a:round/>
            <a:headEnd/>
            <a:tailEnd type="arrow" w="med" len="med"/>
          </a:ln>
        </p:spPr>
      </p:cxnSp>
      <p:cxnSp>
        <p:nvCxnSpPr>
          <p:cNvPr id="16" name="AutoShape 162"/>
          <p:cNvCxnSpPr>
            <a:cxnSpLocks noChangeAspect="1" noChangeShapeType="1"/>
            <a:stCxn id="9" idx="6"/>
            <a:endCxn id="10" idx="2"/>
          </p:cNvCxnSpPr>
          <p:nvPr/>
        </p:nvCxnSpPr>
        <p:spPr bwMode="auto">
          <a:xfrm>
            <a:off x="2998788" y="3078163"/>
            <a:ext cx="0" cy="573087"/>
          </a:xfrm>
          <a:prstGeom prst="straightConnector1">
            <a:avLst/>
          </a:prstGeom>
          <a:noFill/>
          <a:ln w="38100">
            <a:solidFill>
              <a:schemeClr val="tx1"/>
            </a:solidFill>
            <a:round/>
            <a:headEnd/>
            <a:tailEnd type="arrow" w="med" len="med"/>
          </a:ln>
        </p:spPr>
      </p:cxnSp>
      <p:cxnSp>
        <p:nvCxnSpPr>
          <p:cNvPr id="17" name="AutoShape 163"/>
          <p:cNvCxnSpPr>
            <a:cxnSpLocks noChangeAspect="1" noChangeShapeType="1"/>
            <a:stCxn id="4" idx="6"/>
            <a:endCxn id="5" idx="2"/>
          </p:cNvCxnSpPr>
          <p:nvPr/>
        </p:nvCxnSpPr>
        <p:spPr bwMode="auto">
          <a:xfrm>
            <a:off x="1338263" y="3919538"/>
            <a:ext cx="0" cy="577850"/>
          </a:xfrm>
          <a:prstGeom prst="straightConnector1">
            <a:avLst/>
          </a:prstGeom>
          <a:noFill/>
          <a:ln w="38100">
            <a:solidFill>
              <a:schemeClr val="tx1"/>
            </a:solidFill>
            <a:round/>
            <a:headEnd/>
            <a:tailEnd type="arrow" w="med" len="med"/>
          </a:ln>
        </p:spPr>
      </p:cxnSp>
      <p:cxnSp>
        <p:nvCxnSpPr>
          <p:cNvPr id="18" name="AutoShape 164"/>
          <p:cNvCxnSpPr>
            <a:cxnSpLocks noChangeAspect="1" noChangeShapeType="1"/>
            <a:stCxn id="7" idx="6"/>
            <a:endCxn id="8" idx="2"/>
          </p:cNvCxnSpPr>
          <p:nvPr/>
        </p:nvCxnSpPr>
        <p:spPr bwMode="auto">
          <a:xfrm>
            <a:off x="2171700" y="3919538"/>
            <a:ext cx="0" cy="577850"/>
          </a:xfrm>
          <a:prstGeom prst="straightConnector1">
            <a:avLst/>
          </a:prstGeom>
          <a:noFill/>
          <a:ln w="38100">
            <a:solidFill>
              <a:schemeClr val="tx1"/>
            </a:solidFill>
            <a:round/>
            <a:headEnd/>
            <a:tailEnd type="arrow" w="med" len="med"/>
          </a:ln>
        </p:spPr>
      </p:cxnSp>
      <p:cxnSp>
        <p:nvCxnSpPr>
          <p:cNvPr id="19" name="AutoShape 165"/>
          <p:cNvCxnSpPr>
            <a:cxnSpLocks noChangeAspect="1" noChangeShapeType="1"/>
            <a:stCxn id="10" idx="6"/>
            <a:endCxn id="11" idx="2"/>
          </p:cNvCxnSpPr>
          <p:nvPr/>
        </p:nvCxnSpPr>
        <p:spPr bwMode="auto">
          <a:xfrm>
            <a:off x="2998788" y="3919538"/>
            <a:ext cx="0" cy="577850"/>
          </a:xfrm>
          <a:prstGeom prst="straightConnector1">
            <a:avLst/>
          </a:prstGeom>
          <a:noFill/>
          <a:ln w="38100">
            <a:solidFill>
              <a:schemeClr val="tx1"/>
            </a:solidFill>
            <a:round/>
            <a:headEnd/>
            <a:tailEnd type="arrow" w="med" len="med"/>
          </a:ln>
        </p:spPr>
      </p:cxnSp>
      <p:cxnSp>
        <p:nvCxnSpPr>
          <p:cNvPr id="20" name="AutoShape 166"/>
          <p:cNvCxnSpPr>
            <a:cxnSpLocks noChangeAspect="1" noChangeShapeType="1"/>
            <a:stCxn id="4" idx="4"/>
            <a:endCxn id="7" idx="0"/>
          </p:cNvCxnSpPr>
          <p:nvPr/>
        </p:nvCxnSpPr>
        <p:spPr bwMode="auto">
          <a:xfrm>
            <a:off x="1471613" y="3784600"/>
            <a:ext cx="563562" cy="0"/>
          </a:xfrm>
          <a:prstGeom prst="straightConnector1">
            <a:avLst/>
          </a:prstGeom>
          <a:noFill/>
          <a:ln w="38100">
            <a:solidFill>
              <a:schemeClr val="tx1"/>
            </a:solidFill>
            <a:round/>
            <a:headEnd/>
            <a:tailEnd type="arrow" w="med" len="med"/>
          </a:ln>
        </p:spPr>
      </p:cxnSp>
      <p:cxnSp>
        <p:nvCxnSpPr>
          <p:cNvPr id="21" name="AutoShape 167"/>
          <p:cNvCxnSpPr>
            <a:cxnSpLocks noChangeAspect="1" noChangeShapeType="1"/>
            <a:stCxn id="7" idx="4"/>
            <a:endCxn id="10" idx="0"/>
          </p:cNvCxnSpPr>
          <p:nvPr/>
        </p:nvCxnSpPr>
        <p:spPr bwMode="auto">
          <a:xfrm>
            <a:off x="2301875" y="3784600"/>
            <a:ext cx="563563" cy="0"/>
          </a:xfrm>
          <a:prstGeom prst="straightConnector1">
            <a:avLst/>
          </a:prstGeom>
          <a:noFill/>
          <a:ln w="38100">
            <a:solidFill>
              <a:schemeClr val="tx1"/>
            </a:solidFill>
            <a:round/>
            <a:headEnd/>
            <a:tailEnd type="arrow" w="med" len="med"/>
          </a:ln>
        </p:spPr>
      </p:cxnSp>
      <p:cxnSp>
        <p:nvCxnSpPr>
          <p:cNvPr id="22" name="AutoShape 168"/>
          <p:cNvCxnSpPr>
            <a:cxnSpLocks noChangeAspect="1" noChangeShapeType="1"/>
            <a:stCxn id="5" idx="4"/>
            <a:endCxn id="8" idx="0"/>
          </p:cNvCxnSpPr>
          <p:nvPr/>
        </p:nvCxnSpPr>
        <p:spPr bwMode="auto">
          <a:xfrm>
            <a:off x="1471613" y="4630738"/>
            <a:ext cx="563562" cy="0"/>
          </a:xfrm>
          <a:prstGeom prst="straightConnector1">
            <a:avLst/>
          </a:prstGeom>
          <a:noFill/>
          <a:ln w="38100">
            <a:solidFill>
              <a:schemeClr val="tx1"/>
            </a:solidFill>
            <a:round/>
            <a:headEnd/>
            <a:tailEnd type="arrow" w="med" len="med"/>
          </a:ln>
        </p:spPr>
      </p:cxnSp>
      <p:cxnSp>
        <p:nvCxnSpPr>
          <p:cNvPr id="23" name="AutoShape 169"/>
          <p:cNvCxnSpPr>
            <a:cxnSpLocks noChangeAspect="1" noChangeShapeType="1"/>
            <a:stCxn id="8" idx="4"/>
            <a:endCxn id="11" idx="0"/>
          </p:cNvCxnSpPr>
          <p:nvPr/>
        </p:nvCxnSpPr>
        <p:spPr bwMode="auto">
          <a:xfrm>
            <a:off x="2301875" y="4630738"/>
            <a:ext cx="563563" cy="0"/>
          </a:xfrm>
          <a:prstGeom prst="straightConnector1">
            <a:avLst/>
          </a:prstGeom>
          <a:noFill/>
          <a:ln w="38100">
            <a:solidFill>
              <a:schemeClr val="tx1"/>
            </a:solidFill>
            <a:round/>
            <a:headEnd/>
            <a:tailEnd type="arrow" w="med" len="med"/>
          </a:ln>
        </p:spPr>
      </p:cxnSp>
      <p:sp>
        <p:nvSpPr>
          <p:cNvPr id="24" name="Oval 155"/>
          <p:cNvSpPr>
            <a:spLocks noChangeAspect="1" noChangeArrowheads="1"/>
          </p:cNvSpPr>
          <p:nvPr/>
        </p:nvSpPr>
        <p:spPr bwMode="auto">
          <a:xfrm rot="16200000" flipH="1">
            <a:off x="3711575"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5" name="Oval 156"/>
          <p:cNvSpPr>
            <a:spLocks noChangeAspect="1" noChangeArrowheads="1"/>
          </p:cNvSpPr>
          <p:nvPr/>
        </p:nvSpPr>
        <p:spPr bwMode="auto">
          <a:xfrm rot="16200000" flipH="1">
            <a:off x="3713163" y="3659187"/>
            <a:ext cx="249238"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6" name="Oval 157"/>
          <p:cNvSpPr>
            <a:spLocks noChangeAspect="1" noChangeArrowheads="1"/>
          </p:cNvSpPr>
          <p:nvPr/>
        </p:nvSpPr>
        <p:spPr bwMode="auto">
          <a:xfrm rot="16200000" flipH="1">
            <a:off x="3712369" y="450453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27" name="AutoShape 159"/>
          <p:cNvCxnSpPr>
            <a:cxnSpLocks noChangeAspect="1" noChangeShapeType="1"/>
            <a:stCxn id="9" idx="4"/>
            <a:endCxn id="24" idx="0"/>
          </p:cNvCxnSpPr>
          <p:nvPr/>
        </p:nvCxnSpPr>
        <p:spPr bwMode="auto">
          <a:xfrm>
            <a:off x="3152775" y="2944813"/>
            <a:ext cx="530225" cy="0"/>
          </a:xfrm>
          <a:prstGeom prst="straightConnector1">
            <a:avLst/>
          </a:prstGeom>
          <a:noFill/>
          <a:ln w="38100">
            <a:solidFill>
              <a:schemeClr val="tx1"/>
            </a:solidFill>
            <a:round/>
            <a:headEnd/>
            <a:tailEnd type="arrow" w="med" len="med"/>
          </a:ln>
        </p:spPr>
      </p:cxnSp>
      <p:cxnSp>
        <p:nvCxnSpPr>
          <p:cNvPr id="28" name="AutoShape 162"/>
          <p:cNvCxnSpPr>
            <a:cxnSpLocks noChangeAspect="1" noChangeShapeType="1"/>
            <a:stCxn id="24" idx="6"/>
            <a:endCxn id="25" idx="2"/>
          </p:cNvCxnSpPr>
          <p:nvPr/>
        </p:nvCxnSpPr>
        <p:spPr bwMode="auto">
          <a:xfrm>
            <a:off x="3838575" y="3078163"/>
            <a:ext cx="0" cy="573087"/>
          </a:xfrm>
          <a:prstGeom prst="straightConnector1">
            <a:avLst/>
          </a:prstGeom>
          <a:noFill/>
          <a:ln w="38100">
            <a:solidFill>
              <a:schemeClr val="tx1"/>
            </a:solidFill>
            <a:round/>
            <a:headEnd/>
            <a:tailEnd type="arrow" w="med" len="med"/>
          </a:ln>
        </p:spPr>
      </p:cxnSp>
      <p:cxnSp>
        <p:nvCxnSpPr>
          <p:cNvPr id="29" name="AutoShape 165"/>
          <p:cNvCxnSpPr>
            <a:cxnSpLocks noChangeAspect="1" noChangeShapeType="1"/>
            <a:stCxn id="25" idx="6"/>
            <a:endCxn id="26" idx="2"/>
          </p:cNvCxnSpPr>
          <p:nvPr/>
        </p:nvCxnSpPr>
        <p:spPr bwMode="auto">
          <a:xfrm>
            <a:off x="3838575" y="3919538"/>
            <a:ext cx="0" cy="577850"/>
          </a:xfrm>
          <a:prstGeom prst="straightConnector1">
            <a:avLst/>
          </a:prstGeom>
          <a:noFill/>
          <a:ln w="38100">
            <a:solidFill>
              <a:schemeClr val="tx1"/>
            </a:solidFill>
            <a:round/>
            <a:headEnd/>
            <a:tailEnd type="arrow" w="med" len="med"/>
          </a:ln>
        </p:spPr>
      </p:cxnSp>
      <p:cxnSp>
        <p:nvCxnSpPr>
          <p:cNvPr id="30" name="AutoShape 167"/>
          <p:cNvCxnSpPr>
            <a:cxnSpLocks noChangeAspect="1" noChangeShapeType="1"/>
            <a:stCxn id="10" idx="4"/>
            <a:endCxn id="25" idx="0"/>
          </p:cNvCxnSpPr>
          <p:nvPr/>
        </p:nvCxnSpPr>
        <p:spPr bwMode="auto">
          <a:xfrm>
            <a:off x="3155950" y="3784600"/>
            <a:ext cx="530225" cy="0"/>
          </a:xfrm>
          <a:prstGeom prst="straightConnector1">
            <a:avLst/>
          </a:prstGeom>
          <a:noFill/>
          <a:ln w="38100">
            <a:solidFill>
              <a:schemeClr val="tx1"/>
            </a:solidFill>
            <a:round/>
            <a:headEnd/>
            <a:tailEnd type="arrow" w="med" len="med"/>
          </a:ln>
        </p:spPr>
      </p:cxnSp>
      <p:cxnSp>
        <p:nvCxnSpPr>
          <p:cNvPr id="31" name="AutoShape 169"/>
          <p:cNvCxnSpPr>
            <a:cxnSpLocks noChangeAspect="1" noChangeShapeType="1"/>
            <a:stCxn id="11" idx="4"/>
            <a:endCxn id="26" idx="0"/>
          </p:cNvCxnSpPr>
          <p:nvPr/>
        </p:nvCxnSpPr>
        <p:spPr bwMode="auto">
          <a:xfrm>
            <a:off x="3152775" y="4630738"/>
            <a:ext cx="530225" cy="0"/>
          </a:xfrm>
          <a:prstGeom prst="straightConnector1">
            <a:avLst/>
          </a:prstGeom>
          <a:noFill/>
          <a:ln w="38100">
            <a:solidFill>
              <a:schemeClr val="tx1"/>
            </a:solidFill>
            <a:round/>
            <a:headEnd/>
            <a:tailEnd type="arrow" w="med" len="med"/>
          </a:ln>
        </p:spPr>
      </p:cxnSp>
      <p:sp>
        <p:nvSpPr>
          <p:cNvPr id="32" name="Oval 151"/>
          <p:cNvSpPr>
            <a:spLocks noChangeAspect="1" noChangeArrowheads="1"/>
          </p:cNvSpPr>
          <p:nvPr/>
        </p:nvSpPr>
        <p:spPr bwMode="auto">
          <a:xfrm rot="16200000" flipH="1">
            <a:off x="1212850" y="53435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3" name="Oval 154"/>
          <p:cNvSpPr>
            <a:spLocks noChangeAspect="1" noChangeArrowheads="1"/>
          </p:cNvSpPr>
          <p:nvPr/>
        </p:nvSpPr>
        <p:spPr bwMode="auto">
          <a:xfrm rot="16200000" flipH="1">
            <a:off x="2044700" y="53435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4" name="Oval 157"/>
          <p:cNvSpPr>
            <a:spLocks noChangeAspect="1" noChangeArrowheads="1"/>
          </p:cNvSpPr>
          <p:nvPr/>
        </p:nvSpPr>
        <p:spPr bwMode="auto">
          <a:xfrm rot="16200000" flipH="1">
            <a:off x="2871787" y="5343526"/>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35" name="AutoShape 163"/>
          <p:cNvCxnSpPr>
            <a:cxnSpLocks noChangeAspect="1" noChangeShapeType="1"/>
            <a:stCxn id="5" idx="6"/>
            <a:endCxn id="32" idx="2"/>
          </p:cNvCxnSpPr>
          <p:nvPr/>
        </p:nvCxnSpPr>
        <p:spPr bwMode="auto">
          <a:xfrm>
            <a:off x="1338263" y="4784725"/>
            <a:ext cx="0" cy="530225"/>
          </a:xfrm>
          <a:prstGeom prst="straightConnector1">
            <a:avLst/>
          </a:prstGeom>
          <a:noFill/>
          <a:ln w="38100">
            <a:solidFill>
              <a:schemeClr val="tx1"/>
            </a:solidFill>
            <a:round/>
            <a:headEnd/>
            <a:tailEnd type="arrow" w="med" len="med"/>
          </a:ln>
        </p:spPr>
      </p:cxnSp>
      <p:cxnSp>
        <p:nvCxnSpPr>
          <p:cNvPr id="36" name="AutoShape 164"/>
          <p:cNvCxnSpPr>
            <a:cxnSpLocks noChangeAspect="1" noChangeShapeType="1"/>
            <a:stCxn id="8" idx="6"/>
            <a:endCxn id="33" idx="2"/>
          </p:cNvCxnSpPr>
          <p:nvPr/>
        </p:nvCxnSpPr>
        <p:spPr bwMode="auto">
          <a:xfrm>
            <a:off x="2171700" y="4784725"/>
            <a:ext cx="0" cy="530225"/>
          </a:xfrm>
          <a:prstGeom prst="straightConnector1">
            <a:avLst/>
          </a:prstGeom>
          <a:noFill/>
          <a:ln w="38100">
            <a:solidFill>
              <a:schemeClr val="tx1"/>
            </a:solidFill>
            <a:round/>
            <a:headEnd/>
            <a:tailEnd type="arrow" w="med" len="med"/>
          </a:ln>
        </p:spPr>
      </p:cxnSp>
      <p:cxnSp>
        <p:nvCxnSpPr>
          <p:cNvPr id="37" name="AutoShape 165"/>
          <p:cNvCxnSpPr>
            <a:cxnSpLocks noChangeAspect="1" noChangeShapeType="1"/>
            <a:stCxn id="11" idx="6"/>
            <a:endCxn id="34" idx="2"/>
          </p:cNvCxnSpPr>
          <p:nvPr/>
        </p:nvCxnSpPr>
        <p:spPr bwMode="auto">
          <a:xfrm>
            <a:off x="2998788" y="4784725"/>
            <a:ext cx="0" cy="530225"/>
          </a:xfrm>
          <a:prstGeom prst="straightConnector1">
            <a:avLst/>
          </a:prstGeom>
          <a:noFill/>
          <a:ln w="38100">
            <a:solidFill>
              <a:schemeClr val="tx1"/>
            </a:solidFill>
            <a:round/>
            <a:headEnd/>
            <a:tailEnd type="arrow" w="med" len="med"/>
          </a:ln>
        </p:spPr>
      </p:cxnSp>
      <p:cxnSp>
        <p:nvCxnSpPr>
          <p:cNvPr id="38" name="AutoShape 168"/>
          <p:cNvCxnSpPr>
            <a:cxnSpLocks noChangeAspect="1" noChangeShapeType="1"/>
            <a:stCxn id="32" idx="4"/>
            <a:endCxn id="33" idx="0"/>
          </p:cNvCxnSpPr>
          <p:nvPr/>
        </p:nvCxnSpPr>
        <p:spPr bwMode="auto">
          <a:xfrm>
            <a:off x="1471613" y="5470525"/>
            <a:ext cx="563562" cy="0"/>
          </a:xfrm>
          <a:prstGeom prst="straightConnector1">
            <a:avLst/>
          </a:prstGeom>
          <a:noFill/>
          <a:ln w="38100">
            <a:solidFill>
              <a:schemeClr val="tx1"/>
            </a:solidFill>
            <a:round/>
            <a:headEnd/>
            <a:tailEnd type="arrow" w="med" len="med"/>
          </a:ln>
        </p:spPr>
      </p:cxnSp>
      <p:cxnSp>
        <p:nvCxnSpPr>
          <p:cNvPr id="39" name="AutoShape 169"/>
          <p:cNvCxnSpPr>
            <a:cxnSpLocks noChangeAspect="1" noChangeShapeType="1"/>
            <a:stCxn id="33" idx="4"/>
            <a:endCxn id="34" idx="0"/>
          </p:cNvCxnSpPr>
          <p:nvPr/>
        </p:nvCxnSpPr>
        <p:spPr bwMode="auto">
          <a:xfrm>
            <a:off x="2301875" y="5470525"/>
            <a:ext cx="563563" cy="0"/>
          </a:xfrm>
          <a:prstGeom prst="straightConnector1">
            <a:avLst/>
          </a:prstGeom>
          <a:noFill/>
          <a:ln w="38100">
            <a:solidFill>
              <a:schemeClr val="tx1"/>
            </a:solidFill>
            <a:round/>
            <a:headEnd/>
            <a:tailEnd type="arrow" w="med" len="med"/>
          </a:ln>
        </p:spPr>
      </p:cxnSp>
      <p:sp>
        <p:nvSpPr>
          <p:cNvPr id="40" name="Oval 157"/>
          <p:cNvSpPr>
            <a:spLocks noChangeAspect="1" noChangeArrowheads="1"/>
          </p:cNvSpPr>
          <p:nvPr/>
        </p:nvSpPr>
        <p:spPr bwMode="auto">
          <a:xfrm rot="16200000" flipH="1">
            <a:off x="3711575" y="53435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41" name="AutoShape 165"/>
          <p:cNvCxnSpPr>
            <a:cxnSpLocks noChangeAspect="1" noChangeShapeType="1"/>
            <a:stCxn id="26" idx="6"/>
            <a:endCxn id="40" idx="2"/>
          </p:cNvCxnSpPr>
          <p:nvPr/>
        </p:nvCxnSpPr>
        <p:spPr bwMode="auto">
          <a:xfrm>
            <a:off x="3838575" y="4784725"/>
            <a:ext cx="0" cy="530225"/>
          </a:xfrm>
          <a:prstGeom prst="straightConnector1">
            <a:avLst/>
          </a:prstGeom>
          <a:noFill/>
          <a:ln w="38100">
            <a:solidFill>
              <a:schemeClr val="tx1"/>
            </a:solidFill>
            <a:round/>
            <a:headEnd/>
            <a:tailEnd type="arrow" w="med" len="med"/>
          </a:ln>
        </p:spPr>
      </p:cxnSp>
      <p:cxnSp>
        <p:nvCxnSpPr>
          <p:cNvPr id="42" name="AutoShape 169"/>
          <p:cNvCxnSpPr>
            <a:cxnSpLocks noChangeAspect="1" noChangeShapeType="1"/>
            <a:stCxn id="34" idx="4"/>
            <a:endCxn id="40" idx="0"/>
          </p:cNvCxnSpPr>
          <p:nvPr/>
        </p:nvCxnSpPr>
        <p:spPr bwMode="auto">
          <a:xfrm>
            <a:off x="3152775" y="5470525"/>
            <a:ext cx="530225" cy="0"/>
          </a:xfrm>
          <a:prstGeom prst="straightConnector1">
            <a:avLst/>
          </a:prstGeom>
          <a:noFill/>
          <a:ln w="38100">
            <a:solidFill>
              <a:schemeClr val="tx1"/>
            </a:solidFill>
            <a:round/>
            <a:headEnd/>
            <a:tailEnd type="arrow" w="med" len="med"/>
          </a:ln>
        </p:spPr>
      </p:cxnSp>
      <p:sp>
        <p:nvSpPr>
          <p:cNvPr id="43" name="Oval 149"/>
          <p:cNvSpPr>
            <a:spLocks noChangeAspect="1" noChangeArrowheads="1"/>
          </p:cNvSpPr>
          <p:nvPr/>
        </p:nvSpPr>
        <p:spPr bwMode="auto">
          <a:xfrm rot="16200000" flipH="1">
            <a:off x="5178425" y="2819400"/>
            <a:ext cx="252413" cy="25241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4" name="Oval 150"/>
          <p:cNvSpPr>
            <a:spLocks noChangeAspect="1" noChangeArrowheads="1"/>
          </p:cNvSpPr>
          <p:nvPr/>
        </p:nvSpPr>
        <p:spPr bwMode="auto">
          <a:xfrm rot="16200000" flipH="1">
            <a:off x="5179219" y="365998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5" name="Oval 151"/>
          <p:cNvSpPr>
            <a:spLocks noChangeAspect="1" noChangeArrowheads="1"/>
          </p:cNvSpPr>
          <p:nvPr/>
        </p:nvSpPr>
        <p:spPr bwMode="auto">
          <a:xfrm rot="16200000" flipH="1">
            <a:off x="5178425" y="45053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6" name="Oval 152"/>
          <p:cNvSpPr>
            <a:spLocks noChangeAspect="1" noChangeArrowheads="1"/>
          </p:cNvSpPr>
          <p:nvPr/>
        </p:nvSpPr>
        <p:spPr bwMode="auto">
          <a:xfrm rot="16200000" flipH="1">
            <a:off x="6011069" y="2820194"/>
            <a:ext cx="252413"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7" name="Oval 153"/>
          <p:cNvSpPr>
            <a:spLocks noChangeAspect="1" noChangeArrowheads="1"/>
          </p:cNvSpPr>
          <p:nvPr/>
        </p:nvSpPr>
        <p:spPr bwMode="auto">
          <a:xfrm rot="16200000" flipH="1">
            <a:off x="6011863" y="3660775"/>
            <a:ext cx="250825"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8" name="Oval 154"/>
          <p:cNvSpPr>
            <a:spLocks noChangeAspect="1" noChangeArrowheads="1"/>
          </p:cNvSpPr>
          <p:nvPr/>
        </p:nvSpPr>
        <p:spPr bwMode="auto">
          <a:xfrm rot="16200000" flipH="1">
            <a:off x="6011069" y="4506119"/>
            <a:ext cx="252413"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9" name="Oval 155"/>
          <p:cNvSpPr>
            <a:spLocks noChangeAspect="1" noChangeArrowheads="1"/>
          </p:cNvSpPr>
          <p:nvPr/>
        </p:nvSpPr>
        <p:spPr bwMode="auto">
          <a:xfrm rot="16200000" flipH="1">
            <a:off x="6838950"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0" name="Oval 156"/>
          <p:cNvSpPr>
            <a:spLocks noChangeAspect="1" noChangeArrowheads="1"/>
          </p:cNvSpPr>
          <p:nvPr/>
        </p:nvSpPr>
        <p:spPr bwMode="auto">
          <a:xfrm rot="16200000" flipH="1">
            <a:off x="6839744" y="365998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1" name="Oval 157"/>
          <p:cNvSpPr>
            <a:spLocks noChangeAspect="1" noChangeArrowheads="1"/>
          </p:cNvSpPr>
          <p:nvPr/>
        </p:nvSpPr>
        <p:spPr bwMode="auto">
          <a:xfrm rot="16200000" flipH="1">
            <a:off x="6838950" y="45053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52" name="AutoShape 158"/>
          <p:cNvCxnSpPr>
            <a:cxnSpLocks noChangeAspect="1" noChangeShapeType="1"/>
            <a:stCxn id="43" idx="4"/>
            <a:endCxn id="46" idx="0"/>
          </p:cNvCxnSpPr>
          <p:nvPr/>
        </p:nvCxnSpPr>
        <p:spPr bwMode="auto">
          <a:xfrm flipV="1">
            <a:off x="5451475" y="2944813"/>
            <a:ext cx="542925" cy="1587"/>
          </a:xfrm>
          <a:prstGeom prst="straightConnector1">
            <a:avLst/>
          </a:prstGeom>
          <a:noFill/>
          <a:ln w="38100">
            <a:solidFill>
              <a:schemeClr val="tx1"/>
            </a:solidFill>
            <a:round/>
            <a:headEnd/>
            <a:tailEnd type="arrow" w="med" len="med"/>
          </a:ln>
        </p:spPr>
      </p:cxnSp>
      <p:cxnSp>
        <p:nvCxnSpPr>
          <p:cNvPr id="53" name="AutoShape 159"/>
          <p:cNvCxnSpPr>
            <a:cxnSpLocks noChangeAspect="1" noChangeShapeType="1"/>
            <a:stCxn id="46" idx="4"/>
            <a:endCxn id="49" idx="0"/>
          </p:cNvCxnSpPr>
          <p:nvPr/>
        </p:nvCxnSpPr>
        <p:spPr bwMode="auto">
          <a:xfrm>
            <a:off x="6267450" y="2944813"/>
            <a:ext cx="565150" cy="0"/>
          </a:xfrm>
          <a:prstGeom prst="straightConnector1">
            <a:avLst/>
          </a:prstGeom>
          <a:noFill/>
          <a:ln w="38100">
            <a:solidFill>
              <a:schemeClr val="tx1"/>
            </a:solidFill>
            <a:round/>
            <a:headEnd/>
            <a:tailEnd type="arrow" w="med" len="med"/>
          </a:ln>
        </p:spPr>
      </p:cxnSp>
      <p:cxnSp>
        <p:nvCxnSpPr>
          <p:cNvPr id="54" name="AutoShape 160"/>
          <p:cNvCxnSpPr>
            <a:cxnSpLocks noChangeAspect="1" noChangeShapeType="1"/>
            <a:stCxn id="43" idx="6"/>
            <a:endCxn id="44" idx="2"/>
          </p:cNvCxnSpPr>
          <p:nvPr/>
        </p:nvCxnSpPr>
        <p:spPr bwMode="auto">
          <a:xfrm flipH="1">
            <a:off x="5303838" y="3092450"/>
            <a:ext cx="1587" cy="550863"/>
          </a:xfrm>
          <a:prstGeom prst="straightConnector1">
            <a:avLst/>
          </a:prstGeom>
          <a:noFill/>
          <a:ln w="38100">
            <a:solidFill>
              <a:schemeClr val="tx1"/>
            </a:solidFill>
            <a:round/>
            <a:headEnd/>
            <a:tailEnd type="arrow" w="med" len="med"/>
          </a:ln>
        </p:spPr>
      </p:cxnSp>
      <p:cxnSp>
        <p:nvCxnSpPr>
          <p:cNvPr id="55" name="AutoShape 161"/>
          <p:cNvCxnSpPr>
            <a:cxnSpLocks noChangeAspect="1" noChangeShapeType="1"/>
            <a:stCxn id="46" idx="6"/>
            <a:endCxn id="47" idx="2"/>
          </p:cNvCxnSpPr>
          <p:nvPr/>
        </p:nvCxnSpPr>
        <p:spPr bwMode="auto">
          <a:xfrm>
            <a:off x="6137275" y="3078163"/>
            <a:ext cx="0" cy="573087"/>
          </a:xfrm>
          <a:prstGeom prst="straightConnector1">
            <a:avLst/>
          </a:prstGeom>
          <a:noFill/>
          <a:ln w="38100" cap="rnd">
            <a:solidFill>
              <a:srgbClr val="FF0000"/>
            </a:solidFill>
            <a:prstDash val="sysDot"/>
            <a:round/>
            <a:headEnd/>
            <a:tailEnd type="arrow" w="med" len="med"/>
          </a:ln>
        </p:spPr>
      </p:cxnSp>
      <p:cxnSp>
        <p:nvCxnSpPr>
          <p:cNvPr id="56" name="AutoShape 162"/>
          <p:cNvCxnSpPr>
            <a:cxnSpLocks noChangeAspect="1" noChangeShapeType="1"/>
            <a:stCxn id="49" idx="6"/>
            <a:endCxn id="50" idx="2"/>
          </p:cNvCxnSpPr>
          <p:nvPr/>
        </p:nvCxnSpPr>
        <p:spPr bwMode="auto">
          <a:xfrm>
            <a:off x="6965950" y="3078163"/>
            <a:ext cx="0" cy="573087"/>
          </a:xfrm>
          <a:prstGeom prst="straightConnector1">
            <a:avLst/>
          </a:prstGeom>
          <a:noFill/>
          <a:ln w="38100" cap="rnd">
            <a:solidFill>
              <a:srgbClr val="FF0000"/>
            </a:solidFill>
            <a:prstDash val="sysDot"/>
            <a:round/>
            <a:headEnd/>
            <a:tailEnd type="arrow" w="med" len="med"/>
          </a:ln>
        </p:spPr>
      </p:cxnSp>
      <p:cxnSp>
        <p:nvCxnSpPr>
          <p:cNvPr id="57" name="AutoShape 163"/>
          <p:cNvCxnSpPr>
            <a:cxnSpLocks noChangeAspect="1" noChangeShapeType="1"/>
            <a:stCxn id="44" idx="6"/>
            <a:endCxn id="45" idx="2"/>
          </p:cNvCxnSpPr>
          <p:nvPr/>
        </p:nvCxnSpPr>
        <p:spPr bwMode="auto">
          <a:xfrm>
            <a:off x="5303838" y="3921125"/>
            <a:ext cx="0" cy="577850"/>
          </a:xfrm>
          <a:prstGeom prst="straightConnector1">
            <a:avLst/>
          </a:prstGeom>
          <a:noFill/>
          <a:ln w="38100">
            <a:solidFill>
              <a:schemeClr val="tx1"/>
            </a:solidFill>
            <a:round/>
            <a:headEnd/>
            <a:tailEnd type="arrow" w="med" len="med"/>
          </a:ln>
        </p:spPr>
      </p:cxnSp>
      <p:cxnSp>
        <p:nvCxnSpPr>
          <p:cNvPr id="58" name="AutoShape 164"/>
          <p:cNvCxnSpPr>
            <a:cxnSpLocks noChangeAspect="1" noChangeShapeType="1"/>
            <a:stCxn id="47" idx="6"/>
            <a:endCxn id="48" idx="2"/>
          </p:cNvCxnSpPr>
          <p:nvPr/>
        </p:nvCxnSpPr>
        <p:spPr bwMode="auto">
          <a:xfrm>
            <a:off x="6137275" y="3921125"/>
            <a:ext cx="0" cy="577850"/>
          </a:xfrm>
          <a:prstGeom prst="straightConnector1">
            <a:avLst/>
          </a:prstGeom>
          <a:noFill/>
          <a:ln w="38100" cap="rnd">
            <a:solidFill>
              <a:srgbClr val="FF0000"/>
            </a:solidFill>
            <a:prstDash val="sysDot"/>
            <a:round/>
            <a:headEnd/>
            <a:tailEnd type="arrow" w="med" len="med"/>
          </a:ln>
        </p:spPr>
      </p:cxnSp>
      <p:cxnSp>
        <p:nvCxnSpPr>
          <p:cNvPr id="59" name="AutoShape 165"/>
          <p:cNvCxnSpPr>
            <a:cxnSpLocks noChangeAspect="1" noChangeShapeType="1"/>
            <a:stCxn id="50" idx="6"/>
            <a:endCxn id="51" idx="2"/>
          </p:cNvCxnSpPr>
          <p:nvPr/>
        </p:nvCxnSpPr>
        <p:spPr bwMode="auto">
          <a:xfrm>
            <a:off x="6965950" y="3921125"/>
            <a:ext cx="0" cy="577850"/>
          </a:xfrm>
          <a:prstGeom prst="straightConnector1">
            <a:avLst/>
          </a:prstGeom>
          <a:noFill/>
          <a:ln w="38100" cap="rnd">
            <a:solidFill>
              <a:srgbClr val="FF9900"/>
            </a:solidFill>
            <a:prstDash val="sysDot"/>
            <a:round/>
            <a:headEnd/>
            <a:tailEnd type="arrow" w="med" len="med"/>
          </a:ln>
        </p:spPr>
      </p:cxnSp>
      <p:cxnSp>
        <p:nvCxnSpPr>
          <p:cNvPr id="60" name="AutoShape 166"/>
          <p:cNvCxnSpPr>
            <a:cxnSpLocks noChangeAspect="1" noChangeShapeType="1"/>
            <a:stCxn id="44" idx="4"/>
            <a:endCxn id="47" idx="0"/>
          </p:cNvCxnSpPr>
          <p:nvPr/>
        </p:nvCxnSpPr>
        <p:spPr bwMode="auto">
          <a:xfrm>
            <a:off x="5437188" y="3784600"/>
            <a:ext cx="565150" cy="0"/>
          </a:xfrm>
          <a:prstGeom prst="straightConnector1">
            <a:avLst/>
          </a:prstGeom>
          <a:noFill/>
          <a:ln w="38100">
            <a:solidFill>
              <a:schemeClr val="tx1"/>
            </a:solidFill>
            <a:round/>
            <a:headEnd/>
            <a:tailEnd type="arrow" w="med" len="med"/>
          </a:ln>
        </p:spPr>
      </p:cxnSp>
      <p:cxnSp>
        <p:nvCxnSpPr>
          <p:cNvPr id="61" name="AutoShape 167"/>
          <p:cNvCxnSpPr>
            <a:cxnSpLocks noChangeAspect="1" noChangeShapeType="1"/>
            <a:stCxn id="47" idx="4"/>
            <a:endCxn id="50" idx="0"/>
          </p:cNvCxnSpPr>
          <p:nvPr/>
        </p:nvCxnSpPr>
        <p:spPr bwMode="auto">
          <a:xfrm>
            <a:off x="6267450" y="3784600"/>
            <a:ext cx="565150" cy="0"/>
          </a:xfrm>
          <a:prstGeom prst="straightConnector1">
            <a:avLst/>
          </a:prstGeom>
          <a:noFill/>
          <a:ln w="38100">
            <a:solidFill>
              <a:schemeClr val="tx1"/>
            </a:solidFill>
            <a:round/>
            <a:headEnd/>
            <a:tailEnd type="arrow" w="med" len="med"/>
          </a:ln>
        </p:spPr>
      </p:cxnSp>
      <p:cxnSp>
        <p:nvCxnSpPr>
          <p:cNvPr id="62" name="AutoShape 168"/>
          <p:cNvCxnSpPr>
            <a:cxnSpLocks noChangeAspect="1" noChangeShapeType="1"/>
            <a:stCxn id="45" idx="4"/>
            <a:endCxn id="48" idx="0"/>
          </p:cNvCxnSpPr>
          <p:nvPr/>
        </p:nvCxnSpPr>
        <p:spPr bwMode="auto">
          <a:xfrm>
            <a:off x="5437188" y="4632325"/>
            <a:ext cx="565150" cy="0"/>
          </a:xfrm>
          <a:prstGeom prst="straightConnector1">
            <a:avLst/>
          </a:prstGeom>
          <a:noFill/>
          <a:ln w="38100">
            <a:solidFill>
              <a:schemeClr val="tx1"/>
            </a:solidFill>
            <a:round/>
            <a:headEnd/>
            <a:tailEnd type="arrow" w="med" len="med"/>
          </a:ln>
        </p:spPr>
      </p:cxnSp>
      <p:cxnSp>
        <p:nvCxnSpPr>
          <p:cNvPr id="63" name="AutoShape 169"/>
          <p:cNvCxnSpPr>
            <a:cxnSpLocks noChangeAspect="1" noChangeShapeType="1"/>
            <a:stCxn id="48" idx="4"/>
            <a:endCxn id="51" idx="0"/>
          </p:cNvCxnSpPr>
          <p:nvPr/>
        </p:nvCxnSpPr>
        <p:spPr bwMode="auto">
          <a:xfrm>
            <a:off x="6267450" y="4632325"/>
            <a:ext cx="565150" cy="0"/>
          </a:xfrm>
          <a:prstGeom prst="straightConnector1">
            <a:avLst/>
          </a:prstGeom>
          <a:noFill/>
          <a:ln w="38100">
            <a:solidFill>
              <a:schemeClr val="tx1"/>
            </a:solidFill>
            <a:round/>
            <a:headEnd/>
            <a:tailEnd type="arrow" w="med" len="med"/>
          </a:ln>
        </p:spPr>
      </p:cxnSp>
      <p:sp>
        <p:nvSpPr>
          <p:cNvPr id="64" name="Oval 155"/>
          <p:cNvSpPr>
            <a:spLocks noChangeAspect="1" noChangeArrowheads="1"/>
          </p:cNvSpPr>
          <p:nvPr/>
        </p:nvSpPr>
        <p:spPr bwMode="auto">
          <a:xfrm rot="16200000" flipH="1">
            <a:off x="7678737" y="2819401"/>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5" name="Oval 156"/>
          <p:cNvSpPr>
            <a:spLocks noChangeAspect="1" noChangeArrowheads="1"/>
          </p:cNvSpPr>
          <p:nvPr/>
        </p:nvSpPr>
        <p:spPr bwMode="auto">
          <a:xfrm rot="16200000" flipH="1">
            <a:off x="7679531" y="3659982"/>
            <a:ext cx="250825"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6" name="Oval 157"/>
          <p:cNvSpPr>
            <a:spLocks noChangeAspect="1" noChangeArrowheads="1"/>
          </p:cNvSpPr>
          <p:nvPr/>
        </p:nvSpPr>
        <p:spPr bwMode="auto">
          <a:xfrm rot="16200000" flipH="1">
            <a:off x="7678737" y="4505326"/>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67" name="AutoShape 159"/>
          <p:cNvCxnSpPr>
            <a:cxnSpLocks noChangeAspect="1" noChangeShapeType="1"/>
            <a:stCxn id="49" idx="4"/>
            <a:endCxn id="64" idx="0"/>
          </p:cNvCxnSpPr>
          <p:nvPr/>
        </p:nvCxnSpPr>
        <p:spPr bwMode="auto">
          <a:xfrm>
            <a:off x="7119938" y="2944813"/>
            <a:ext cx="530225" cy="0"/>
          </a:xfrm>
          <a:prstGeom prst="straightConnector1">
            <a:avLst/>
          </a:prstGeom>
          <a:noFill/>
          <a:ln w="38100">
            <a:solidFill>
              <a:schemeClr val="tx1"/>
            </a:solidFill>
            <a:round/>
            <a:headEnd/>
            <a:tailEnd type="arrow" w="med" len="med"/>
          </a:ln>
        </p:spPr>
      </p:cxnSp>
      <p:cxnSp>
        <p:nvCxnSpPr>
          <p:cNvPr id="68" name="AutoShape 162"/>
          <p:cNvCxnSpPr>
            <a:cxnSpLocks noChangeAspect="1" noChangeShapeType="1"/>
            <a:stCxn id="64" idx="6"/>
            <a:endCxn id="65" idx="2"/>
          </p:cNvCxnSpPr>
          <p:nvPr/>
        </p:nvCxnSpPr>
        <p:spPr bwMode="auto">
          <a:xfrm>
            <a:off x="7805738" y="3078163"/>
            <a:ext cx="0" cy="573087"/>
          </a:xfrm>
          <a:prstGeom prst="straightConnector1">
            <a:avLst/>
          </a:prstGeom>
          <a:noFill/>
          <a:ln w="38100" cap="rnd">
            <a:solidFill>
              <a:srgbClr val="FF9900"/>
            </a:solidFill>
            <a:prstDash val="sysDot"/>
            <a:round/>
            <a:headEnd/>
            <a:tailEnd type="arrow" w="med" len="med"/>
          </a:ln>
        </p:spPr>
      </p:cxnSp>
      <p:cxnSp>
        <p:nvCxnSpPr>
          <p:cNvPr id="69" name="AutoShape 165"/>
          <p:cNvCxnSpPr>
            <a:cxnSpLocks noChangeAspect="1" noChangeShapeType="1"/>
            <a:stCxn id="65" idx="6"/>
            <a:endCxn id="66" idx="2"/>
          </p:cNvCxnSpPr>
          <p:nvPr/>
        </p:nvCxnSpPr>
        <p:spPr bwMode="auto">
          <a:xfrm>
            <a:off x="7805738" y="3921125"/>
            <a:ext cx="0" cy="577850"/>
          </a:xfrm>
          <a:prstGeom prst="straightConnector1">
            <a:avLst/>
          </a:prstGeom>
          <a:noFill/>
          <a:ln w="38100" cap="rnd">
            <a:solidFill>
              <a:srgbClr val="FF9900"/>
            </a:solidFill>
            <a:prstDash val="sysDot"/>
            <a:round/>
            <a:headEnd/>
            <a:tailEnd type="arrow" w="med" len="med"/>
          </a:ln>
        </p:spPr>
      </p:cxnSp>
      <p:cxnSp>
        <p:nvCxnSpPr>
          <p:cNvPr id="70" name="AutoShape 167"/>
          <p:cNvCxnSpPr>
            <a:cxnSpLocks noChangeAspect="1" noChangeShapeType="1"/>
            <a:stCxn id="50" idx="4"/>
            <a:endCxn id="65" idx="0"/>
          </p:cNvCxnSpPr>
          <p:nvPr/>
        </p:nvCxnSpPr>
        <p:spPr bwMode="auto">
          <a:xfrm>
            <a:off x="7121525" y="3784600"/>
            <a:ext cx="531813" cy="0"/>
          </a:xfrm>
          <a:prstGeom prst="straightConnector1">
            <a:avLst/>
          </a:prstGeom>
          <a:noFill/>
          <a:ln w="38100">
            <a:solidFill>
              <a:schemeClr val="tx1"/>
            </a:solidFill>
            <a:round/>
            <a:headEnd/>
            <a:tailEnd type="arrow" w="med" len="med"/>
          </a:ln>
        </p:spPr>
      </p:cxnSp>
      <p:cxnSp>
        <p:nvCxnSpPr>
          <p:cNvPr id="71" name="AutoShape 169"/>
          <p:cNvCxnSpPr>
            <a:cxnSpLocks noChangeAspect="1" noChangeShapeType="1"/>
            <a:stCxn id="51" idx="4"/>
            <a:endCxn id="66" idx="0"/>
          </p:cNvCxnSpPr>
          <p:nvPr/>
        </p:nvCxnSpPr>
        <p:spPr bwMode="auto">
          <a:xfrm>
            <a:off x="7119938" y="4632325"/>
            <a:ext cx="530225" cy="0"/>
          </a:xfrm>
          <a:prstGeom prst="straightConnector1">
            <a:avLst/>
          </a:prstGeom>
          <a:noFill/>
          <a:ln w="38100">
            <a:solidFill>
              <a:schemeClr val="tx1"/>
            </a:solidFill>
            <a:round/>
            <a:headEnd/>
            <a:tailEnd type="arrow" w="med" len="med"/>
          </a:ln>
        </p:spPr>
      </p:cxnSp>
      <p:sp>
        <p:nvSpPr>
          <p:cNvPr id="72" name="Oval 151"/>
          <p:cNvSpPr>
            <a:spLocks noChangeAspect="1" noChangeArrowheads="1"/>
          </p:cNvSpPr>
          <p:nvPr/>
        </p:nvSpPr>
        <p:spPr bwMode="auto">
          <a:xfrm rot="16200000" flipH="1">
            <a:off x="5178426" y="5345112"/>
            <a:ext cx="252412"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3" name="Oval 154"/>
          <p:cNvSpPr>
            <a:spLocks noChangeAspect="1" noChangeArrowheads="1"/>
          </p:cNvSpPr>
          <p:nvPr/>
        </p:nvSpPr>
        <p:spPr bwMode="auto">
          <a:xfrm rot="16200000" flipH="1">
            <a:off x="6011070" y="5345906"/>
            <a:ext cx="252412"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4" name="Oval 157"/>
          <p:cNvSpPr>
            <a:spLocks noChangeAspect="1" noChangeArrowheads="1"/>
          </p:cNvSpPr>
          <p:nvPr/>
        </p:nvSpPr>
        <p:spPr bwMode="auto">
          <a:xfrm rot="16200000" flipH="1">
            <a:off x="6838951" y="5345112"/>
            <a:ext cx="252412"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75" name="AutoShape 163"/>
          <p:cNvCxnSpPr>
            <a:cxnSpLocks noChangeAspect="1" noChangeShapeType="1"/>
            <a:stCxn id="45" idx="6"/>
            <a:endCxn id="72" idx="2"/>
          </p:cNvCxnSpPr>
          <p:nvPr/>
        </p:nvCxnSpPr>
        <p:spPr bwMode="auto">
          <a:xfrm>
            <a:off x="5303838" y="4786313"/>
            <a:ext cx="0" cy="530225"/>
          </a:xfrm>
          <a:prstGeom prst="straightConnector1">
            <a:avLst/>
          </a:prstGeom>
          <a:noFill/>
          <a:ln w="38100">
            <a:solidFill>
              <a:schemeClr val="tx1"/>
            </a:solidFill>
            <a:round/>
            <a:headEnd/>
            <a:tailEnd type="arrow" w="med" len="med"/>
          </a:ln>
        </p:spPr>
      </p:cxnSp>
      <p:cxnSp>
        <p:nvCxnSpPr>
          <p:cNvPr id="76" name="AutoShape 164"/>
          <p:cNvCxnSpPr>
            <a:cxnSpLocks noChangeAspect="1" noChangeShapeType="1"/>
            <a:stCxn id="48" idx="6"/>
            <a:endCxn id="73" idx="2"/>
          </p:cNvCxnSpPr>
          <p:nvPr/>
        </p:nvCxnSpPr>
        <p:spPr bwMode="auto">
          <a:xfrm>
            <a:off x="6137275" y="4786313"/>
            <a:ext cx="0" cy="530225"/>
          </a:xfrm>
          <a:prstGeom prst="straightConnector1">
            <a:avLst/>
          </a:prstGeom>
          <a:noFill/>
          <a:ln w="38100" cap="rnd">
            <a:solidFill>
              <a:srgbClr val="FF0000"/>
            </a:solidFill>
            <a:prstDash val="sysDot"/>
            <a:round/>
            <a:headEnd/>
            <a:tailEnd type="arrow" w="med" len="med"/>
          </a:ln>
        </p:spPr>
      </p:cxnSp>
      <p:cxnSp>
        <p:nvCxnSpPr>
          <p:cNvPr id="77" name="AutoShape 165"/>
          <p:cNvCxnSpPr>
            <a:cxnSpLocks noChangeAspect="1" noChangeShapeType="1"/>
            <a:stCxn id="51" idx="6"/>
            <a:endCxn id="74" idx="2"/>
          </p:cNvCxnSpPr>
          <p:nvPr/>
        </p:nvCxnSpPr>
        <p:spPr bwMode="auto">
          <a:xfrm>
            <a:off x="6965950" y="4786313"/>
            <a:ext cx="0" cy="530225"/>
          </a:xfrm>
          <a:prstGeom prst="straightConnector1">
            <a:avLst/>
          </a:prstGeom>
          <a:noFill/>
          <a:ln w="38100" cap="rnd">
            <a:solidFill>
              <a:srgbClr val="C0C0C0"/>
            </a:solidFill>
            <a:prstDash val="sysDot"/>
            <a:round/>
            <a:headEnd/>
            <a:tailEnd type="arrow" w="med" len="med"/>
          </a:ln>
        </p:spPr>
      </p:cxnSp>
      <p:cxnSp>
        <p:nvCxnSpPr>
          <p:cNvPr id="78" name="AutoShape 168"/>
          <p:cNvCxnSpPr>
            <a:cxnSpLocks noChangeAspect="1" noChangeShapeType="1"/>
            <a:stCxn id="72" idx="4"/>
            <a:endCxn id="73" idx="0"/>
          </p:cNvCxnSpPr>
          <p:nvPr/>
        </p:nvCxnSpPr>
        <p:spPr bwMode="auto">
          <a:xfrm>
            <a:off x="5437188" y="5472113"/>
            <a:ext cx="565150" cy="0"/>
          </a:xfrm>
          <a:prstGeom prst="straightConnector1">
            <a:avLst/>
          </a:prstGeom>
          <a:noFill/>
          <a:ln w="38100">
            <a:solidFill>
              <a:schemeClr val="tx1"/>
            </a:solidFill>
            <a:round/>
            <a:headEnd/>
            <a:tailEnd type="arrow" w="med" len="med"/>
          </a:ln>
        </p:spPr>
      </p:cxnSp>
      <p:cxnSp>
        <p:nvCxnSpPr>
          <p:cNvPr id="79" name="AutoShape 169"/>
          <p:cNvCxnSpPr>
            <a:cxnSpLocks noChangeAspect="1" noChangeShapeType="1"/>
            <a:stCxn id="73" idx="4"/>
            <a:endCxn id="74" idx="0"/>
          </p:cNvCxnSpPr>
          <p:nvPr/>
        </p:nvCxnSpPr>
        <p:spPr bwMode="auto">
          <a:xfrm>
            <a:off x="6267450" y="5472113"/>
            <a:ext cx="565150" cy="0"/>
          </a:xfrm>
          <a:prstGeom prst="straightConnector1">
            <a:avLst/>
          </a:prstGeom>
          <a:noFill/>
          <a:ln w="38100">
            <a:solidFill>
              <a:schemeClr val="tx1"/>
            </a:solidFill>
            <a:round/>
            <a:headEnd/>
            <a:tailEnd type="arrow" w="med" len="med"/>
          </a:ln>
        </p:spPr>
      </p:cxnSp>
      <p:sp>
        <p:nvSpPr>
          <p:cNvPr id="80" name="Oval 157"/>
          <p:cNvSpPr>
            <a:spLocks noChangeAspect="1" noChangeArrowheads="1"/>
          </p:cNvSpPr>
          <p:nvPr/>
        </p:nvSpPr>
        <p:spPr bwMode="auto">
          <a:xfrm rot="16200000" flipH="1">
            <a:off x="7678738" y="5345113"/>
            <a:ext cx="252412"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81" name="AutoShape 165"/>
          <p:cNvCxnSpPr>
            <a:cxnSpLocks noChangeAspect="1" noChangeShapeType="1"/>
            <a:stCxn id="66" idx="6"/>
            <a:endCxn id="80" idx="2"/>
          </p:cNvCxnSpPr>
          <p:nvPr/>
        </p:nvCxnSpPr>
        <p:spPr bwMode="auto">
          <a:xfrm>
            <a:off x="7805738" y="4786313"/>
            <a:ext cx="0" cy="530225"/>
          </a:xfrm>
          <a:prstGeom prst="straightConnector1">
            <a:avLst/>
          </a:prstGeom>
          <a:noFill/>
          <a:ln w="38100" cap="rnd">
            <a:solidFill>
              <a:srgbClr val="C0C0C0"/>
            </a:solidFill>
            <a:prstDash val="sysDot"/>
            <a:round/>
            <a:headEnd/>
            <a:tailEnd type="arrow" w="med" len="med"/>
          </a:ln>
        </p:spPr>
      </p:cxnSp>
      <p:cxnSp>
        <p:nvCxnSpPr>
          <p:cNvPr id="82" name="AutoShape 169"/>
          <p:cNvCxnSpPr>
            <a:cxnSpLocks noChangeAspect="1" noChangeShapeType="1"/>
            <a:stCxn id="74" idx="4"/>
            <a:endCxn id="80" idx="0"/>
          </p:cNvCxnSpPr>
          <p:nvPr/>
        </p:nvCxnSpPr>
        <p:spPr bwMode="auto">
          <a:xfrm>
            <a:off x="7119938" y="5472113"/>
            <a:ext cx="530225" cy="0"/>
          </a:xfrm>
          <a:prstGeom prst="straightConnector1">
            <a:avLst/>
          </a:prstGeom>
          <a:noFill/>
          <a:ln w="38100">
            <a:solidFill>
              <a:schemeClr val="tx1"/>
            </a:solidFill>
            <a:round/>
            <a:headEnd/>
            <a:tailEnd type="arrow" w="med" len="med"/>
          </a:ln>
        </p:spPr>
      </p:cxnSp>
      <p:sp>
        <p:nvSpPr>
          <p:cNvPr id="83" name="Text Box 179"/>
          <p:cNvSpPr txBox="1">
            <a:spLocks noChangeArrowheads="1"/>
          </p:cNvSpPr>
          <p:nvPr/>
        </p:nvSpPr>
        <p:spPr bwMode="auto">
          <a:xfrm>
            <a:off x="2463800" y="1981200"/>
            <a:ext cx="1716088" cy="457200"/>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2400" kern="1200">
                <a:solidFill>
                  <a:srgbClr val="FF0000"/>
                </a:solidFill>
                <a:latin typeface="Trebuchet MS" pitchFamily="34" charset="0"/>
                <a:ea typeface="+mn-ea"/>
                <a:cs typeface="+mn-cs"/>
              </a:rPr>
              <a:t>query node</a:t>
            </a:r>
          </a:p>
        </p:txBody>
      </p:sp>
      <p:cxnSp>
        <p:nvCxnSpPr>
          <p:cNvPr id="84" name="AutoShape 162"/>
          <p:cNvCxnSpPr>
            <a:cxnSpLocks noChangeShapeType="1"/>
            <a:stCxn id="83" idx="3"/>
            <a:endCxn id="43" idx="2"/>
          </p:cNvCxnSpPr>
          <p:nvPr/>
        </p:nvCxnSpPr>
        <p:spPr bwMode="auto">
          <a:xfrm>
            <a:off x="4179888" y="2209800"/>
            <a:ext cx="1125537" cy="592138"/>
          </a:xfrm>
          <a:prstGeom prst="curvedConnector2">
            <a:avLst/>
          </a:prstGeom>
          <a:noFill/>
          <a:ln w="38100">
            <a:solidFill>
              <a:srgbClr val="FF0000"/>
            </a:solidFill>
            <a:round/>
            <a:headEnd/>
            <a:tailEnd type="arrow" w="med" len="med"/>
          </a:ln>
          <a:effectLst/>
        </p:spPr>
      </p:cxnSp>
      <p:cxnSp>
        <p:nvCxnSpPr>
          <p:cNvPr id="85" name="AutoShape 163"/>
          <p:cNvCxnSpPr>
            <a:cxnSpLocks noChangeShapeType="1"/>
            <a:stCxn id="83" idx="1"/>
            <a:endCxn id="3" idx="2"/>
          </p:cNvCxnSpPr>
          <p:nvPr/>
        </p:nvCxnSpPr>
        <p:spPr bwMode="auto">
          <a:xfrm rot="10800000" flipV="1">
            <a:off x="1339850" y="2209800"/>
            <a:ext cx="1123950" cy="592138"/>
          </a:xfrm>
          <a:prstGeom prst="curvedConnector2">
            <a:avLst/>
          </a:prstGeom>
          <a:noFill/>
          <a:ln w="38100">
            <a:solidFill>
              <a:srgbClr val="FF0000"/>
            </a:solidFill>
            <a:round/>
            <a:headEnd/>
            <a:tailEnd type="arrow" w="med" len="med"/>
          </a:ln>
          <a:effectLst/>
        </p:spPr>
      </p:cxnSp>
      <p:sp>
        <p:nvSpPr>
          <p:cNvPr id="86" name="Text Box 179"/>
          <p:cNvSpPr txBox="1">
            <a:spLocks noChangeArrowheads="1"/>
          </p:cNvSpPr>
          <p:nvPr/>
        </p:nvSpPr>
        <p:spPr bwMode="auto">
          <a:xfrm>
            <a:off x="112157" y="1295400"/>
            <a:ext cx="8919686" cy="58477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3200" kern="1200">
                <a:solidFill>
                  <a:srgbClr val="2A354C"/>
                </a:solidFill>
                <a:ea typeface="+mn-ea"/>
                <a:cs typeface="+mn-cs"/>
              </a:rPr>
              <a:t>Different queries suggest recovery of different edges</a:t>
            </a:r>
          </a:p>
        </p:txBody>
      </p:sp>
      <p:sp>
        <p:nvSpPr>
          <p:cNvPr id="87" name="TextBox 86"/>
          <p:cNvSpPr txBox="1"/>
          <p:nvPr/>
        </p:nvSpPr>
        <p:spPr>
          <a:xfrm>
            <a:off x="0" y="6396335"/>
            <a:ext cx="378680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AAAI-08b</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Focusing Approximations</a:t>
            </a:r>
            <a:endParaRPr lang="en-US"/>
          </a:p>
        </p:txBody>
      </p:sp>
      <p:sp>
        <p:nvSpPr>
          <p:cNvPr id="3" name="Oval 149"/>
          <p:cNvSpPr>
            <a:spLocks noChangeAspect="1" noChangeArrowheads="1"/>
          </p:cNvSpPr>
          <p:nvPr/>
        </p:nvSpPr>
        <p:spPr bwMode="auto">
          <a:xfrm rot="16200000" flipH="1">
            <a:off x="1212850"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 name="Oval 150"/>
          <p:cNvSpPr>
            <a:spLocks noChangeAspect="1" noChangeArrowheads="1"/>
          </p:cNvSpPr>
          <p:nvPr/>
        </p:nvSpPr>
        <p:spPr bwMode="auto">
          <a:xfrm rot="16200000" flipH="1">
            <a:off x="1213644" y="365998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 name="Oval 151"/>
          <p:cNvSpPr>
            <a:spLocks noChangeAspect="1" noChangeArrowheads="1"/>
          </p:cNvSpPr>
          <p:nvPr/>
        </p:nvSpPr>
        <p:spPr bwMode="auto">
          <a:xfrm rot="16200000" flipH="1">
            <a:off x="1212850" y="45053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 name="Oval 152"/>
          <p:cNvSpPr>
            <a:spLocks noChangeAspect="1" noChangeArrowheads="1"/>
          </p:cNvSpPr>
          <p:nvPr/>
        </p:nvSpPr>
        <p:spPr bwMode="auto">
          <a:xfrm rot="16200000" flipH="1">
            <a:off x="2045494" y="2820194"/>
            <a:ext cx="252413"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 name="Oval 153"/>
          <p:cNvSpPr>
            <a:spLocks noChangeAspect="1" noChangeArrowheads="1"/>
          </p:cNvSpPr>
          <p:nvPr/>
        </p:nvSpPr>
        <p:spPr bwMode="auto">
          <a:xfrm rot="16200000" flipH="1">
            <a:off x="2046288" y="3660775"/>
            <a:ext cx="250825"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8" name="Oval 154"/>
          <p:cNvSpPr>
            <a:spLocks noChangeAspect="1" noChangeArrowheads="1"/>
          </p:cNvSpPr>
          <p:nvPr/>
        </p:nvSpPr>
        <p:spPr bwMode="auto">
          <a:xfrm rot="16200000" flipH="1">
            <a:off x="2045494" y="4506119"/>
            <a:ext cx="252413"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9" name="Oval 155"/>
          <p:cNvSpPr>
            <a:spLocks noChangeAspect="1" noChangeArrowheads="1"/>
          </p:cNvSpPr>
          <p:nvPr/>
        </p:nvSpPr>
        <p:spPr bwMode="auto">
          <a:xfrm rot="16200000" flipH="1">
            <a:off x="2873375"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0" name="Oval 156"/>
          <p:cNvSpPr>
            <a:spLocks noChangeAspect="1" noChangeArrowheads="1"/>
          </p:cNvSpPr>
          <p:nvPr/>
        </p:nvSpPr>
        <p:spPr bwMode="auto">
          <a:xfrm rot="16200000" flipH="1">
            <a:off x="2874169" y="365998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11" name="Oval 157"/>
          <p:cNvSpPr>
            <a:spLocks noChangeAspect="1" noChangeArrowheads="1"/>
          </p:cNvSpPr>
          <p:nvPr/>
        </p:nvSpPr>
        <p:spPr bwMode="auto">
          <a:xfrm rot="16200000" flipH="1">
            <a:off x="2873375" y="45053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12" name="AutoShape 158"/>
          <p:cNvCxnSpPr>
            <a:cxnSpLocks noChangeAspect="1" noChangeShapeType="1"/>
            <a:stCxn id="3" idx="4"/>
            <a:endCxn id="6" idx="0"/>
          </p:cNvCxnSpPr>
          <p:nvPr/>
        </p:nvCxnSpPr>
        <p:spPr bwMode="auto">
          <a:xfrm>
            <a:off x="1471613" y="2944813"/>
            <a:ext cx="565150" cy="0"/>
          </a:xfrm>
          <a:prstGeom prst="straightConnector1">
            <a:avLst/>
          </a:prstGeom>
          <a:noFill/>
          <a:ln w="38100">
            <a:solidFill>
              <a:schemeClr val="tx1"/>
            </a:solidFill>
            <a:round/>
            <a:headEnd/>
            <a:tailEnd type="arrow" w="med" len="med"/>
          </a:ln>
        </p:spPr>
      </p:cxnSp>
      <p:cxnSp>
        <p:nvCxnSpPr>
          <p:cNvPr id="13" name="AutoShape 159"/>
          <p:cNvCxnSpPr>
            <a:cxnSpLocks noChangeAspect="1" noChangeShapeType="1"/>
            <a:stCxn id="6" idx="4"/>
            <a:endCxn id="9" idx="0"/>
          </p:cNvCxnSpPr>
          <p:nvPr/>
        </p:nvCxnSpPr>
        <p:spPr bwMode="auto">
          <a:xfrm>
            <a:off x="2301875" y="2944813"/>
            <a:ext cx="565150" cy="0"/>
          </a:xfrm>
          <a:prstGeom prst="straightConnector1">
            <a:avLst/>
          </a:prstGeom>
          <a:noFill/>
          <a:ln w="38100">
            <a:solidFill>
              <a:schemeClr val="tx1"/>
            </a:solidFill>
            <a:round/>
            <a:headEnd/>
            <a:tailEnd type="arrow" w="med" len="med"/>
          </a:ln>
        </p:spPr>
      </p:cxnSp>
      <p:cxnSp>
        <p:nvCxnSpPr>
          <p:cNvPr id="14" name="AutoShape 160"/>
          <p:cNvCxnSpPr>
            <a:cxnSpLocks noChangeAspect="1" noChangeShapeType="1"/>
            <a:stCxn id="3" idx="6"/>
            <a:endCxn id="4" idx="2"/>
          </p:cNvCxnSpPr>
          <p:nvPr/>
        </p:nvCxnSpPr>
        <p:spPr bwMode="auto">
          <a:xfrm>
            <a:off x="1338263" y="3078163"/>
            <a:ext cx="0" cy="573087"/>
          </a:xfrm>
          <a:prstGeom prst="straightConnector1">
            <a:avLst/>
          </a:prstGeom>
          <a:noFill/>
          <a:ln w="38100">
            <a:solidFill>
              <a:schemeClr val="tx1"/>
            </a:solidFill>
            <a:round/>
            <a:headEnd/>
            <a:tailEnd type="arrow" w="med" len="med"/>
          </a:ln>
        </p:spPr>
      </p:cxnSp>
      <p:cxnSp>
        <p:nvCxnSpPr>
          <p:cNvPr id="15" name="AutoShape 161"/>
          <p:cNvCxnSpPr>
            <a:cxnSpLocks noChangeAspect="1" noChangeShapeType="1"/>
            <a:stCxn id="6" idx="6"/>
            <a:endCxn id="7" idx="2"/>
          </p:cNvCxnSpPr>
          <p:nvPr/>
        </p:nvCxnSpPr>
        <p:spPr bwMode="auto">
          <a:xfrm>
            <a:off x="2171700" y="3078163"/>
            <a:ext cx="0" cy="573087"/>
          </a:xfrm>
          <a:prstGeom prst="straightConnector1">
            <a:avLst/>
          </a:prstGeom>
          <a:noFill/>
          <a:ln w="38100">
            <a:solidFill>
              <a:schemeClr val="tx1"/>
            </a:solidFill>
            <a:round/>
            <a:headEnd/>
            <a:tailEnd type="arrow" w="med" len="med"/>
          </a:ln>
        </p:spPr>
      </p:cxnSp>
      <p:cxnSp>
        <p:nvCxnSpPr>
          <p:cNvPr id="16" name="AutoShape 162"/>
          <p:cNvCxnSpPr>
            <a:cxnSpLocks noChangeAspect="1" noChangeShapeType="1"/>
            <a:stCxn id="9" idx="6"/>
            <a:endCxn id="10" idx="2"/>
          </p:cNvCxnSpPr>
          <p:nvPr/>
        </p:nvCxnSpPr>
        <p:spPr bwMode="auto">
          <a:xfrm>
            <a:off x="3000375" y="3078163"/>
            <a:ext cx="0" cy="573087"/>
          </a:xfrm>
          <a:prstGeom prst="straightConnector1">
            <a:avLst/>
          </a:prstGeom>
          <a:noFill/>
          <a:ln w="38100">
            <a:solidFill>
              <a:schemeClr val="tx1"/>
            </a:solidFill>
            <a:round/>
            <a:headEnd/>
            <a:tailEnd type="arrow" w="med" len="med"/>
          </a:ln>
        </p:spPr>
      </p:cxnSp>
      <p:cxnSp>
        <p:nvCxnSpPr>
          <p:cNvPr id="17" name="AutoShape 163"/>
          <p:cNvCxnSpPr>
            <a:cxnSpLocks noChangeAspect="1" noChangeShapeType="1"/>
            <a:stCxn id="4" idx="6"/>
            <a:endCxn id="5" idx="2"/>
          </p:cNvCxnSpPr>
          <p:nvPr/>
        </p:nvCxnSpPr>
        <p:spPr bwMode="auto">
          <a:xfrm>
            <a:off x="1338263" y="3921125"/>
            <a:ext cx="0" cy="577850"/>
          </a:xfrm>
          <a:prstGeom prst="straightConnector1">
            <a:avLst/>
          </a:prstGeom>
          <a:noFill/>
          <a:ln w="38100">
            <a:solidFill>
              <a:schemeClr val="tx1"/>
            </a:solidFill>
            <a:round/>
            <a:headEnd/>
            <a:tailEnd type="arrow" w="med" len="med"/>
          </a:ln>
        </p:spPr>
      </p:cxnSp>
      <p:cxnSp>
        <p:nvCxnSpPr>
          <p:cNvPr id="18" name="AutoShape 164"/>
          <p:cNvCxnSpPr>
            <a:cxnSpLocks noChangeAspect="1" noChangeShapeType="1"/>
            <a:stCxn id="7" idx="6"/>
            <a:endCxn id="8" idx="2"/>
          </p:cNvCxnSpPr>
          <p:nvPr/>
        </p:nvCxnSpPr>
        <p:spPr bwMode="auto">
          <a:xfrm>
            <a:off x="2171700" y="3921125"/>
            <a:ext cx="0" cy="577850"/>
          </a:xfrm>
          <a:prstGeom prst="straightConnector1">
            <a:avLst/>
          </a:prstGeom>
          <a:noFill/>
          <a:ln w="38100">
            <a:solidFill>
              <a:schemeClr val="tx1"/>
            </a:solidFill>
            <a:round/>
            <a:headEnd/>
            <a:tailEnd type="arrow" w="med" len="med"/>
          </a:ln>
        </p:spPr>
      </p:cxnSp>
      <p:cxnSp>
        <p:nvCxnSpPr>
          <p:cNvPr id="19" name="AutoShape 165"/>
          <p:cNvCxnSpPr>
            <a:cxnSpLocks noChangeAspect="1" noChangeShapeType="1"/>
            <a:stCxn id="10" idx="6"/>
            <a:endCxn id="11" idx="2"/>
          </p:cNvCxnSpPr>
          <p:nvPr/>
        </p:nvCxnSpPr>
        <p:spPr bwMode="auto">
          <a:xfrm>
            <a:off x="3000375" y="3921125"/>
            <a:ext cx="0" cy="577850"/>
          </a:xfrm>
          <a:prstGeom prst="straightConnector1">
            <a:avLst/>
          </a:prstGeom>
          <a:noFill/>
          <a:ln w="38100">
            <a:solidFill>
              <a:schemeClr val="tx1"/>
            </a:solidFill>
            <a:round/>
            <a:headEnd/>
            <a:tailEnd type="arrow" w="med" len="med"/>
          </a:ln>
        </p:spPr>
      </p:cxnSp>
      <p:cxnSp>
        <p:nvCxnSpPr>
          <p:cNvPr id="20" name="AutoShape 166"/>
          <p:cNvCxnSpPr>
            <a:cxnSpLocks noChangeAspect="1" noChangeShapeType="1"/>
            <a:stCxn id="4" idx="4"/>
            <a:endCxn id="7" idx="0"/>
          </p:cNvCxnSpPr>
          <p:nvPr/>
        </p:nvCxnSpPr>
        <p:spPr bwMode="auto">
          <a:xfrm>
            <a:off x="1471613" y="3784600"/>
            <a:ext cx="565150" cy="0"/>
          </a:xfrm>
          <a:prstGeom prst="straightConnector1">
            <a:avLst/>
          </a:prstGeom>
          <a:noFill/>
          <a:ln w="38100">
            <a:solidFill>
              <a:schemeClr val="tx1"/>
            </a:solidFill>
            <a:round/>
            <a:headEnd/>
            <a:tailEnd type="arrow" w="med" len="med"/>
          </a:ln>
        </p:spPr>
      </p:cxnSp>
      <p:cxnSp>
        <p:nvCxnSpPr>
          <p:cNvPr id="21" name="AutoShape 167"/>
          <p:cNvCxnSpPr>
            <a:cxnSpLocks noChangeAspect="1" noChangeShapeType="1"/>
            <a:stCxn id="7" idx="4"/>
            <a:endCxn id="10" idx="0"/>
          </p:cNvCxnSpPr>
          <p:nvPr/>
        </p:nvCxnSpPr>
        <p:spPr bwMode="auto">
          <a:xfrm>
            <a:off x="2301875" y="3784600"/>
            <a:ext cx="565150" cy="0"/>
          </a:xfrm>
          <a:prstGeom prst="straightConnector1">
            <a:avLst/>
          </a:prstGeom>
          <a:noFill/>
          <a:ln w="38100">
            <a:solidFill>
              <a:schemeClr val="tx1"/>
            </a:solidFill>
            <a:round/>
            <a:headEnd/>
            <a:tailEnd type="arrow" w="med" len="med"/>
          </a:ln>
        </p:spPr>
      </p:cxnSp>
      <p:cxnSp>
        <p:nvCxnSpPr>
          <p:cNvPr id="22" name="AutoShape 168"/>
          <p:cNvCxnSpPr>
            <a:cxnSpLocks noChangeAspect="1" noChangeShapeType="1"/>
            <a:stCxn id="5" idx="4"/>
            <a:endCxn id="8" idx="0"/>
          </p:cNvCxnSpPr>
          <p:nvPr/>
        </p:nvCxnSpPr>
        <p:spPr bwMode="auto">
          <a:xfrm>
            <a:off x="1471613" y="4632325"/>
            <a:ext cx="565150" cy="0"/>
          </a:xfrm>
          <a:prstGeom prst="straightConnector1">
            <a:avLst/>
          </a:prstGeom>
          <a:noFill/>
          <a:ln w="38100">
            <a:solidFill>
              <a:schemeClr val="tx1"/>
            </a:solidFill>
            <a:round/>
            <a:headEnd/>
            <a:tailEnd type="arrow" w="med" len="med"/>
          </a:ln>
        </p:spPr>
      </p:cxnSp>
      <p:cxnSp>
        <p:nvCxnSpPr>
          <p:cNvPr id="23" name="AutoShape 169"/>
          <p:cNvCxnSpPr>
            <a:cxnSpLocks noChangeAspect="1" noChangeShapeType="1"/>
            <a:stCxn id="8" idx="4"/>
            <a:endCxn id="11" idx="0"/>
          </p:cNvCxnSpPr>
          <p:nvPr/>
        </p:nvCxnSpPr>
        <p:spPr bwMode="auto">
          <a:xfrm>
            <a:off x="2301875" y="4632325"/>
            <a:ext cx="565150" cy="0"/>
          </a:xfrm>
          <a:prstGeom prst="straightConnector1">
            <a:avLst/>
          </a:prstGeom>
          <a:noFill/>
          <a:ln w="38100">
            <a:solidFill>
              <a:schemeClr val="tx1"/>
            </a:solidFill>
            <a:round/>
            <a:headEnd/>
            <a:tailEnd type="arrow" w="med" len="med"/>
          </a:ln>
        </p:spPr>
      </p:cxnSp>
      <p:sp>
        <p:nvSpPr>
          <p:cNvPr id="24" name="Oval 155"/>
          <p:cNvSpPr>
            <a:spLocks noChangeAspect="1" noChangeArrowheads="1"/>
          </p:cNvSpPr>
          <p:nvPr/>
        </p:nvSpPr>
        <p:spPr bwMode="auto">
          <a:xfrm rot="16200000" flipH="1">
            <a:off x="3713162" y="2819401"/>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5" name="Oval 156"/>
          <p:cNvSpPr>
            <a:spLocks noChangeAspect="1" noChangeArrowheads="1"/>
          </p:cNvSpPr>
          <p:nvPr/>
        </p:nvSpPr>
        <p:spPr bwMode="auto">
          <a:xfrm rot="16200000" flipH="1">
            <a:off x="3713956" y="3659982"/>
            <a:ext cx="250825"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26" name="Oval 157"/>
          <p:cNvSpPr>
            <a:spLocks noChangeAspect="1" noChangeArrowheads="1"/>
          </p:cNvSpPr>
          <p:nvPr/>
        </p:nvSpPr>
        <p:spPr bwMode="auto">
          <a:xfrm rot="16200000" flipH="1">
            <a:off x="3713162" y="4505326"/>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27" name="AutoShape 159"/>
          <p:cNvCxnSpPr>
            <a:cxnSpLocks noChangeAspect="1" noChangeShapeType="1"/>
            <a:stCxn id="9" idx="4"/>
            <a:endCxn id="24" idx="0"/>
          </p:cNvCxnSpPr>
          <p:nvPr/>
        </p:nvCxnSpPr>
        <p:spPr bwMode="auto">
          <a:xfrm>
            <a:off x="3154363" y="2944813"/>
            <a:ext cx="530225" cy="0"/>
          </a:xfrm>
          <a:prstGeom prst="straightConnector1">
            <a:avLst/>
          </a:prstGeom>
          <a:noFill/>
          <a:ln w="38100">
            <a:solidFill>
              <a:schemeClr val="tx1"/>
            </a:solidFill>
            <a:round/>
            <a:headEnd/>
            <a:tailEnd type="arrow" w="med" len="med"/>
          </a:ln>
        </p:spPr>
      </p:cxnSp>
      <p:cxnSp>
        <p:nvCxnSpPr>
          <p:cNvPr id="28" name="AutoShape 162"/>
          <p:cNvCxnSpPr>
            <a:cxnSpLocks noChangeAspect="1" noChangeShapeType="1"/>
            <a:stCxn id="24" idx="6"/>
            <a:endCxn id="25" idx="2"/>
          </p:cNvCxnSpPr>
          <p:nvPr/>
        </p:nvCxnSpPr>
        <p:spPr bwMode="auto">
          <a:xfrm>
            <a:off x="3840163" y="3078163"/>
            <a:ext cx="0" cy="573087"/>
          </a:xfrm>
          <a:prstGeom prst="straightConnector1">
            <a:avLst/>
          </a:prstGeom>
          <a:noFill/>
          <a:ln w="38100">
            <a:solidFill>
              <a:schemeClr val="tx1"/>
            </a:solidFill>
            <a:round/>
            <a:headEnd/>
            <a:tailEnd type="arrow" w="med" len="med"/>
          </a:ln>
        </p:spPr>
      </p:cxnSp>
      <p:cxnSp>
        <p:nvCxnSpPr>
          <p:cNvPr id="29" name="AutoShape 165"/>
          <p:cNvCxnSpPr>
            <a:cxnSpLocks noChangeAspect="1" noChangeShapeType="1"/>
            <a:stCxn id="25" idx="6"/>
            <a:endCxn id="26" idx="2"/>
          </p:cNvCxnSpPr>
          <p:nvPr/>
        </p:nvCxnSpPr>
        <p:spPr bwMode="auto">
          <a:xfrm>
            <a:off x="3840163" y="3921125"/>
            <a:ext cx="0" cy="577850"/>
          </a:xfrm>
          <a:prstGeom prst="straightConnector1">
            <a:avLst/>
          </a:prstGeom>
          <a:noFill/>
          <a:ln w="38100">
            <a:solidFill>
              <a:schemeClr val="tx1"/>
            </a:solidFill>
            <a:round/>
            <a:headEnd/>
            <a:tailEnd type="arrow" w="med" len="med"/>
          </a:ln>
        </p:spPr>
      </p:cxnSp>
      <p:cxnSp>
        <p:nvCxnSpPr>
          <p:cNvPr id="30" name="AutoShape 167"/>
          <p:cNvCxnSpPr>
            <a:cxnSpLocks noChangeAspect="1" noChangeShapeType="1"/>
            <a:stCxn id="10" idx="4"/>
            <a:endCxn id="25" idx="0"/>
          </p:cNvCxnSpPr>
          <p:nvPr/>
        </p:nvCxnSpPr>
        <p:spPr bwMode="auto">
          <a:xfrm>
            <a:off x="3155950" y="3784600"/>
            <a:ext cx="531813" cy="0"/>
          </a:xfrm>
          <a:prstGeom prst="straightConnector1">
            <a:avLst/>
          </a:prstGeom>
          <a:noFill/>
          <a:ln w="38100">
            <a:solidFill>
              <a:schemeClr val="tx1"/>
            </a:solidFill>
            <a:round/>
            <a:headEnd/>
            <a:tailEnd type="arrow" w="med" len="med"/>
          </a:ln>
        </p:spPr>
      </p:cxnSp>
      <p:cxnSp>
        <p:nvCxnSpPr>
          <p:cNvPr id="31" name="AutoShape 169"/>
          <p:cNvCxnSpPr>
            <a:cxnSpLocks noChangeAspect="1" noChangeShapeType="1"/>
            <a:stCxn id="11" idx="4"/>
            <a:endCxn id="26" idx="0"/>
          </p:cNvCxnSpPr>
          <p:nvPr/>
        </p:nvCxnSpPr>
        <p:spPr bwMode="auto">
          <a:xfrm>
            <a:off x="3154363" y="4632325"/>
            <a:ext cx="530225" cy="0"/>
          </a:xfrm>
          <a:prstGeom prst="straightConnector1">
            <a:avLst/>
          </a:prstGeom>
          <a:noFill/>
          <a:ln w="38100">
            <a:solidFill>
              <a:schemeClr val="tx1"/>
            </a:solidFill>
            <a:round/>
            <a:headEnd/>
            <a:tailEnd type="arrow" w="med" len="med"/>
          </a:ln>
        </p:spPr>
      </p:cxnSp>
      <p:sp>
        <p:nvSpPr>
          <p:cNvPr id="32" name="Oval 151"/>
          <p:cNvSpPr>
            <a:spLocks noChangeAspect="1" noChangeArrowheads="1"/>
          </p:cNvSpPr>
          <p:nvPr/>
        </p:nvSpPr>
        <p:spPr bwMode="auto">
          <a:xfrm rot="16200000" flipH="1">
            <a:off x="1212851" y="5345112"/>
            <a:ext cx="252412"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3" name="Oval 154"/>
          <p:cNvSpPr>
            <a:spLocks noChangeAspect="1" noChangeArrowheads="1"/>
          </p:cNvSpPr>
          <p:nvPr/>
        </p:nvSpPr>
        <p:spPr bwMode="auto">
          <a:xfrm rot="16200000" flipH="1">
            <a:off x="2045495" y="5345906"/>
            <a:ext cx="252412"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34" name="Oval 157"/>
          <p:cNvSpPr>
            <a:spLocks noChangeAspect="1" noChangeArrowheads="1"/>
          </p:cNvSpPr>
          <p:nvPr/>
        </p:nvSpPr>
        <p:spPr bwMode="auto">
          <a:xfrm rot="16200000" flipH="1">
            <a:off x="2873376" y="5345112"/>
            <a:ext cx="252412" cy="25241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35" name="AutoShape 163"/>
          <p:cNvCxnSpPr>
            <a:cxnSpLocks noChangeAspect="1" noChangeShapeType="1"/>
            <a:stCxn id="5" idx="6"/>
            <a:endCxn id="32" idx="2"/>
          </p:cNvCxnSpPr>
          <p:nvPr/>
        </p:nvCxnSpPr>
        <p:spPr bwMode="auto">
          <a:xfrm>
            <a:off x="1338263" y="4786313"/>
            <a:ext cx="0" cy="530225"/>
          </a:xfrm>
          <a:prstGeom prst="straightConnector1">
            <a:avLst/>
          </a:prstGeom>
          <a:noFill/>
          <a:ln w="38100">
            <a:solidFill>
              <a:schemeClr val="tx1"/>
            </a:solidFill>
            <a:round/>
            <a:headEnd/>
            <a:tailEnd type="arrow" w="med" len="med"/>
          </a:ln>
        </p:spPr>
      </p:cxnSp>
      <p:cxnSp>
        <p:nvCxnSpPr>
          <p:cNvPr id="36" name="AutoShape 164"/>
          <p:cNvCxnSpPr>
            <a:cxnSpLocks noChangeAspect="1" noChangeShapeType="1"/>
            <a:stCxn id="8" idx="6"/>
            <a:endCxn id="33" idx="2"/>
          </p:cNvCxnSpPr>
          <p:nvPr/>
        </p:nvCxnSpPr>
        <p:spPr bwMode="auto">
          <a:xfrm>
            <a:off x="2171700" y="4786313"/>
            <a:ext cx="0" cy="530225"/>
          </a:xfrm>
          <a:prstGeom prst="straightConnector1">
            <a:avLst/>
          </a:prstGeom>
          <a:noFill/>
          <a:ln w="38100">
            <a:solidFill>
              <a:schemeClr val="tx1"/>
            </a:solidFill>
            <a:round/>
            <a:headEnd/>
            <a:tailEnd type="arrow" w="med" len="med"/>
          </a:ln>
        </p:spPr>
      </p:cxnSp>
      <p:cxnSp>
        <p:nvCxnSpPr>
          <p:cNvPr id="37" name="AutoShape 165"/>
          <p:cNvCxnSpPr>
            <a:cxnSpLocks noChangeAspect="1" noChangeShapeType="1"/>
            <a:stCxn id="11" idx="6"/>
            <a:endCxn id="34" idx="2"/>
          </p:cNvCxnSpPr>
          <p:nvPr/>
        </p:nvCxnSpPr>
        <p:spPr bwMode="auto">
          <a:xfrm>
            <a:off x="3000375" y="4778375"/>
            <a:ext cx="0" cy="549275"/>
          </a:xfrm>
          <a:prstGeom prst="straightConnector1">
            <a:avLst/>
          </a:prstGeom>
          <a:noFill/>
          <a:ln w="38100">
            <a:solidFill>
              <a:schemeClr val="tx1"/>
            </a:solidFill>
            <a:round/>
            <a:headEnd/>
            <a:tailEnd type="arrow" w="med" len="med"/>
          </a:ln>
        </p:spPr>
      </p:cxnSp>
      <p:cxnSp>
        <p:nvCxnSpPr>
          <p:cNvPr id="38" name="AutoShape 168"/>
          <p:cNvCxnSpPr>
            <a:cxnSpLocks noChangeAspect="1" noChangeShapeType="1"/>
            <a:stCxn id="32" idx="4"/>
            <a:endCxn id="33" idx="0"/>
          </p:cNvCxnSpPr>
          <p:nvPr/>
        </p:nvCxnSpPr>
        <p:spPr bwMode="auto">
          <a:xfrm>
            <a:off x="1471613" y="5472113"/>
            <a:ext cx="565150" cy="0"/>
          </a:xfrm>
          <a:prstGeom prst="straightConnector1">
            <a:avLst/>
          </a:prstGeom>
          <a:noFill/>
          <a:ln w="38100">
            <a:solidFill>
              <a:schemeClr val="tx1"/>
            </a:solidFill>
            <a:round/>
            <a:headEnd/>
            <a:tailEnd type="arrow" w="med" len="med"/>
          </a:ln>
        </p:spPr>
      </p:cxnSp>
      <p:cxnSp>
        <p:nvCxnSpPr>
          <p:cNvPr id="39" name="AutoShape 169"/>
          <p:cNvCxnSpPr>
            <a:cxnSpLocks noChangeAspect="1" noChangeShapeType="1"/>
            <a:stCxn id="33" idx="4"/>
            <a:endCxn id="34" idx="0"/>
          </p:cNvCxnSpPr>
          <p:nvPr/>
        </p:nvCxnSpPr>
        <p:spPr bwMode="auto">
          <a:xfrm>
            <a:off x="2317750" y="5470525"/>
            <a:ext cx="538163" cy="1588"/>
          </a:xfrm>
          <a:prstGeom prst="straightConnector1">
            <a:avLst/>
          </a:prstGeom>
          <a:noFill/>
          <a:ln w="38100">
            <a:solidFill>
              <a:schemeClr val="tx1"/>
            </a:solidFill>
            <a:round/>
            <a:headEnd/>
            <a:tailEnd type="arrow" w="med" len="med"/>
          </a:ln>
        </p:spPr>
      </p:cxnSp>
      <p:sp>
        <p:nvSpPr>
          <p:cNvPr id="40" name="Oval 157"/>
          <p:cNvSpPr>
            <a:spLocks noChangeAspect="1" noChangeArrowheads="1"/>
          </p:cNvSpPr>
          <p:nvPr/>
        </p:nvSpPr>
        <p:spPr bwMode="auto">
          <a:xfrm rot="16200000" flipH="1">
            <a:off x="3713163" y="5345113"/>
            <a:ext cx="252412"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41" name="AutoShape 165"/>
          <p:cNvCxnSpPr>
            <a:cxnSpLocks noChangeAspect="1" noChangeShapeType="1"/>
            <a:stCxn id="26" idx="6"/>
            <a:endCxn id="40" idx="2"/>
          </p:cNvCxnSpPr>
          <p:nvPr/>
        </p:nvCxnSpPr>
        <p:spPr bwMode="auto">
          <a:xfrm>
            <a:off x="3840163" y="4786313"/>
            <a:ext cx="0" cy="530225"/>
          </a:xfrm>
          <a:prstGeom prst="straightConnector1">
            <a:avLst/>
          </a:prstGeom>
          <a:noFill/>
          <a:ln w="38100">
            <a:solidFill>
              <a:schemeClr val="tx1"/>
            </a:solidFill>
            <a:round/>
            <a:headEnd/>
            <a:tailEnd type="arrow" w="med" len="med"/>
          </a:ln>
        </p:spPr>
      </p:cxnSp>
      <p:cxnSp>
        <p:nvCxnSpPr>
          <p:cNvPr id="42" name="AutoShape 169"/>
          <p:cNvCxnSpPr>
            <a:cxnSpLocks noChangeAspect="1" noChangeShapeType="1"/>
            <a:stCxn id="34" idx="4"/>
            <a:endCxn id="40" idx="0"/>
          </p:cNvCxnSpPr>
          <p:nvPr/>
        </p:nvCxnSpPr>
        <p:spPr bwMode="auto">
          <a:xfrm>
            <a:off x="3146425" y="5472113"/>
            <a:ext cx="549275" cy="0"/>
          </a:xfrm>
          <a:prstGeom prst="straightConnector1">
            <a:avLst/>
          </a:prstGeom>
          <a:noFill/>
          <a:ln w="38100">
            <a:solidFill>
              <a:schemeClr val="tx1"/>
            </a:solidFill>
            <a:round/>
            <a:headEnd/>
            <a:tailEnd type="arrow" w="med" len="med"/>
          </a:ln>
        </p:spPr>
      </p:cxnSp>
      <p:sp>
        <p:nvSpPr>
          <p:cNvPr id="43" name="Oval 149"/>
          <p:cNvSpPr>
            <a:spLocks noChangeAspect="1" noChangeArrowheads="1"/>
          </p:cNvSpPr>
          <p:nvPr/>
        </p:nvSpPr>
        <p:spPr bwMode="auto">
          <a:xfrm rot="16200000" flipH="1">
            <a:off x="5178425"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4" name="Oval 150"/>
          <p:cNvSpPr>
            <a:spLocks noChangeAspect="1" noChangeArrowheads="1"/>
          </p:cNvSpPr>
          <p:nvPr/>
        </p:nvSpPr>
        <p:spPr bwMode="auto">
          <a:xfrm rot="16200000" flipH="1">
            <a:off x="5179219" y="365998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5" name="Oval 151"/>
          <p:cNvSpPr>
            <a:spLocks noChangeAspect="1" noChangeArrowheads="1"/>
          </p:cNvSpPr>
          <p:nvPr/>
        </p:nvSpPr>
        <p:spPr bwMode="auto">
          <a:xfrm rot="16200000" flipH="1">
            <a:off x="5178425" y="45053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6" name="Oval 152"/>
          <p:cNvSpPr>
            <a:spLocks noChangeAspect="1" noChangeArrowheads="1"/>
          </p:cNvSpPr>
          <p:nvPr/>
        </p:nvSpPr>
        <p:spPr bwMode="auto">
          <a:xfrm rot="16200000" flipH="1">
            <a:off x="6011069" y="2820194"/>
            <a:ext cx="252413"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7" name="Oval 153"/>
          <p:cNvSpPr>
            <a:spLocks noChangeAspect="1" noChangeArrowheads="1"/>
          </p:cNvSpPr>
          <p:nvPr/>
        </p:nvSpPr>
        <p:spPr bwMode="auto">
          <a:xfrm rot="16200000" flipH="1">
            <a:off x="6011863" y="3660775"/>
            <a:ext cx="250825"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8" name="Oval 154"/>
          <p:cNvSpPr>
            <a:spLocks noChangeAspect="1" noChangeArrowheads="1"/>
          </p:cNvSpPr>
          <p:nvPr/>
        </p:nvSpPr>
        <p:spPr bwMode="auto">
          <a:xfrm rot="16200000" flipH="1">
            <a:off x="6011069" y="4506119"/>
            <a:ext cx="252413"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49" name="Oval 155"/>
          <p:cNvSpPr>
            <a:spLocks noChangeAspect="1" noChangeArrowheads="1"/>
          </p:cNvSpPr>
          <p:nvPr/>
        </p:nvSpPr>
        <p:spPr bwMode="auto">
          <a:xfrm rot="16200000" flipH="1">
            <a:off x="6838950" y="2819400"/>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0" name="Oval 156"/>
          <p:cNvSpPr>
            <a:spLocks noChangeAspect="1" noChangeArrowheads="1"/>
          </p:cNvSpPr>
          <p:nvPr/>
        </p:nvSpPr>
        <p:spPr bwMode="auto">
          <a:xfrm rot="16200000" flipH="1">
            <a:off x="6839744" y="3659981"/>
            <a:ext cx="250825"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1" name="Oval 157"/>
          <p:cNvSpPr>
            <a:spLocks noChangeAspect="1" noChangeArrowheads="1"/>
          </p:cNvSpPr>
          <p:nvPr/>
        </p:nvSpPr>
        <p:spPr bwMode="auto">
          <a:xfrm rot="16200000" flipH="1">
            <a:off x="6838950" y="4505325"/>
            <a:ext cx="252413"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52" name="AutoShape 158"/>
          <p:cNvCxnSpPr>
            <a:cxnSpLocks noChangeAspect="1" noChangeShapeType="1"/>
            <a:stCxn id="43" idx="4"/>
            <a:endCxn id="46" idx="0"/>
          </p:cNvCxnSpPr>
          <p:nvPr/>
        </p:nvCxnSpPr>
        <p:spPr bwMode="auto">
          <a:xfrm>
            <a:off x="5437188" y="2944813"/>
            <a:ext cx="565150" cy="0"/>
          </a:xfrm>
          <a:prstGeom prst="straightConnector1">
            <a:avLst/>
          </a:prstGeom>
          <a:noFill/>
          <a:ln w="38100">
            <a:solidFill>
              <a:schemeClr val="tx1"/>
            </a:solidFill>
            <a:round/>
            <a:headEnd/>
            <a:tailEnd type="arrow" w="med" len="med"/>
          </a:ln>
        </p:spPr>
      </p:cxnSp>
      <p:cxnSp>
        <p:nvCxnSpPr>
          <p:cNvPr id="53" name="AutoShape 159"/>
          <p:cNvCxnSpPr>
            <a:cxnSpLocks noChangeAspect="1" noChangeShapeType="1"/>
            <a:stCxn id="46" idx="4"/>
            <a:endCxn id="49" idx="0"/>
          </p:cNvCxnSpPr>
          <p:nvPr/>
        </p:nvCxnSpPr>
        <p:spPr bwMode="auto">
          <a:xfrm>
            <a:off x="6267450" y="2944813"/>
            <a:ext cx="565150" cy="0"/>
          </a:xfrm>
          <a:prstGeom prst="straightConnector1">
            <a:avLst/>
          </a:prstGeom>
          <a:noFill/>
          <a:ln w="38100">
            <a:solidFill>
              <a:schemeClr val="tx1"/>
            </a:solidFill>
            <a:round/>
            <a:headEnd/>
            <a:tailEnd type="arrow" w="med" len="med"/>
          </a:ln>
        </p:spPr>
      </p:cxnSp>
      <p:cxnSp>
        <p:nvCxnSpPr>
          <p:cNvPr id="54" name="AutoShape 160"/>
          <p:cNvCxnSpPr>
            <a:cxnSpLocks noChangeAspect="1" noChangeShapeType="1"/>
            <a:stCxn id="43" idx="6"/>
            <a:endCxn id="44" idx="2"/>
          </p:cNvCxnSpPr>
          <p:nvPr/>
        </p:nvCxnSpPr>
        <p:spPr bwMode="auto">
          <a:xfrm>
            <a:off x="5303838" y="3078163"/>
            <a:ext cx="0" cy="573087"/>
          </a:xfrm>
          <a:prstGeom prst="straightConnector1">
            <a:avLst/>
          </a:prstGeom>
          <a:noFill/>
          <a:ln w="38100">
            <a:solidFill>
              <a:schemeClr val="tx1"/>
            </a:solidFill>
            <a:round/>
            <a:headEnd/>
            <a:tailEnd type="arrow" w="med" len="med"/>
          </a:ln>
        </p:spPr>
      </p:cxnSp>
      <p:cxnSp>
        <p:nvCxnSpPr>
          <p:cNvPr id="55" name="AutoShape 161"/>
          <p:cNvCxnSpPr>
            <a:cxnSpLocks noChangeAspect="1" noChangeShapeType="1"/>
            <a:stCxn id="46" idx="6"/>
            <a:endCxn id="47" idx="2"/>
          </p:cNvCxnSpPr>
          <p:nvPr/>
        </p:nvCxnSpPr>
        <p:spPr bwMode="auto">
          <a:xfrm>
            <a:off x="6137275" y="3078163"/>
            <a:ext cx="0" cy="573087"/>
          </a:xfrm>
          <a:prstGeom prst="straightConnector1">
            <a:avLst/>
          </a:prstGeom>
          <a:noFill/>
          <a:ln w="38100" cap="rnd">
            <a:solidFill>
              <a:srgbClr val="FF0000"/>
            </a:solidFill>
            <a:prstDash val="sysDot"/>
            <a:round/>
            <a:headEnd/>
            <a:tailEnd type="arrow" w="med" len="med"/>
          </a:ln>
        </p:spPr>
      </p:cxnSp>
      <p:cxnSp>
        <p:nvCxnSpPr>
          <p:cNvPr id="56" name="AutoShape 162"/>
          <p:cNvCxnSpPr>
            <a:cxnSpLocks noChangeAspect="1" noChangeShapeType="1"/>
            <a:stCxn id="49" idx="6"/>
            <a:endCxn id="50" idx="2"/>
          </p:cNvCxnSpPr>
          <p:nvPr/>
        </p:nvCxnSpPr>
        <p:spPr bwMode="auto">
          <a:xfrm>
            <a:off x="6965950" y="3078163"/>
            <a:ext cx="0" cy="573087"/>
          </a:xfrm>
          <a:prstGeom prst="straightConnector1">
            <a:avLst/>
          </a:prstGeom>
          <a:noFill/>
          <a:ln w="38100" cap="rnd">
            <a:solidFill>
              <a:srgbClr val="FF9900"/>
            </a:solidFill>
            <a:prstDash val="sysDot"/>
            <a:round/>
            <a:headEnd/>
            <a:tailEnd type="arrow" w="med" len="med"/>
          </a:ln>
        </p:spPr>
      </p:cxnSp>
      <p:cxnSp>
        <p:nvCxnSpPr>
          <p:cNvPr id="57" name="AutoShape 163"/>
          <p:cNvCxnSpPr>
            <a:cxnSpLocks noChangeAspect="1" noChangeShapeType="1"/>
            <a:stCxn id="44" idx="6"/>
            <a:endCxn id="45" idx="2"/>
          </p:cNvCxnSpPr>
          <p:nvPr/>
        </p:nvCxnSpPr>
        <p:spPr bwMode="auto">
          <a:xfrm>
            <a:off x="5303838" y="3921125"/>
            <a:ext cx="0" cy="577850"/>
          </a:xfrm>
          <a:prstGeom prst="straightConnector1">
            <a:avLst/>
          </a:prstGeom>
          <a:noFill/>
          <a:ln w="38100">
            <a:solidFill>
              <a:schemeClr val="tx1"/>
            </a:solidFill>
            <a:round/>
            <a:headEnd/>
            <a:tailEnd type="arrow" w="med" len="med"/>
          </a:ln>
        </p:spPr>
      </p:cxnSp>
      <p:cxnSp>
        <p:nvCxnSpPr>
          <p:cNvPr id="58" name="AutoShape 164"/>
          <p:cNvCxnSpPr>
            <a:cxnSpLocks noChangeAspect="1" noChangeShapeType="1"/>
            <a:stCxn id="47" idx="6"/>
            <a:endCxn id="48" idx="2"/>
          </p:cNvCxnSpPr>
          <p:nvPr/>
        </p:nvCxnSpPr>
        <p:spPr bwMode="auto">
          <a:xfrm>
            <a:off x="6137275" y="3921125"/>
            <a:ext cx="0" cy="577850"/>
          </a:xfrm>
          <a:prstGeom prst="straightConnector1">
            <a:avLst/>
          </a:prstGeom>
          <a:noFill/>
          <a:ln w="38100" cap="rnd">
            <a:solidFill>
              <a:srgbClr val="FF9900"/>
            </a:solidFill>
            <a:prstDash val="sysDot"/>
            <a:round/>
            <a:headEnd/>
            <a:tailEnd type="arrow" w="med" len="med"/>
          </a:ln>
        </p:spPr>
      </p:cxnSp>
      <p:cxnSp>
        <p:nvCxnSpPr>
          <p:cNvPr id="59" name="AutoShape 165"/>
          <p:cNvCxnSpPr>
            <a:cxnSpLocks noChangeAspect="1" noChangeShapeType="1"/>
            <a:stCxn id="50" idx="6"/>
            <a:endCxn id="51" idx="2"/>
          </p:cNvCxnSpPr>
          <p:nvPr/>
        </p:nvCxnSpPr>
        <p:spPr bwMode="auto">
          <a:xfrm>
            <a:off x="6965950" y="3921125"/>
            <a:ext cx="0" cy="577850"/>
          </a:xfrm>
          <a:prstGeom prst="straightConnector1">
            <a:avLst/>
          </a:prstGeom>
          <a:noFill/>
          <a:ln w="38100" cap="rnd">
            <a:solidFill>
              <a:srgbClr val="FF9900"/>
            </a:solidFill>
            <a:prstDash val="sysDot"/>
            <a:round/>
            <a:headEnd/>
            <a:tailEnd type="arrow" w="med" len="med"/>
          </a:ln>
        </p:spPr>
      </p:cxnSp>
      <p:cxnSp>
        <p:nvCxnSpPr>
          <p:cNvPr id="60" name="AutoShape 166"/>
          <p:cNvCxnSpPr>
            <a:cxnSpLocks noChangeAspect="1" noChangeShapeType="1"/>
            <a:stCxn id="44" idx="4"/>
            <a:endCxn id="47" idx="0"/>
          </p:cNvCxnSpPr>
          <p:nvPr/>
        </p:nvCxnSpPr>
        <p:spPr bwMode="auto">
          <a:xfrm>
            <a:off x="5437188" y="3784600"/>
            <a:ext cx="565150" cy="0"/>
          </a:xfrm>
          <a:prstGeom prst="straightConnector1">
            <a:avLst/>
          </a:prstGeom>
          <a:noFill/>
          <a:ln w="38100">
            <a:solidFill>
              <a:schemeClr val="tx1"/>
            </a:solidFill>
            <a:round/>
            <a:headEnd/>
            <a:tailEnd type="arrow" w="med" len="med"/>
          </a:ln>
        </p:spPr>
      </p:cxnSp>
      <p:cxnSp>
        <p:nvCxnSpPr>
          <p:cNvPr id="61" name="AutoShape 167"/>
          <p:cNvCxnSpPr>
            <a:cxnSpLocks noChangeAspect="1" noChangeShapeType="1"/>
            <a:stCxn id="47" idx="4"/>
            <a:endCxn id="50" idx="0"/>
          </p:cNvCxnSpPr>
          <p:nvPr/>
        </p:nvCxnSpPr>
        <p:spPr bwMode="auto">
          <a:xfrm>
            <a:off x="6267450" y="3784600"/>
            <a:ext cx="565150" cy="0"/>
          </a:xfrm>
          <a:prstGeom prst="straightConnector1">
            <a:avLst/>
          </a:prstGeom>
          <a:noFill/>
          <a:ln w="38100">
            <a:solidFill>
              <a:schemeClr val="tx1"/>
            </a:solidFill>
            <a:round/>
            <a:headEnd/>
            <a:tailEnd type="arrow" w="med" len="med"/>
          </a:ln>
        </p:spPr>
      </p:cxnSp>
      <p:cxnSp>
        <p:nvCxnSpPr>
          <p:cNvPr id="62" name="AutoShape 168"/>
          <p:cNvCxnSpPr>
            <a:cxnSpLocks noChangeAspect="1" noChangeShapeType="1"/>
            <a:stCxn id="45" idx="4"/>
            <a:endCxn id="48" idx="0"/>
          </p:cNvCxnSpPr>
          <p:nvPr/>
        </p:nvCxnSpPr>
        <p:spPr bwMode="auto">
          <a:xfrm>
            <a:off x="5437188" y="4632325"/>
            <a:ext cx="565150" cy="0"/>
          </a:xfrm>
          <a:prstGeom prst="straightConnector1">
            <a:avLst/>
          </a:prstGeom>
          <a:noFill/>
          <a:ln w="38100">
            <a:solidFill>
              <a:schemeClr val="tx1"/>
            </a:solidFill>
            <a:round/>
            <a:headEnd/>
            <a:tailEnd type="arrow" w="med" len="med"/>
          </a:ln>
        </p:spPr>
      </p:cxnSp>
      <p:cxnSp>
        <p:nvCxnSpPr>
          <p:cNvPr id="63" name="AutoShape 169"/>
          <p:cNvCxnSpPr>
            <a:cxnSpLocks noChangeAspect="1" noChangeShapeType="1"/>
            <a:stCxn id="48" idx="4"/>
            <a:endCxn id="51" idx="0"/>
          </p:cNvCxnSpPr>
          <p:nvPr/>
        </p:nvCxnSpPr>
        <p:spPr bwMode="auto">
          <a:xfrm>
            <a:off x="6267450" y="4632325"/>
            <a:ext cx="565150" cy="0"/>
          </a:xfrm>
          <a:prstGeom prst="straightConnector1">
            <a:avLst/>
          </a:prstGeom>
          <a:noFill/>
          <a:ln w="38100">
            <a:solidFill>
              <a:schemeClr val="tx1"/>
            </a:solidFill>
            <a:round/>
            <a:headEnd/>
            <a:tailEnd type="arrow" w="med" len="med"/>
          </a:ln>
        </p:spPr>
      </p:cxnSp>
      <p:sp>
        <p:nvSpPr>
          <p:cNvPr id="64" name="Oval 155"/>
          <p:cNvSpPr>
            <a:spLocks noChangeAspect="1" noChangeArrowheads="1"/>
          </p:cNvSpPr>
          <p:nvPr/>
        </p:nvSpPr>
        <p:spPr bwMode="auto">
          <a:xfrm rot="16200000" flipH="1">
            <a:off x="7678737" y="2819401"/>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5" name="Oval 156"/>
          <p:cNvSpPr>
            <a:spLocks noChangeAspect="1" noChangeArrowheads="1"/>
          </p:cNvSpPr>
          <p:nvPr/>
        </p:nvSpPr>
        <p:spPr bwMode="auto">
          <a:xfrm rot="16200000" flipH="1">
            <a:off x="7679531" y="3659982"/>
            <a:ext cx="250825"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66" name="Oval 157"/>
          <p:cNvSpPr>
            <a:spLocks noChangeAspect="1" noChangeArrowheads="1"/>
          </p:cNvSpPr>
          <p:nvPr/>
        </p:nvSpPr>
        <p:spPr bwMode="auto">
          <a:xfrm rot="16200000" flipH="1">
            <a:off x="7678737" y="4505326"/>
            <a:ext cx="252413"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67" name="AutoShape 159"/>
          <p:cNvCxnSpPr>
            <a:cxnSpLocks noChangeAspect="1" noChangeShapeType="1"/>
            <a:stCxn id="49" idx="4"/>
            <a:endCxn id="64" idx="0"/>
          </p:cNvCxnSpPr>
          <p:nvPr/>
        </p:nvCxnSpPr>
        <p:spPr bwMode="auto">
          <a:xfrm>
            <a:off x="7119938" y="2944813"/>
            <a:ext cx="530225" cy="0"/>
          </a:xfrm>
          <a:prstGeom prst="straightConnector1">
            <a:avLst/>
          </a:prstGeom>
          <a:noFill/>
          <a:ln w="38100">
            <a:solidFill>
              <a:schemeClr val="tx1"/>
            </a:solidFill>
            <a:round/>
            <a:headEnd/>
            <a:tailEnd type="arrow" w="med" len="med"/>
          </a:ln>
        </p:spPr>
      </p:cxnSp>
      <p:cxnSp>
        <p:nvCxnSpPr>
          <p:cNvPr id="68" name="AutoShape 162"/>
          <p:cNvCxnSpPr>
            <a:cxnSpLocks noChangeAspect="1" noChangeShapeType="1"/>
            <a:stCxn id="64" idx="6"/>
            <a:endCxn id="65" idx="2"/>
          </p:cNvCxnSpPr>
          <p:nvPr/>
        </p:nvCxnSpPr>
        <p:spPr bwMode="auto">
          <a:xfrm>
            <a:off x="7805738" y="3078163"/>
            <a:ext cx="0" cy="573087"/>
          </a:xfrm>
          <a:prstGeom prst="straightConnector1">
            <a:avLst/>
          </a:prstGeom>
          <a:noFill/>
          <a:ln w="38100" cap="rnd">
            <a:solidFill>
              <a:srgbClr val="C0C0C0"/>
            </a:solidFill>
            <a:prstDash val="sysDot"/>
            <a:round/>
            <a:headEnd/>
            <a:tailEnd type="arrow" w="med" len="med"/>
          </a:ln>
        </p:spPr>
      </p:cxnSp>
      <p:cxnSp>
        <p:nvCxnSpPr>
          <p:cNvPr id="69" name="AutoShape 165"/>
          <p:cNvCxnSpPr>
            <a:cxnSpLocks noChangeAspect="1" noChangeShapeType="1"/>
            <a:stCxn id="65" idx="6"/>
            <a:endCxn id="66" idx="2"/>
          </p:cNvCxnSpPr>
          <p:nvPr/>
        </p:nvCxnSpPr>
        <p:spPr bwMode="auto">
          <a:xfrm>
            <a:off x="7805738" y="3921125"/>
            <a:ext cx="0" cy="577850"/>
          </a:xfrm>
          <a:prstGeom prst="straightConnector1">
            <a:avLst/>
          </a:prstGeom>
          <a:noFill/>
          <a:ln w="38100" cap="rnd">
            <a:solidFill>
              <a:srgbClr val="C0C0C0"/>
            </a:solidFill>
            <a:prstDash val="sysDot"/>
            <a:round/>
            <a:headEnd/>
            <a:tailEnd type="arrow" w="med" len="med"/>
          </a:ln>
        </p:spPr>
      </p:cxnSp>
      <p:cxnSp>
        <p:nvCxnSpPr>
          <p:cNvPr id="70" name="AutoShape 167"/>
          <p:cNvCxnSpPr>
            <a:cxnSpLocks noChangeAspect="1" noChangeShapeType="1"/>
            <a:stCxn id="50" idx="4"/>
            <a:endCxn id="65" idx="0"/>
          </p:cNvCxnSpPr>
          <p:nvPr/>
        </p:nvCxnSpPr>
        <p:spPr bwMode="auto">
          <a:xfrm>
            <a:off x="7121525" y="3784600"/>
            <a:ext cx="531813" cy="0"/>
          </a:xfrm>
          <a:prstGeom prst="straightConnector1">
            <a:avLst/>
          </a:prstGeom>
          <a:noFill/>
          <a:ln w="38100">
            <a:solidFill>
              <a:schemeClr val="tx1"/>
            </a:solidFill>
            <a:round/>
            <a:headEnd/>
            <a:tailEnd type="arrow" w="med" len="med"/>
          </a:ln>
        </p:spPr>
      </p:cxnSp>
      <p:cxnSp>
        <p:nvCxnSpPr>
          <p:cNvPr id="71" name="AutoShape 169"/>
          <p:cNvCxnSpPr>
            <a:cxnSpLocks noChangeAspect="1" noChangeShapeType="1"/>
            <a:stCxn id="51" idx="4"/>
            <a:endCxn id="66" idx="0"/>
          </p:cNvCxnSpPr>
          <p:nvPr/>
        </p:nvCxnSpPr>
        <p:spPr bwMode="auto">
          <a:xfrm>
            <a:off x="7119938" y="4632325"/>
            <a:ext cx="530225" cy="0"/>
          </a:xfrm>
          <a:prstGeom prst="straightConnector1">
            <a:avLst/>
          </a:prstGeom>
          <a:noFill/>
          <a:ln w="38100">
            <a:solidFill>
              <a:schemeClr val="tx1"/>
            </a:solidFill>
            <a:round/>
            <a:headEnd/>
            <a:tailEnd type="arrow" w="med" len="med"/>
          </a:ln>
        </p:spPr>
      </p:cxnSp>
      <p:sp>
        <p:nvSpPr>
          <p:cNvPr id="72" name="Oval 151"/>
          <p:cNvSpPr>
            <a:spLocks noChangeAspect="1" noChangeArrowheads="1"/>
          </p:cNvSpPr>
          <p:nvPr/>
        </p:nvSpPr>
        <p:spPr bwMode="auto">
          <a:xfrm rot="16200000" flipH="1">
            <a:off x="5178426" y="5345112"/>
            <a:ext cx="252412" cy="2524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3" name="Oval 154"/>
          <p:cNvSpPr>
            <a:spLocks noChangeAspect="1" noChangeArrowheads="1"/>
          </p:cNvSpPr>
          <p:nvPr/>
        </p:nvSpPr>
        <p:spPr bwMode="auto">
          <a:xfrm rot="16200000" flipH="1">
            <a:off x="6011070" y="5345906"/>
            <a:ext cx="252412" cy="2508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74" name="Oval 157"/>
          <p:cNvSpPr>
            <a:spLocks noChangeAspect="1" noChangeArrowheads="1"/>
          </p:cNvSpPr>
          <p:nvPr/>
        </p:nvSpPr>
        <p:spPr bwMode="auto">
          <a:xfrm rot="16200000" flipH="1">
            <a:off x="6838951" y="5345112"/>
            <a:ext cx="252412" cy="25241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75" name="AutoShape 163"/>
          <p:cNvCxnSpPr>
            <a:cxnSpLocks noChangeAspect="1" noChangeShapeType="1"/>
            <a:stCxn id="45" idx="6"/>
            <a:endCxn id="72" idx="2"/>
          </p:cNvCxnSpPr>
          <p:nvPr/>
        </p:nvCxnSpPr>
        <p:spPr bwMode="auto">
          <a:xfrm>
            <a:off x="5303838" y="4786313"/>
            <a:ext cx="0" cy="530225"/>
          </a:xfrm>
          <a:prstGeom prst="straightConnector1">
            <a:avLst/>
          </a:prstGeom>
          <a:noFill/>
          <a:ln w="38100">
            <a:solidFill>
              <a:schemeClr val="tx1"/>
            </a:solidFill>
            <a:round/>
            <a:headEnd/>
            <a:tailEnd type="arrow" w="med" len="med"/>
          </a:ln>
        </p:spPr>
      </p:cxnSp>
      <p:cxnSp>
        <p:nvCxnSpPr>
          <p:cNvPr id="76" name="AutoShape 164"/>
          <p:cNvCxnSpPr>
            <a:cxnSpLocks noChangeAspect="1" noChangeShapeType="1"/>
            <a:stCxn id="48" idx="6"/>
            <a:endCxn id="73" idx="2"/>
          </p:cNvCxnSpPr>
          <p:nvPr/>
        </p:nvCxnSpPr>
        <p:spPr bwMode="auto">
          <a:xfrm>
            <a:off x="6137275" y="4786313"/>
            <a:ext cx="0" cy="530225"/>
          </a:xfrm>
          <a:prstGeom prst="straightConnector1">
            <a:avLst/>
          </a:prstGeom>
          <a:noFill/>
          <a:ln w="38100" cap="rnd">
            <a:solidFill>
              <a:srgbClr val="FF0000"/>
            </a:solidFill>
            <a:prstDash val="sysDot"/>
            <a:round/>
            <a:headEnd/>
            <a:tailEnd type="arrow" w="med" len="med"/>
          </a:ln>
        </p:spPr>
      </p:cxnSp>
      <p:cxnSp>
        <p:nvCxnSpPr>
          <p:cNvPr id="77" name="AutoShape 165"/>
          <p:cNvCxnSpPr>
            <a:cxnSpLocks noChangeAspect="1" noChangeShapeType="1"/>
            <a:stCxn id="51" idx="6"/>
            <a:endCxn id="74" idx="2"/>
          </p:cNvCxnSpPr>
          <p:nvPr/>
        </p:nvCxnSpPr>
        <p:spPr bwMode="auto">
          <a:xfrm>
            <a:off x="6965950" y="4778375"/>
            <a:ext cx="0" cy="549275"/>
          </a:xfrm>
          <a:prstGeom prst="straightConnector1">
            <a:avLst/>
          </a:prstGeom>
          <a:noFill/>
          <a:ln w="38100" cap="rnd">
            <a:solidFill>
              <a:srgbClr val="FF0000"/>
            </a:solidFill>
            <a:prstDash val="sysDot"/>
            <a:round/>
            <a:headEnd/>
            <a:tailEnd type="arrow" w="med" len="med"/>
          </a:ln>
        </p:spPr>
      </p:cxnSp>
      <p:cxnSp>
        <p:nvCxnSpPr>
          <p:cNvPr id="78" name="AutoShape 168"/>
          <p:cNvCxnSpPr>
            <a:cxnSpLocks noChangeAspect="1" noChangeShapeType="1"/>
            <a:stCxn id="72" idx="4"/>
            <a:endCxn id="73" idx="0"/>
          </p:cNvCxnSpPr>
          <p:nvPr/>
        </p:nvCxnSpPr>
        <p:spPr bwMode="auto">
          <a:xfrm>
            <a:off x="5437188" y="5472113"/>
            <a:ext cx="565150" cy="0"/>
          </a:xfrm>
          <a:prstGeom prst="straightConnector1">
            <a:avLst/>
          </a:prstGeom>
          <a:noFill/>
          <a:ln w="38100">
            <a:solidFill>
              <a:schemeClr val="tx1"/>
            </a:solidFill>
            <a:round/>
            <a:headEnd/>
            <a:tailEnd type="arrow" w="med" len="med"/>
          </a:ln>
        </p:spPr>
      </p:cxnSp>
      <p:cxnSp>
        <p:nvCxnSpPr>
          <p:cNvPr id="79" name="AutoShape 169"/>
          <p:cNvCxnSpPr>
            <a:cxnSpLocks noChangeAspect="1" noChangeShapeType="1"/>
            <a:stCxn id="73" idx="4"/>
            <a:endCxn id="74" idx="0"/>
          </p:cNvCxnSpPr>
          <p:nvPr/>
        </p:nvCxnSpPr>
        <p:spPr bwMode="auto">
          <a:xfrm>
            <a:off x="6283325" y="5470525"/>
            <a:ext cx="538163" cy="1588"/>
          </a:xfrm>
          <a:prstGeom prst="straightConnector1">
            <a:avLst/>
          </a:prstGeom>
          <a:noFill/>
          <a:ln w="38100">
            <a:solidFill>
              <a:schemeClr val="tx1"/>
            </a:solidFill>
            <a:round/>
            <a:headEnd/>
            <a:tailEnd type="arrow" w="med" len="med"/>
          </a:ln>
        </p:spPr>
      </p:cxnSp>
      <p:sp>
        <p:nvSpPr>
          <p:cNvPr id="80" name="Oval 157"/>
          <p:cNvSpPr>
            <a:spLocks noChangeAspect="1" noChangeArrowheads="1"/>
          </p:cNvSpPr>
          <p:nvPr/>
        </p:nvSpPr>
        <p:spPr bwMode="auto">
          <a:xfrm rot="16200000" flipH="1">
            <a:off x="7678738" y="5345113"/>
            <a:ext cx="252412" cy="25241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81" name="AutoShape 165"/>
          <p:cNvCxnSpPr>
            <a:cxnSpLocks noChangeAspect="1" noChangeShapeType="1"/>
            <a:stCxn id="66" idx="6"/>
            <a:endCxn id="80" idx="2"/>
          </p:cNvCxnSpPr>
          <p:nvPr/>
        </p:nvCxnSpPr>
        <p:spPr bwMode="auto">
          <a:xfrm>
            <a:off x="7805738" y="4786313"/>
            <a:ext cx="0" cy="530225"/>
          </a:xfrm>
          <a:prstGeom prst="straightConnector1">
            <a:avLst/>
          </a:prstGeom>
          <a:noFill/>
          <a:ln w="38100" cap="rnd">
            <a:solidFill>
              <a:srgbClr val="C0C0C0"/>
            </a:solidFill>
            <a:prstDash val="sysDot"/>
            <a:round/>
            <a:headEnd/>
            <a:tailEnd type="arrow" w="med" len="med"/>
          </a:ln>
        </p:spPr>
      </p:cxnSp>
      <p:cxnSp>
        <p:nvCxnSpPr>
          <p:cNvPr id="82" name="AutoShape 169"/>
          <p:cNvCxnSpPr>
            <a:cxnSpLocks noChangeAspect="1" noChangeShapeType="1"/>
            <a:stCxn id="74" idx="4"/>
            <a:endCxn id="80" idx="0"/>
          </p:cNvCxnSpPr>
          <p:nvPr/>
        </p:nvCxnSpPr>
        <p:spPr bwMode="auto">
          <a:xfrm>
            <a:off x="7112000" y="5472113"/>
            <a:ext cx="549275" cy="0"/>
          </a:xfrm>
          <a:prstGeom prst="straightConnector1">
            <a:avLst/>
          </a:prstGeom>
          <a:noFill/>
          <a:ln w="38100">
            <a:solidFill>
              <a:schemeClr val="tx1"/>
            </a:solidFill>
            <a:round/>
            <a:headEnd/>
            <a:tailEnd type="arrow" w="med" len="med"/>
          </a:ln>
        </p:spPr>
      </p:cxnSp>
      <p:sp>
        <p:nvSpPr>
          <p:cNvPr id="83" name="Text Box 179"/>
          <p:cNvSpPr txBox="1">
            <a:spLocks noChangeArrowheads="1"/>
          </p:cNvSpPr>
          <p:nvPr/>
        </p:nvSpPr>
        <p:spPr bwMode="auto">
          <a:xfrm>
            <a:off x="4124325" y="6019800"/>
            <a:ext cx="1716088" cy="457200"/>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2400" kern="1200">
                <a:solidFill>
                  <a:srgbClr val="FF0000"/>
                </a:solidFill>
                <a:latin typeface="Trebuchet MS" pitchFamily="34" charset="0"/>
                <a:ea typeface="+mn-ea"/>
                <a:cs typeface="+mn-cs"/>
              </a:rPr>
              <a:t>query node</a:t>
            </a:r>
          </a:p>
        </p:txBody>
      </p:sp>
      <p:cxnSp>
        <p:nvCxnSpPr>
          <p:cNvPr id="84" name="AutoShape 169"/>
          <p:cNvCxnSpPr>
            <a:cxnSpLocks noChangeShapeType="1"/>
            <a:stCxn id="83" idx="3"/>
            <a:endCxn id="74" idx="6"/>
          </p:cNvCxnSpPr>
          <p:nvPr/>
        </p:nvCxnSpPr>
        <p:spPr bwMode="auto">
          <a:xfrm flipV="1">
            <a:off x="5840413" y="5618163"/>
            <a:ext cx="1125537" cy="630237"/>
          </a:xfrm>
          <a:prstGeom prst="curvedConnector2">
            <a:avLst/>
          </a:prstGeom>
          <a:noFill/>
          <a:ln w="38100">
            <a:solidFill>
              <a:srgbClr val="FF0000"/>
            </a:solidFill>
            <a:round/>
            <a:headEnd/>
            <a:tailEnd type="arrow" w="med" len="med"/>
          </a:ln>
          <a:effectLst/>
        </p:spPr>
      </p:cxnSp>
      <p:cxnSp>
        <p:nvCxnSpPr>
          <p:cNvPr id="85" name="AutoShape 170"/>
          <p:cNvCxnSpPr>
            <a:cxnSpLocks noChangeShapeType="1"/>
            <a:stCxn id="83" idx="1"/>
            <a:endCxn id="34" idx="6"/>
          </p:cNvCxnSpPr>
          <p:nvPr/>
        </p:nvCxnSpPr>
        <p:spPr bwMode="auto">
          <a:xfrm rot="10800000">
            <a:off x="3000375" y="5618163"/>
            <a:ext cx="1123950" cy="630237"/>
          </a:xfrm>
          <a:prstGeom prst="curvedConnector2">
            <a:avLst/>
          </a:prstGeom>
          <a:noFill/>
          <a:ln w="38100">
            <a:solidFill>
              <a:srgbClr val="FF0000"/>
            </a:solidFill>
            <a:round/>
            <a:headEnd/>
            <a:tailEnd type="arrow" w="med" len="med"/>
          </a:ln>
          <a:effectLst/>
        </p:spPr>
      </p:cxnSp>
      <p:sp>
        <p:nvSpPr>
          <p:cNvPr id="86" name="Text Box 179"/>
          <p:cNvSpPr txBox="1">
            <a:spLocks noChangeArrowheads="1"/>
          </p:cNvSpPr>
          <p:nvPr/>
        </p:nvSpPr>
        <p:spPr bwMode="auto">
          <a:xfrm>
            <a:off x="112157" y="1295400"/>
            <a:ext cx="8919686" cy="58477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3200" kern="1200">
                <a:solidFill>
                  <a:srgbClr val="2A354C"/>
                </a:solidFill>
                <a:ea typeface="+mn-ea"/>
                <a:cs typeface="+mn-cs"/>
              </a:rPr>
              <a:t>Different queries suggest recovery of different edges</a:t>
            </a:r>
          </a:p>
        </p:txBody>
      </p:sp>
      <p:sp>
        <p:nvSpPr>
          <p:cNvPr id="87" name="TextBox 86"/>
          <p:cNvSpPr txBox="1"/>
          <p:nvPr/>
        </p:nvSpPr>
        <p:spPr>
          <a:xfrm>
            <a:off x="0" y="6396335"/>
            <a:ext cx="378680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AAAI-08b</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395" name="AutoShape 170"/>
          <p:cNvCxnSpPr>
            <a:cxnSpLocks noChangeAspect="1" noChangeShapeType="1"/>
          </p:cNvCxnSpPr>
          <p:nvPr/>
        </p:nvCxnSpPr>
        <p:spPr bwMode="auto">
          <a:xfrm>
            <a:off x="5462588" y="2032000"/>
            <a:ext cx="1693862" cy="0"/>
          </a:xfrm>
          <a:prstGeom prst="straightConnector1">
            <a:avLst/>
          </a:prstGeom>
          <a:noFill/>
          <a:ln w="38100">
            <a:solidFill>
              <a:srgbClr val="2A354C"/>
            </a:solidFill>
            <a:round/>
            <a:headEnd/>
            <a:tailEnd type="arrow" w="med" len="med"/>
          </a:ln>
        </p:spPr>
      </p:cxnSp>
      <p:cxnSp>
        <p:nvCxnSpPr>
          <p:cNvPr id="59396" name="AutoShape 171"/>
          <p:cNvCxnSpPr>
            <a:cxnSpLocks noChangeAspect="1" noChangeShapeType="1"/>
          </p:cNvCxnSpPr>
          <p:nvPr/>
        </p:nvCxnSpPr>
        <p:spPr bwMode="auto">
          <a:xfrm>
            <a:off x="1987550" y="2032000"/>
            <a:ext cx="1693863" cy="0"/>
          </a:xfrm>
          <a:prstGeom prst="straightConnector1">
            <a:avLst/>
          </a:prstGeom>
          <a:noFill/>
          <a:ln w="38100">
            <a:solidFill>
              <a:srgbClr val="2A354C"/>
            </a:solidFill>
            <a:round/>
            <a:headEnd/>
            <a:tailEnd type="arrow" w="med" len="med"/>
          </a:ln>
        </p:spPr>
      </p:cxnSp>
      <p:sp>
        <p:nvSpPr>
          <p:cNvPr id="59397" name="Text Box 179"/>
          <p:cNvSpPr txBox="1">
            <a:spLocks noChangeArrowheads="1"/>
          </p:cNvSpPr>
          <p:nvPr/>
        </p:nvSpPr>
        <p:spPr bwMode="auto">
          <a:xfrm>
            <a:off x="368300" y="3683000"/>
            <a:ext cx="1497013" cy="82232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2400" kern="1200">
                <a:solidFill>
                  <a:srgbClr val="2A354C"/>
                </a:solidFill>
                <a:latin typeface="Trebuchet MS" pitchFamily="34" charset="0"/>
                <a:ea typeface="+mn-ea"/>
                <a:cs typeface="+mn-cs"/>
              </a:rPr>
              <a:t>Loopy BP</a:t>
            </a:r>
            <a:br>
              <a:rPr lang="en-US" sz="2400" kern="1200">
                <a:solidFill>
                  <a:srgbClr val="2A354C"/>
                </a:solidFill>
                <a:latin typeface="Trebuchet MS" pitchFamily="34" charset="0"/>
                <a:ea typeface="+mn-ea"/>
                <a:cs typeface="+mn-cs"/>
              </a:rPr>
            </a:br>
            <a:r>
              <a:rPr lang="en-US" sz="2400" kern="1200">
                <a:solidFill>
                  <a:srgbClr val="2A354C"/>
                </a:solidFill>
                <a:latin typeface="Trebuchet MS" pitchFamily="34" charset="0"/>
                <a:ea typeface="+mn-ea"/>
                <a:cs typeface="+mn-cs"/>
              </a:rPr>
              <a:t>marginals</a:t>
            </a:r>
          </a:p>
        </p:txBody>
      </p:sp>
      <p:sp>
        <p:nvSpPr>
          <p:cNvPr id="441" name="Left Brace 440"/>
          <p:cNvSpPr>
            <a:spLocks/>
          </p:cNvSpPr>
          <p:nvPr/>
        </p:nvSpPr>
        <p:spPr bwMode="auto">
          <a:xfrm rot="-5400000">
            <a:off x="889000" y="2438400"/>
            <a:ext cx="457200" cy="1676400"/>
          </a:xfrm>
          <a:prstGeom prst="leftBrace">
            <a:avLst>
              <a:gd name="adj1" fmla="val 77832"/>
              <a:gd name="adj2" fmla="val 50000"/>
            </a:avLst>
          </a:prstGeom>
          <a:noFill/>
          <a:ln w="38100" algn="ctr">
            <a:solidFill>
              <a:srgbClr val="536895"/>
            </a:solidFill>
            <a:round/>
            <a:headEnd/>
            <a:tailEnd/>
          </a:ln>
        </p:spPr>
        <p:txBody>
          <a:bodyPr rot="10800000" anchor="ctr"/>
          <a:lstStyle/>
          <a:p>
            <a:pPr algn="ctr" defTabSz="4387850" rtl="0" fontAlgn="base">
              <a:spcBef>
                <a:spcPct val="0"/>
              </a:spcBef>
              <a:spcAft>
                <a:spcPct val="0"/>
              </a:spcAft>
            </a:pPr>
            <a:endParaRPr lang="en-US" sz="8600" kern="1200">
              <a:solidFill>
                <a:srgbClr val="000000"/>
              </a:solidFill>
              <a:latin typeface="Trebuchet MS" pitchFamily="34" charset="0"/>
              <a:ea typeface="+mn-ea"/>
              <a:cs typeface="+mn-cs"/>
            </a:endParaRPr>
          </a:p>
        </p:txBody>
      </p:sp>
      <p:sp>
        <p:nvSpPr>
          <p:cNvPr id="59399" name="Text Box 183"/>
          <p:cNvSpPr txBox="1">
            <a:spLocks noChangeArrowheads="1"/>
          </p:cNvSpPr>
          <p:nvPr/>
        </p:nvSpPr>
        <p:spPr bwMode="auto">
          <a:xfrm>
            <a:off x="7302500" y="3683000"/>
            <a:ext cx="1484313" cy="82232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2400" kern="1200">
                <a:solidFill>
                  <a:srgbClr val="2A354C"/>
                </a:solidFill>
                <a:latin typeface="Trebuchet MS" pitchFamily="34" charset="0"/>
                <a:ea typeface="+mn-ea"/>
                <a:cs typeface="+mn-cs"/>
              </a:rPr>
              <a:t>Exact</a:t>
            </a:r>
            <a:br>
              <a:rPr lang="en-US" sz="2400" kern="1200">
                <a:solidFill>
                  <a:srgbClr val="2A354C"/>
                </a:solidFill>
                <a:latin typeface="Trebuchet MS" pitchFamily="34" charset="0"/>
                <a:ea typeface="+mn-ea"/>
                <a:cs typeface="+mn-cs"/>
              </a:rPr>
            </a:br>
            <a:r>
              <a:rPr lang="en-US" sz="2400" kern="1200">
                <a:solidFill>
                  <a:srgbClr val="2A354C"/>
                </a:solidFill>
                <a:latin typeface="Trebuchet MS" pitchFamily="34" charset="0"/>
                <a:ea typeface="+mn-ea"/>
                <a:cs typeface="+mn-cs"/>
              </a:rPr>
              <a:t>Inference</a:t>
            </a:r>
          </a:p>
        </p:txBody>
      </p:sp>
      <p:sp>
        <p:nvSpPr>
          <p:cNvPr id="3" name="Left Brace 440"/>
          <p:cNvSpPr>
            <a:spLocks/>
          </p:cNvSpPr>
          <p:nvPr/>
        </p:nvSpPr>
        <p:spPr bwMode="auto">
          <a:xfrm rot="-5400000">
            <a:off x="7818438" y="2438400"/>
            <a:ext cx="457200" cy="1676400"/>
          </a:xfrm>
          <a:prstGeom prst="leftBrace">
            <a:avLst>
              <a:gd name="adj1" fmla="val 77832"/>
              <a:gd name="adj2" fmla="val 50000"/>
            </a:avLst>
          </a:prstGeom>
          <a:noFill/>
          <a:ln w="38100" algn="ctr">
            <a:solidFill>
              <a:srgbClr val="536895"/>
            </a:solidFill>
            <a:round/>
            <a:headEnd/>
            <a:tailEnd/>
          </a:ln>
        </p:spPr>
        <p:txBody>
          <a:bodyPr rot="10800000" anchor="ctr"/>
          <a:lstStyle/>
          <a:p>
            <a:pPr algn="ctr" defTabSz="4387850" rtl="0" fontAlgn="base">
              <a:spcBef>
                <a:spcPct val="0"/>
              </a:spcBef>
              <a:spcAft>
                <a:spcPct val="0"/>
              </a:spcAft>
            </a:pPr>
            <a:endParaRPr lang="en-US" sz="8600" kern="1200">
              <a:solidFill>
                <a:srgbClr val="000000"/>
              </a:solidFill>
              <a:latin typeface="Trebuchet MS" pitchFamily="34" charset="0"/>
              <a:ea typeface="+mn-ea"/>
              <a:cs typeface="+mn-cs"/>
            </a:endParaRPr>
          </a:p>
        </p:txBody>
      </p:sp>
      <p:grpSp>
        <p:nvGrpSpPr>
          <p:cNvPr id="2" name="Group 148"/>
          <p:cNvGrpSpPr>
            <a:grpSpLocks noChangeAspect="1"/>
          </p:cNvGrpSpPr>
          <p:nvPr/>
        </p:nvGrpSpPr>
        <p:grpSpPr bwMode="auto">
          <a:xfrm>
            <a:off x="7408863" y="1371600"/>
            <a:ext cx="1276350" cy="1293813"/>
            <a:chOff x="17664" y="9552"/>
            <a:chExt cx="1140" cy="1155"/>
          </a:xfrm>
        </p:grpSpPr>
        <p:sp>
          <p:nvSpPr>
            <p:cNvPr id="59404" name="Oval 149"/>
            <p:cNvSpPr>
              <a:spLocks noChangeAspect="1" noChangeArrowheads="1"/>
            </p:cNvSpPr>
            <p:nvPr/>
          </p:nvSpPr>
          <p:spPr bwMode="auto">
            <a:xfrm rot="16200000" flipH="1">
              <a:off x="1766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05" name="Oval 150"/>
            <p:cNvSpPr>
              <a:spLocks noChangeAspect="1" noChangeArrowheads="1"/>
            </p:cNvSpPr>
            <p:nvPr/>
          </p:nvSpPr>
          <p:spPr bwMode="auto">
            <a:xfrm rot="16200000" flipH="1">
              <a:off x="1766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06" name="Oval 151"/>
            <p:cNvSpPr>
              <a:spLocks noChangeAspect="1" noChangeArrowheads="1"/>
            </p:cNvSpPr>
            <p:nvPr/>
          </p:nvSpPr>
          <p:spPr bwMode="auto">
            <a:xfrm rot="16200000" flipH="1">
              <a:off x="1766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07" name="Oval 152"/>
            <p:cNvSpPr>
              <a:spLocks noChangeAspect="1" noChangeArrowheads="1"/>
            </p:cNvSpPr>
            <p:nvPr/>
          </p:nvSpPr>
          <p:spPr bwMode="auto">
            <a:xfrm rot="16200000" flipH="1">
              <a:off x="1816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08" name="Oval 153"/>
            <p:cNvSpPr>
              <a:spLocks noChangeAspect="1" noChangeArrowheads="1"/>
            </p:cNvSpPr>
            <p:nvPr/>
          </p:nvSpPr>
          <p:spPr bwMode="auto">
            <a:xfrm rot="16200000" flipH="1">
              <a:off x="1816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09" name="Oval 154"/>
            <p:cNvSpPr>
              <a:spLocks noChangeAspect="1" noChangeArrowheads="1"/>
            </p:cNvSpPr>
            <p:nvPr/>
          </p:nvSpPr>
          <p:spPr bwMode="auto">
            <a:xfrm rot="16200000" flipH="1">
              <a:off x="1816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10" name="Oval 155"/>
            <p:cNvSpPr>
              <a:spLocks noChangeAspect="1" noChangeArrowheads="1"/>
            </p:cNvSpPr>
            <p:nvPr/>
          </p:nvSpPr>
          <p:spPr bwMode="auto">
            <a:xfrm rot="16200000" flipH="1">
              <a:off x="1865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11" name="Oval 156"/>
            <p:cNvSpPr>
              <a:spLocks noChangeAspect="1" noChangeArrowheads="1"/>
            </p:cNvSpPr>
            <p:nvPr/>
          </p:nvSpPr>
          <p:spPr bwMode="auto">
            <a:xfrm rot="16200000" flipH="1">
              <a:off x="1865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12" name="Oval 157"/>
            <p:cNvSpPr>
              <a:spLocks noChangeAspect="1" noChangeArrowheads="1"/>
            </p:cNvSpPr>
            <p:nvPr/>
          </p:nvSpPr>
          <p:spPr bwMode="auto">
            <a:xfrm rot="16200000" flipH="1">
              <a:off x="1865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59413" name="AutoShape 158"/>
            <p:cNvCxnSpPr>
              <a:cxnSpLocks noChangeAspect="1" noChangeShapeType="1"/>
              <a:stCxn id="59404" idx="4"/>
              <a:endCxn id="59407" idx="0"/>
            </p:cNvCxnSpPr>
            <p:nvPr/>
          </p:nvCxnSpPr>
          <p:spPr bwMode="auto">
            <a:xfrm>
              <a:off x="17819" y="9627"/>
              <a:ext cx="336" cy="0"/>
            </a:xfrm>
            <a:prstGeom prst="straightConnector1">
              <a:avLst/>
            </a:prstGeom>
            <a:noFill/>
            <a:ln w="38100">
              <a:solidFill>
                <a:schemeClr val="tx1"/>
              </a:solidFill>
              <a:round/>
              <a:headEnd/>
              <a:tailEnd type="arrow" w="med" len="med"/>
            </a:ln>
          </p:spPr>
        </p:cxnSp>
        <p:cxnSp>
          <p:nvCxnSpPr>
            <p:cNvPr id="59414" name="AutoShape 159"/>
            <p:cNvCxnSpPr>
              <a:cxnSpLocks noChangeAspect="1" noChangeShapeType="1"/>
              <a:stCxn id="59407" idx="4"/>
              <a:endCxn id="59410" idx="0"/>
            </p:cNvCxnSpPr>
            <p:nvPr/>
          </p:nvCxnSpPr>
          <p:spPr bwMode="auto">
            <a:xfrm>
              <a:off x="18314" y="9627"/>
              <a:ext cx="335" cy="0"/>
            </a:xfrm>
            <a:prstGeom prst="straightConnector1">
              <a:avLst/>
            </a:prstGeom>
            <a:noFill/>
            <a:ln w="38100">
              <a:solidFill>
                <a:schemeClr val="tx1"/>
              </a:solidFill>
              <a:round/>
              <a:headEnd/>
              <a:tailEnd type="arrow" w="med" len="med"/>
            </a:ln>
          </p:spPr>
        </p:cxnSp>
        <p:cxnSp>
          <p:nvCxnSpPr>
            <p:cNvPr id="59415" name="AutoShape 160"/>
            <p:cNvCxnSpPr>
              <a:cxnSpLocks noChangeAspect="1" noChangeShapeType="1"/>
              <a:stCxn id="59404" idx="6"/>
              <a:endCxn id="59405" idx="2"/>
            </p:cNvCxnSpPr>
            <p:nvPr/>
          </p:nvCxnSpPr>
          <p:spPr bwMode="auto">
            <a:xfrm>
              <a:off x="17739" y="9707"/>
              <a:ext cx="0" cy="341"/>
            </a:xfrm>
            <a:prstGeom prst="straightConnector1">
              <a:avLst/>
            </a:prstGeom>
            <a:noFill/>
            <a:ln w="38100">
              <a:solidFill>
                <a:schemeClr val="tx1"/>
              </a:solidFill>
              <a:round/>
              <a:headEnd/>
              <a:tailEnd type="arrow" w="med" len="med"/>
            </a:ln>
          </p:spPr>
        </p:cxnSp>
        <p:cxnSp>
          <p:nvCxnSpPr>
            <p:cNvPr id="59416" name="AutoShape 161"/>
            <p:cNvCxnSpPr>
              <a:cxnSpLocks noChangeAspect="1" noChangeShapeType="1"/>
              <a:stCxn id="59407" idx="6"/>
              <a:endCxn id="59408" idx="2"/>
            </p:cNvCxnSpPr>
            <p:nvPr/>
          </p:nvCxnSpPr>
          <p:spPr bwMode="auto">
            <a:xfrm>
              <a:off x="18235" y="9707"/>
              <a:ext cx="0" cy="341"/>
            </a:xfrm>
            <a:prstGeom prst="straightConnector1">
              <a:avLst/>
            </a:prstGeom>
            <a:noFill/>
            <a:ln w="38100">
              <a:solidFill>
                <a:schemeClr val="tx1"/>
              </a:solidFill>
              <a:round/>
              <a:headEnd/>
              <a:tailEnd type="arrow" w="med" len="med"/>
            </a:ln>
          </p:spPr>
        </p:cxnSp>
        <p:cxnSp>
          <p:nvCxnSpPr>
            <p:cNvPr id="59417" name="AutoShape 162"/>
            <p:cNvCxnSpPr>
              <a:cxnSpLocks noChangeAspect="1" noChangeShapeType="1"/>
              <a:stCxn id="59410" idx="6"/>
              <a:endCxn id="59411" idx="2"/>
            </p:cNvCxnSpPr>
            <p:nvPr/>
          </p:nvCxnSpPr>
          <p:spPr bwMode="auto">
            <a:xfrm>
              <a:off x="18729" y="9707"/>
              <a:ext cx="0" cy="341"/>
            </a:xfrm>
            <a:prstGeom prst="straightConnector1">
              <a:avLst/>
            </a:prstGeom>
            <a:noFill/>
            <a:ln w="38100">
              <a:solidFill>
                <a:schemeClr val="tx1"/>
              </a:solidFill>
              <a:round/>
              <a:headEnd/>
              <a:tailEnd type="arrow" w="med" len="med"/>
            </a:ln>
          </p:spPr>
        </p:cxnSp>
        <p:cxnSp>
          <p:nvCxnSpPr>
            <p:cNvPr id="59418" name="AutoShape 163"/>
            <p:cNvCxnSpPr>
              <a:cxnSpLocks noChangeAspect="1" noChangeShapeType="1"/>
              <a:stCxn id="59405" idx="6"/>
              <a:endCxn id="59406" idx="2"/>
            </p:cNvCxnSpPr>
            <p:nvPr/>
          </p:nvCxnSpPr>
          <p:spPr bwMode="auto">
            <a:xfrm>
              <a:off x="17739" y="10208"/>
              <a:ext cx="0" cy="344"/>
            </a:xfrm>
            <a:prstGeom prst="straightConnector1">
              <a:avLst/>
            </a:prstGeom>
            <a:noFill/>
            <a:ln w="38100">
              <a:solidFill>
                <a:schemeClr val="tx1"/>
              </a:solidFill>
              <a:round/>
              <a:headEnd/>
              <a:tailEnd type="arrow" w="med" len="med"/>
            </a:ln>
          </p:spPr>
        </p:cxnSp>
        <p:cxnSp>
          <p:nvCxnSpPr>
            <p:cNvPr id="59419" name="AutoShape 164"/>
            <p:cNvCxnSpPr>
              <a:cxnSpLocks noChangeAspect="1" noChangeShapeType="1"/>
              <a:stCxn id="59408" idx="6"/>
              <a:endCxn id="59409" idx="2"/>
            </p:cNvCxnSpPr>
            <p:nvPr/>
          </p:nvCxnSpPr>
          <p:spPr bwMode="auto">
            <a:xfrm>
              <a:off x="18235" y="10208"/>
              <a:ext cx="0" cy="344"/>
            </a:xfrm>
            <a:prstGeom prst="straightConnector1">
              <a:avLst/>
            </a:prstGeom>
            <a:noFill/>
            <a:ln w="38100">
              <a:solidFill>
                <a:schemeClr val="tx1"/>
              </a:solidFill>
              <a:round/>
              <a:headEnd/>
              <a:tailEnd type="arrow" w="med" len="med"/>
            </a:ln>
          </p:spPr>
        </p:cxnSp>
        <p:cxnSp>
          <p:nvCxnSpPr>
            <p:cNvPr id="59420" name="AutoShape 165"/>
            <p:cNvCxnSpPr>
              <a:cxnSpLocks noChangeAspect="1" noChangeShapeType="1"/>
              <a:stCxn id="59411" idx="6"/>
              <a:endCxn id="59412" idx="2"/>
            </p:cNvCxnSpPr>
            <p:nvPr/>
          </p:nvCxnSpPr>
          <p:spPr bwMode="auto">
            <a:xfrm>
              <a:off x="18729" y="10208"/>
              <a:ext cx="0" cy="344"/>
            </a:xfrm>
            <a:prstGeom prst="straightConnector1">
              <a:avLst/>
            </a:prstGeom>
            <a:noFill/>
            <a:ln w="38100">
              <a:solidFill>
                <a:schemeClr val="tx1"/>
              </a:solidFill>
              <a:round/>
              <a:headEnd/>
              <a:tailEnd type="arrow" w="med" len="med"/>
            </a:ln>
          </p:spPr>
        </p:cxnSp>
        <p:cxnSp>
          <p:nvCxnSpPr>
            <p:cNvPr id="59421" name="AutoShape 166"/>
            <p:cNvCxnSpPr>
              <a:cxnSpLocks noChangeAspect="1" noChangeShapeType="1"/>
              <a:stCxn id="59405" idx="4"/>
              <a:endCxn id="59408" idx="0"/>
            </p:cNvCxnSpPr>
            <p:nvPr/>
          </p:nvCxnSpPr>
          <p:spPr bwMode="auto">
            <a:xfrm>
              <a:off x="17819" y="10128"/>
              <a:ext cx="336" cy="0"/>
            </a:xfrm>
            <a:prstGeom prst="straightConnector1">
              <a:avLst/>
            </a:prstGeom>
            <a:noFill/>
            <a:ln w="38100">
              <a:solidFill>
                <a:schemeClr val="tx1"/>
              </a:solidFill>
              <a:round/>
              <a:headEnd/>
              <a:tailEnd type="arrow" w="med" len="med"/>
            </a:ln>
          </p:spPr>
        </p:cxnSp>
        <p:cxnSp>
          <p:nvCxnSpPr>
            <p:cNvPr id="59422" name="AutoShape 167"/>
            <p:cNvCxnSpPr>
              <a:cxnSpLocks noChangeAspect="1" noChangeShapeType="1"/>
              <a:stCxn id="59408" idx="4"/>
              <a:endCxn id="59411" idx="0"/>
            </p:cNvCxnSpPr>
            <p:nvPr/>
          </p:nvCxnSpPr>
          <p:spPr bwMode="auto">
            <a:xfrm>
              <a:off x="18314" y="10128"/>
              <a:ext cx="335" cy="0"/>
            </a:xfrm>
            <a:prstGeom prst="straightConnector1">
              <a:avLst/>
            </a:prstGeom>
            <a:noFill/>
            <a:ln w="38100">
              <a:solidFill>
                <a:schemeClr val="tx1"/>
              </a:solidFill>
              <a:round/>
              <a:headEnd/>
              <a:tailEnd type="arrow" w="med" len="med"/>
            </a:ln>
          </p:spPr>
        </p:cxnSp>
        <p:cxnSp>
          <p:nvCxnSpPr>
            <p:cNvPr id="59423" name="AutoShape 168"/>
            <p:cNvCxnSpPr>
              <a:cxnSpLocks noChangeAspect="1" noChangeShapeType="1"/>
              <a:stCxn id="59406" idx="4"/>
              <a:endCxn id="59409" idx="0"/>
            </p:cNvCxnSpPr>
            <p:nvPr/>
          </p:nvCxnSpPr>
          <p:spPr bwMode="auto">
            <a:xfrm>
              <a:off x="17819" y="10632"/>
              <a:ext cx="336" cy="0"/>
            </a:xfrm>
            <a:prstGeom prst="straightConnector1">
              <a:avLst/>
            </a:prstGeom>
            <a:noFill/>
            <a:ln w="38100">
              <a:solidFill>
                <a:schemeClr val="tx1"/>
              </a:solidFill>
              <a:round/>
              <a:headEnd/>
              <a:tailEnd type="arrow" w="med" len="med"/>
            </a:ln>
          </p:spPr>
        </p:cxnSp>
        <p:cxnSp>
          <p:nvCxnSpPr>
            <p:cNvPr id="59424" name="AutoShape 169"/>
            <p:cNvCxnSpPr>
              <a:cxnSpLocks noChangeAspect="1" noChangeShapeType="1"/>
              <a:stCxn id="59409" idx="4"/>
              <a:endCxn id="59412" idx="0"/>
            </p:cNvCxnSpPr>
            <p:nvPr/>
          </p:nvCxnSpPr>
          <p:spPr bwMode="auto">
            <a:xfrm>
              <a:off x="18314" y="10632"/>
              <a:ext cx="335" cy="0"/>
            </a:xfrm>
            <a:prstGeom prst="straightConnector1">
              <a:avLst/>
            </a:prstGeom>
            <a:noFill/>
            <a:ln w="38100">
              <a:solidFill>
                <a:schemeClr val="tx1"/>
              </a:solidFill>
              <a:round/>
              <a:headEnd/>
              <a:tailEnd type="arrow" w="med" len="med"/>
            </a:ln>
          </p:spPr>
        </p:cxnSp>
      </p:grpSp>
      <p:grpSp>
        <p:nvGrpSpPr>
          <p:cNvPr id="4" name="Group 33"/>
          <p:cNvGrpSpPr>
            <a:grpSpLocks/>
          </p:cNvGrpSpPr>
          <p:nvPr/>
        </p:nvGrpSpPr>
        <p:grpSpPr bwMode="auto">
          <a:xfrm>
            <a:off x="3933825" y="1371600"/>
            <a:ext cx="1276350" cy="1293813"/>
            <a:chOff x="2478" y="1632"/>
            <a:chExt cx="804" cy="815"/>
          </a:xfrm>
        </p:grpSpPr>
        <p:sp>
          <p:nvSpPr>
            <p:cNvPr id="59426" name="Oval 129"/>
            <p:cNvSpPr>
              <a:spLocks noChangeAspect="1" noChangeArrowheads="1"/>
            </p:cNvSpPr>
            <p:nvPr/>
          </p:nvSpPr>
          <p:spPr bwMode="auto">
            <a:xfrm rot="16200000" flipH="1">
              <a:off x="2478" y="163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27" name="Oval 130"/>
            <p:cNvSpPr>
              <a:spLocks noChangeAspect="1" noChangeArrowheads="1"/>
            </p:cNvSpPr>
            <p:nvPr/>
          </p:nvSpPr>
          <p:spPr bwMode="auto">
            <a:xfrm rot="16200000" flipH="1">
              <a:off x="2478" y="1986"/>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28" name="Oval 131"/>
            <p:cNvSpPr>
              <a:spLocks noChangeAspect="1" noChangeArrowheads="1"/>
            </p:cNvSpPr>
            <p:nvPr/>
          </p:nvSpPr>
          <p:spPr bwMode="auto">
            <a:xfrm rot="16200000" flipH="1">
              <a:off x="2478" y="2341"/>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29" name="Oval 132"/>
            <p:cNvSpPr>
              <a:spLocks noChangeAspect="1" noChangeArrowheads="1"/>
            </p:cNvSpPr>
            <p:nvPr/>
          </p:nvSpPr>
          <p:spPr bwMode="auto">
            <a:xfrm rot="16200000" flipH="1">
              <a:off x="2828" y="163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30" name="Oval 133"/>
            <p:cNvSpPr>
              <a:spLocks noChangeAspect="1" noChangeArrowheads="1"/>
            </p:cNvSpPr>
            <p:nvPr/>
          </p:nvSpPr>
          <p:spPr bwMode="auto">
            <a:xfrm rot="16200000" flipH="1">
              <a:off x="2828" y="1986"/>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31" name="Oval 134"/>
            <p:cNvSpPr>
              <a:spLocks noChangeAspect="1" noChangeArrowheads="1"/>
            </p:cNvSpPr>
            <p:nvPr/>
          </p:nvSpPr>
          <p:spPr bwMode="auto">
            <a:xfrm rot="16200000" flipH="1">
              <a:off x="2828" y="2341"/>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32" name="Oval 135"/>
            <p:cNvSpPr>
              <a:spLocks noChangeAspect="1" noChangeArrowheads="1"/>
            </p:cNvSpPr>
            <p:nvPr/>
          </p:nvSpPr>
          <p:spPr bwMode="auto">
            <a:xfrm rot="16200000" flipH="1">
              <a:off x="3176" y="163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33" name="Oval 136"/>
            <p:cNvSpPr>
              <a:spLocks noChangeAspect="1" noChangeArrowheads="1"/>
            </p:cNvSpPr>
            <p:nvPr/>
          </p:nvSpPr>
          <p:spPr bwMode="auto">
            <a:xfrm rot="16200000" flipH="1">
              <a:off x="3176" y="1986"/>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34" name="Oval 137"/>
            <p:cNvSpPr>
              <a:spLocks noChangeAspect="1" noChangeArrowheads="1"/>
            </p:cNvSpPr>
            <p:nvPr/>
          </p:nvSpPr>
          <p:spPr bwMode="auto">
            <a:xfrm rot="16200000" flipH="1">
              <a:off x="3176" y="2341"/>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59435" name="AutoShape 138"/>
            <p:cNvCxnSpPr>
              <a:cxnSpLocks noChangeAspect="1" noChangeShapeType="1"/>
              <a:stCxn id="59426" idx="4"/>
              <a:endCxn id="59429" idx="0"/>
            </p:cNvCxnSpPr>
            <p:nvPr/>
          </p:nvCxnSpPr>
          <p:spPr bwMode="auto">
            <a:xfrm>
              <a:off x="2587" y="1685"/>
              <a:ext cx="237" cy="0"/>
            </a:xfrm>
            <a:prstGeom prst="straightConnector1">
              <a:avLst/>
            </a:prstGeom>
            <a:noFill/>
            <a:ln w="38100">
              <a:solidFill>
                <a:schemeClr val="tx1"/>
              </a:solidFill>
              <a:round/>
              <a:headEnd/>
              <a:tailEnd type="arrow" w="med" len="med"/>
            </a:ln>
          </p:spPr>
        </p:cxnSp>
        <p:cxnSp>
          <p:nvCxnSpPr>
            <p:cNvPr id="59436" name="AutoShape 139"/>
            <p:cNvCxnSpPr>
              <a:cxnSpLocks noChangeAspect="1" noChangeShapeType="1"/>
              <a:stCxn id="59429" idx="4"/>
              <a:endCxn id="59432" idx="0"/>
            </p:cNvCxnSpPr>
            <p:nvPr/>
          </p:nvCxnSpPr>
          <p:spPr bwMode="auto">
            <a:xfrm>
              <a:off x="2936" y="1685"/>
              <a:ext cx="237" cy="0"/>
            </a:xfrm>
            <a:prstGeom prst="straightConnector1">
              <a:avLst/>
            </a:prstGeom>
            <a:noFill/>
            <a:ln w="38100">
              <a:solidFill>
                <a:schemeClr val="tx1"/>
              </a:solidFill>
              <a:round/>
              <a:headEnd/>
              <a:tailEnd type="arrow" w="med" len="med"/>
            </a:ln>
          </p:spPr>
        </p:cxnSp>
        <p:cxnSp>
          <p:nvCxnSpPr>
            <p:cNvPr id="59437" name="AutoShape 140"/>
            <p:cNvCxnSpPr>
              <a:cxnSpLocks noChangeAspect="1" noChangeShapeType="1"/>
              <a:stCxn id="59426" idx="6"/>
              <a:endCxn id="59427" idx="2"/>
            </p:cNvCxnSpPr>
            <p:nvPr/>
          </p:nvCxnSpPr>
          <p:spPr bwMode="auto">
            <a:xfrm>
              <a:off x="2531" y="1741"/>
              <a:ext cx="0" cy="241"/>
            </a:xfrm>
            <a:prstGeom prst="straightConnector1">
              <a:avLst/>
            </a:prstGeom>
            <a:noFill/>
            <a:ln w="38100">
              <a:solidFill>
                <a:schemeClr val="tx1"/>
              </a:solidFill>
              <a:round/>
              <a:headEnd/>
              <a:tailEnd type="arrow" w="med" len="med"/>
            </a:ln>
          </p:spPr>
        </p:cxnSp>
        <p:cxnSp>
          <p:nvCxnSpPr>
            <p:cNvPr id="59438" name="AutoShape 142"/>
            <p:cNvCxnSpPr>
              <a:cxnSpLocks noChangeAspect="1" noChangeShapeType="1"/>
              <a:stCxn id="59427" idx="6"/>
              <a:endCxn id="59428" idx="2"/>
            </p:cNvCxnSpPr>
            <p:nvPr/>
          </p:nvCxnSpPr>
          <p:spPr bwMode="auto">
            <a:xfrm>
              <a:off x="2531" y="2095"/>
              <a:ext cx="0" cy="243"/>
            </a:xfrm>
            <a:prstGeom prst="straightConnector1">
              <a:avLst/>
            </a:prstGeom>
            <a:noFill/>
            <a:ln w="38100">
              <a:solidFill>
                <a:schemeClr val="tx1"/>
              </a:solidFill>
              <a:round/>
              <a:headEnd/>
              <a:tailEnd type="arrow" w="med" len="med"/>
            </a:ln>
          </p:spPr>
        </p:cxnSp>
        <p:cxnSp>
          <p:nvCxnSpPr>
            <p:cNvPr id="59439" name="AutoShape 143"/>
            <p:cNvCxnSpPr>
              <a:cxnSpLocks noChangeAspect="1" noChangeShapeType="1"/>
              <a:stCxn id="59430" idx="6"/>
              <a:endCxn id="59431" idx="2"/>
            </p:cNvCxnSpPr>
            <p:nvPr/>
          </p:nvCxnSpPr>
          <p:spPr bwMode="auto">
            <a:xfrm>
              <a:off x="2881" y="2095"/>
              <a:ext cx="0" cy="243"/>
            </a:xfrm>
            <a:prstGeom prst="straightConnector1">
              <a:avLst/>
            </a:prstGeom>
            <a:noFill/>
            <a:ln w="38100">
              <a:solidFill>
                <a:schemeClr val="tx1"/>
              </a:solidFill>
              <a:round/>
              <a:headEnd/>
              <a:tailEnd type="arrow" w="med" len="med"/>
            </a:ln>
          </p:spPr>
        </p:cxnSp>
        <p:cxnSp>
          <p:nvCxnSpPr>
            <p:cNvPr id="59440" name="AutoShape 144"/>
            <p:cNvCxnSpPr>
              <a:cxnSpLocks noChangeAspect="1" noChangeShapeType="1"/>
              <a:stCxn id="59427" idx="4"/>
              <a:endCxn id="59430" idx="0"/>
            </p:cNvCxnSpPr>
            <p:nvPr/>
          </p:nvCxnSpPr>
          <p:spPr bwMode="auto">
            <a:xfrm>
              <a:off x="2587" y="2038"/>
              <a:ext cx="237" cy="0"/>
            </a:xfrm>
            <a:prstGeom prst="straightConnector1">
              <a:avLst/>
            </a:prstGeom>
            <a:noFill/>
            <a:ln w="38100">
              <a:solidFill>
                <a:schemeClr val="tx1"/>
              </a:solidFill>
              <a:round/>
              <a:headEnd/>
              <a:tailEnd type="arrow" w="med" len="med"/>
            </a:ln>
          </p:spPr>
        </p:cxnSp>
        <p:cxnSp>
          <p:nvCxnSpPr>
            <p:cNvPr id="59441" name="AutoShape 145"/>
            <p:cNvCxnSpPr>
              <a:cxnSpLocks noChangeAspect="1" noChangeShapeType="1"/>
              <a:stCxn id="59430" idx="4"/>
              <a:endCxn id="59433" idx="0"/>
            </p:cNvCxnSpPr>
            <p:nvPr/>
          </p:nvCxnSpPr>
          <p:spPr bwMode="auto">
            <a:xfrm>
              <a:off x="2936" y="2038"/>
              <a:ext cx="237" cy="0"/>
            </a:xfrm>
            <a:prstGeom prst="straightConnector1">
              <a:avLst/>
            </a:prstGeom>
            <a:noFill/>
            <a:ln w="38100">
              <a:solidFill>
                <a:schemeClr val="tx1"/>
              </a:solidFill>
              <a:round/>
              <a:headEnd/>
              <a:tailEnd type="arrow" w="med" len="med"/>
            </a:ln>
          </p:spPr>
        </p:cxnSp>
        <p:cxnSp>
          <p:nvCxnSpPr>
            <p:cNvPr id="59442" name="AutoShape 146"/>
            <p:cNvCxnSpPr>
              <a:cxnSpLocks noChangeAspect="1" noChangeShapeType="1"/>
              <a:stCxn id="59428" idx="4"/>
              <a:endCxn id="59431" idx="0"/>
            </p:cNvCxnSpPr>
            <p:nvPr/>
          </p:nvCxnSpPr>
          <p:spPr bwMode="auto">
            <a:xfrm>
              <a:off x="2587" y="2394"/>
              <a:ext cx="237" cy="0"/>
            </a:xfrm>
            <a:prstGeom prst="straightConnector1">
              <a:avLst/>
            </a:prstGeom>
            <a:noFill/>
            <a:ln w="38100">
              <a:solidFill>
                <a:schemeClr val="tx1"/>
              </a:solidFill>
              <a:round/>
              <a:headEnd/>
              <a:tailEnd type="arrow" w="med" len="med"/>
            </a:ln>
          </p:spPr>
        </p:cxnSp>
        <p:cxnSp>
          <p:nvCxnSpPr>
            <p:cNvPr id="59443" name="AutoShape 147"/>
            <p:cNvCxnSpPr>
              <a:cxnSpLocks noChangeAspect="1" noChangeShapeType="1"/>
              <a:stCxn id="59431" idx="4"/>
              <a:endCxn id="59434" idx="0"/>
            </p:cNvCxnSpPr>
            <p:nvPr/>
          </p:nvCxnSpPr>
          <p:spPr bwMode="auto">
            <a:xfrm>
              <a:off x="2936" y="2394"/>
              <a:ext cx="237" cy="0"/>
            </a:xfrm>
            <a:prstGeom prst="straightConnector1">
              <a:avLst/>
            </a:prstGeom>
            <a:noFill/>
            <a:ln w="38100">
              <a:solidFill>
                <a:schemeClr val="tx1"/>
              </a:solidFill>
              <a:round/>
              <a:headEnd/>
              <a:tailEnd type="arrow" w="med" len="med"/>
            </a:ln>
          </p:spPr>
        </p:cxnSp>
      </p:grpSp>
      <p:grpSp>
        <p:nvGrpSpPr>
          <p:cNvPr id="5" name="Group 52"/>
          <p:cNvGrpSpPr>
            <a:grpSpLocks/>
          </p:cNvGrpSpPr>
          <p:nvPr/>
        </p:nvGrpSpPr>
        <p:grpSpPr bwMode="auto">
          <a:xfrm>
            <a:off x="458788" y="1371600"/>
            <a:ext cx="1276350" cy="1293813"/>
            <a:chOff x="289" y="1632"/>
            <a:chExt cx="804" cy="815"/>
          </a:xfrm>
        </p:grpSpPr>
        <p:sp>
          <p:nvSpPr>
            <p:cNvPr id="59445" name="Oval 129"/>
            <p:cNvSpPr>
              <a:spLocks noChangeAspect="1" noChangeArrowheads="1"/>
            </p:cNvSpPr>
            <p:nvPr/>
          </p:nvSpPr>
          <p:spPr bwMode="auto">
            <a:xfrm rot="16200000" flipH="1">
              <a:off x="289" y="163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46" name="Oval 130"/>
            <p:cNvSpPr>
              <a:spLocks noChangeAspect="1" noChangeArrowheads="1"/>
            </p:cNvSpPr>
            <p:nvPr/>
          </p:nvSpPr>
          <p:spPr bwMode="auto">
            <a:xfrm rot="16200000" flipH="1">
              <a:off x="289" y="1986"/>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47" name="Oval 131"/>
            <p:cNvSpPr>
              <a:spLocks noChangeAspect="1" noChangeArrowheads="1"/>
            </p:cNvSpPr>
            <p:nvPr/>
          </p:nvSpPr>
          <p:spPr bwMode="auto">
            <a:xfrm rot="16200000" flipH="1">
              <a:off x="289" y="2341"/>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48" name="Oval 132"/>
            <p:cNvSpPr>
              <a:spLocks noChangeAspect="1" noChangeArrowheads="1"/>
            </p:cNvSpPr>
            <p:nvPr/>
          </p:nvSpPr>
          <p:spPr bwMode="auto">
            <a:xfrm rot="16200000" flipH="1">
              <a:off x="639" y="163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49" name="Oval 133"/>
            <p:cNvSpPr>
              <a:spLocks noChangeAspect="1" noChangeArrowheads="1"/>
            </p:cNvSpPr>
            <p:nvPr/>
          </p:nvSpPr>
          <p:spPr bwMode="auto">
            <a:xfrm rot="16200000" flipH="1">
              <a:off x="639" y="1986"/>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50" name="Oval 134"/>
            <p:cNvSpPr>
              <a:spLocks noChangeAspect="1" noChangeArrowheads="1"/>
            </p:cNvSpPr>
            <p:nvPr/>
          </p:nvSpPr>
          <p:spPr bwMode="auto">
            <a:xfrm rot="16200000" flipH="1">
              <a:off x="639" y="2341"/>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51" name="Oval 135"/>
            <p:cNvSpPr>
              <a:spLocks noChangeAspect="1" noChangeArrowheads="1"/>
            </p:cNvSpPr>
            <p:nvPr/>
          </p:nvSpPr>
          <p:spPr bwMode="auto">
            <a:xfrm rot="16200000" flipH="1">
              <a:off x="987" y="1632"/>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52" name="Oval 136"/>
            <p:cNvSpPr>
              <a:spLocks noChangeAspect="1" noChangeArrowheads="1"/>
            </p:cNvSpPr>
            <p:nvPr/>
          </p:nvSpPr>
          <p:spPr bwMode="auto">
            <a:xfrm rot="16200000" flipH="1">
              <a:off x="987" y="1986"/>
              <a:ext cx="105"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sp>
          <p:nvSpPr>
            <p:cNvPr id="59453" name="Oval 137"/>
            <p:cNvSpPr>
              <a:spLocks noChangeAspect="1" noChangeArrowheads="1"/>
            </p:cNvSpPr>
            <p:nvPr/>
          </p:nvSpPr>
          <p:spPr bwMode="auto">
            <a:xfrm rot="16200000" flipH="1">
              <a:off x="987" y="2341"/>
              <a:ext cx="106" cy="1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rtl="0" fontAlgn="base">
                <a:spcBef>
                  <a:spcPct val="0"/>
                </a:spcBef>
                <a:spcAft>
                  <a:spcPct val="0"/>
                </a:spcAft>
              </a:pPr>
              <a:endParaRPr lang="en-US" sz="2400" i="1" kern="1200">
                <a:solidFill>
                  <a:srgbClr val="000000"/>
                </a:solidFill>
                <a:latin typeface="Trebuchet MS" pitchFamily="34" charset="0"/>
                <a:ea typeface="+mn-ea"/>
                <a:cs typeface="Arial" charset="0"/>
              </a:endParaRPr>
            </a:p>
          </p:txBody>
        </p:sp>
        <p:cxnSp>
          <p:nvCxnSpPr>
            <p:cNvPr id="59454" name="AutoShape 138"/>
            <p:cNvCxnSpPr>
              <a:cxnSpLocks noChangeAspect="1" noChangeShapeType="1"/>
              <a:stCxn id="59445" idx="4"/>
              <a:endCxn id="59448" idx="0"/>
            </p:cNvCxnSpPr>
            <p:nvPr/>
          </p:nvCxnSpPr>
          <p:spPr bwMode="auto">
            <a:xfrm>
              <a:off x="398" y="1685"/>
              <a:ext cx="237" cy="0"/>
            </a:xfrm>
            <a:prstGeom prst="straightConnector1">
              <a:avLst/>
            </a:prstGeom>
            <a:noFill/>
            <a:ln w="38100">
              <a:solidFill>
                <a:schemeClr val="tx1"/>
              </a:solidFill>
              <a:round/>
              <a:headEnd/>
              <a:tailEnd type="arrow" w="med" len="med"/>
            </a:ln>
          </p:spPr>
        </p:cxnSp>
        <p:cxnSp>
          <p:nvCxnSpPr>
            <p:cNvPr id="59455" name="AutoShape 139"/>
            <p:cNvCxnSpPr>
              <a:cxnSpLocks noChangeAspect="1" noChangeShapeType="1"/>
              <a:stCxn id="59448" idx="4"/>
              <a:endCxn id="59451" idx="0"/>
            </p:cNvCxnSpPr>
            <p:nvPr/>
          </p:nvCxnSpPr>
          <p:spPr bwMode="auto">
            <a:xfrm>
              <a:off x="747" y="1685"/>
              <a:ext cx="237" cy="0"/>
            </a:xfrm>
            <a:prstGeom prst="straightConnector1">
              <a:avLst/>
            </a:prstGeom>
            <a:noFill/>
            <a:ln w="38100">
              <a:solidFill>
                <a:schemeClr val="tx1"/>
              </a:solidFill>
              <a:round/>
              <a:headEnd/>
              <a:tailEnd type="arrow" w="med" len="med"/>
            </a:ln>
          </p:spPr>
        </p:cxnSp>
        <p:cxnSp>
          <p:nvCxnSpPr>
            <p:cNvPr id="59456" name="AutoShape 140"/>
            <p:cNvCxnSpPr>
              <a:cxnSpLocks noChangeAspect="1" noChangeShapeType="1"/>
              <a:stCxn id="59445" idx="6"/>
              <a:endCxn id="59446" idx="2"/>
            </p:cNvCxnSpPr>
            <p:nvPr/>
          </p:nvCxnSpPr>
          <p:spPr bwMode="auto">
            <a:xfrm>
              <a:off x="342" y="1741"/>
              <a:ext cx="0" cy="241"/>
            </a:xfrm>
            <a:prstGeom prst="straightConnector1">
              <a:avLst/>
            </a:prstGeom>
            <a:noFill/>
            <a:ln w="38100">
              <a:solidFill>
                <a:schemeClr val="tx1"/>
              </a:solidFill>
              <a:round/>
              <a:headEnd/>
              <a:tailEnd type="arrow" w="med" len="med"/>
            </a:ln>
          </p:spPr>
        </p:cxnSp>
        <p:cxnSp>
          <p:nvCxnSpPr>
            <p:cNvPr id="59457" name="AutoShape 142"/>
            <p:cNvCxnSpPr>
              <a:cxnSpLocks noChangeAspect="1" noChangeShapeType="1"/>
              <a:stCxn id="59446" idx="6"/>
              <a:endCxn id="59447" idx="2"/>
            </p:cNvCxnSpPr>
            <p:nvPr/>
          </p:nvCxnSpPr>
          <p:spPr bwMode="auto">
            <a:xfrm>
              <a:off x="342" y="2095"/>
              <a:ext cx="0" cy="243"/>
            </a:xfrm>
            <a:prstGeom prst="straightConnector1">
              <a:avLst/>
            </a:prstGeom>
            <a:noFill/>
            <a:ln w="38100">
              <a:solidFill>
                <a:schemeClr val="tx1"/>
              </a:solidFill>
              <a:round/>
              <a:headEnd/>
              <a:tailEnd type="arrow" w="med" len="med"/>
            </a:ln>
          </p:spPr>
        </p:cxnSp>
        <p:cxnSp>
          <p:nvCxnSpPr>
            <p:cNvPr id="59458" name="AutoShape 144"/>
            <p:cNvCxnSpPr>
              <a:cxnSpLocks noChangeAspect="1" noChangeShapeType="1"/>
              <a:stCxn id="59446" idx="4"/>
              <a:endCxn id="59449" idx="0"/>
            </p:cNvCxnSpPr>
            <p:nvPr/>
          </p:nvCxnSpPr>
          <p:spPr bwMode="auto">
            <a:xfrm>
              <a:off x="398" y="2038"/>
              <a:ext cx="237" cy="0"/>
            </a:xfrm>
            <a:prstGeom prst="straightConnector1">
              <a:avLst/>
            </a:prstGeom>
            <a:noFill/>
            <a:ln w="38100">
              <a:solidFill>
                <a:schemeClr val="tx1"/>
              </a:solidFill>
              <a:round/>
              <a:headEnd/>
              <a:tailEnd type="arrow" w="med" len="med"/>
            </a:ln>
          </p:spPr>
        </p:cxnSp>
        <p:cxnSp>
          <p:nvCxnSpPr>
            <p:cNvPr id="59459" name="AutoShape 145"/>
            <p:cNvCxnSpPr>
              <a:cxnSpLocks noChangeAspect="1" noChangeShapeType="1"/>
              <a:stCxn id="59449" idx="4"/>
              <a:endCxn id="59452" idx="0"/>
            </p:cNvCxnSpPr>
            <p:nvPr/>
          </p:nvCxnSpPr>
          <p:spPr bwMode="auto">
            <a:xfrm>
              <a:off x="747" y="2038"/>
              <a:ext cx="237" cy="0"/>
            </a:xfrm>
            <a:prstGeom prst="straightConnector1">
              <a:avLst/>
            </a:prstGeom>
            <a:noFill/>
            <a:ln w="38100">
              <a:solidFill>
                <a:schemeClr val="tx1"/>
              </a:solidFill>
              <a:round/>
              <a:headEnd/>
              <a:tailEnd type="arrow" w="med" len="med"/>
            </a:ln>
          </p:spPr>
        </p:cxnSp>
        <p:cxnSp>
          <p:nvCxnSpPr>
            <p:cNvPr id="59460" name="AutoShape 146"/>
            <p:cNvCxnSpPr>
              <a:cxnSpLocks noChangeAspect="1" noChangeShapeType="1"/>
              <a:stCxn id="59447" idx="4"/>
              <a:endCxn id="59450" idx="0"/>
            </p:cNvCxnSpPr>
            <p:nvPr/>
          </p:nvCxnSpPr>
          <p:spPr bwMode="auto">
            <a:xfrm>
              <a:off x="398" y="2394"/>
              <a:ext cx="237" cy="0"/>
            </a:xfrm>
            <a:prstGeom prst="straightConnector1">
              <a:avLst/>
            </a:prstGeom>
            <a:noFill/>
            <a:ln w="38100">
              <a:solidFill>
                <a:schemeClr val="tx1"/>
              </a:solidFill>
              <a:round/>
              <a:headEnd/>
              <a:tailEnd type="arrow" w="med" len="med"/>
            </a:ln>
          </p:spPr>
        </p:cxnSp>
        <p:cxnSp>
          <p:nvCxnSpPr>
            <p:cNvPr id="59461" name="AutoShape 147"/>
            <p:cNvCxnSpPr>
              <a:cxnSpLocks noChangeAspect="1" noChangeShapeType="1"/>
              <a:stCxn id="59450" idx="4"/>
              <a:endCxn id="59453" idx="0"/>
            </p:cNvCxnSpPr>
            <p:nvPr/>
          </p:nvCxnSpPr>
          <p:spPr bwMode="auto">
            <a:xfrm>
              <a:off x="747" y="2394"/>
              <a:ext cx="237" cy="0"/>
            </a:xfrm>
            <a:prstGeom prst="straightConnector1">
              <a:avLst/>
            </a:prstGeom>
            <a:noFill/>
            <a:ln w="38100">
              <a:solidFill>
                <a:schemeClr val="tx1"/>
              </a:solidFill>
              <a:round/>
              <a:headEnd/>
              <a:tailEnd type="arrow" w="med" len="med"/>
            </a:ln>
          </p:spPr>
        </p:cxnSp>
      </p:grpSp>
      <p:sp>
        <p:nvSpPr>
          <p:cNvPr id="59462" name="AutoShape 70"/>
          <p:cNvSpPr>
            <a:spLocks noChangeArrowheads="1"/>
          </p:cNvSpPr>
          <p:nvPr/>
        </p:nvSpPr>
        <p:spPr bwMode="auto">
          <a:xfrm>
            <a:off x="3186113" y="3200400"/>
            <a:ext cx="2771775" cy="998538"/>
          </a:xfrm>
          <a:prstGeom prst="rightArrow">
            <a:avLst>
              <a:gd name="adj1" fmla="val 50000"/>
              <a:gd name="adj2" fmla="val 69396"/>
            </a:avLst>
          </a:prstGeom>
          <a:noFill/>
          <a:ln w="50800" algn="ctr">
            <a:solidFill>
              <a:schemeClr val="tx1"/>
            </a:solidFill>
            <a:miter lim="800000"/>
            <a:headEnd/>
            <a:tailEnd/>
          </a:ln>
          <a:effectLst/>
        </p:spPr>
        <p:txBody>
          <a:bodyPr wrap="none" anchor="ctr">
            <a:spAutoFit/>
          </a:bodyPr>
          <a:lstStyle/>
          <a:p>
            <a:pPr algn="ctr" rtl="0" fontAlgn="base">
              <a:spcBef>
                <a:spcPct val="20000"/>
              </a:spcBef>
              <a:spcAft>
                <a:spcPct val="0"/>
              </a:spcAft>
              <a:buSzPct val="100000"/>
              <a:buFont typeface="Wingdings" pitchFamily="2" charset="2"/>
              <a:buNone/>
            </a:pPr>
            <a:r>
              <a:rPr lang="en-US" sz="2800" kern="1200">
                <a:solidFill>
                  <a:srgbClr val="000000"/>
                </a:solidFill>
                <a:latin typeface="Trebuchet MS" pitchFamily="34" charset="0"/>
                <a:ea typeface="+mn-ea"/>
                <a:cs typeface="+mn-cs"/>
              </a:rPr>
              <a:t>recover edges</a:t>
            </a:r>
          </a:p>
        </p:txBody>
      </p:sp>
      <p:sp>
        <p:nvSpPr>
          <p:cNvPr id="59467" name="AutoShape 75"/>
          <p:cNvSpPr>
            <a:spLocks/>
          </p:cNvSpPr>
          <p:nvPr/>
        </p:nvSpPr>
        <p:spPr bwMode="auto">
          <a:xfrm>
            <a:off x="4381500" y="4519612"/>
            <a:ext cx="381000" cy="1828800"/>
          </a:xfrm>
          <a:prstGeom prst="rightBrace">
            <a:avLst>
              <a:gd name="adj1" fmla="val 40000"/>
              <a:gd name="adj2" fmla="val 50000"/>
            </a:avLst>
          </a:prstGeom>
          <a:noFill/>
          <a:ln w="38100">
            <a:solidFill>
              <a:srgbClr val="536895"/>
            </a:solidFill>
            <a:round/>
            <a:headEnd/>
            <a:tailEnd/>
          </a:ln>
          <a:effectLst/>
        </p:spPr>
        <p:txBody>
          <a:bodyPr wrap="none" anchor="ctr"/>
          <a:lstStyle/>
          <a:p>
            <a:pPr algn="ctr" rtl="0" fontAlgn="base">
              <a:spcBef>
                <a:spcPct val="20000"/>
              </a:spcBef>
              <a:spcAft>
                <a:spcPct val="0"/>
              </a:spcAft>
              <a:buSzPct val="100000"/>
              <a:buFont typeface="Wingdings" pitchFamily="2" charset="2"/>
              <a:buNone/>
            </a:pPr>
            <a:endParaRPr lang="en-US" sz="2800" b="1" kern="1200">
              <a:solidFill>
                <a:srgbClr val="FFFFFF"/>
              </a:solidFill>
              <a:latin typeface="Trebuchet MS" pitchFamily="34" charset="0"/>
              <a:ea typeface="+mn-ea"/>
              <a:cs typeface="+mn-cs"/>
            </a:endParaRPr>
          </a:p>
        </p:txBody>
      </p:sp>
      <p:sp>
        <p:nvSpPr>
          <p:cNvPr id="74" name="Title 73"/>
          <p:cNvSpPr>
            <a:spLocks noGrp="1"/>
          </p:cNvSpPr>
          <p:nvPr>
            <p:ph type="title"/>
          </p:nvPr>
        </p:nvSpPr>
        <p:spPr/>
        <p:txBody>
          <a:bodyPr/>
          <a:lstStyle/>
          <a:p>
            <a:r>
              <a:rPr lang="en-US" smtClean="0"/>
              <a:t>Focusing Approximations</a:t>
            </a:r>
            <a:endParaRPr lang="en-US"/>
          </a:p>
        </p:txBody>
      </p:sp>
      <p:graphicFrame>
        <p:nvGraphicFramePr>
          <p:cNvPr id="10249" name="Object 9"/>
          <p:cNvGraphicFramePr>
            <a:graphicFrameLocks noChangeAspect="1"/>
          </p:cNvGraphicFramePr>
          <p:nvPr/>
        </p:nvGraphicFramePr>
        <p:xfrm>
          <a:off x="1219200" y="4419600"/>
          <a:ext cx="2684463" cy="549275"/>
        </p:xfrm>
        <a:graphic>
          <a:graphicData uri="http://schemas.openxmlformats.org/presentationml/2006/ole">
            <p:oleObj spid="_x0000_s10249" name="Equation" r:id="rId4" imgW="1180800" imgH="241200" progId="Equation.3">
              <p:embed/>
            </p:oleObj>
          </a:graphicData>
        </a:graphic>
      </p:graphicFrame>
      <p:graphicFrame>
        <p:nvGraphicFramePr>
          <p:cNvPr id="10250" name="Object 10"/>
          <p:cNvGraphicFramePr>
            <a:graphicFrameLocks noChangeAspect="1"/>
          </p:cNvGraphicFramePr>
          <p:nvPr/>
        </p:nvGraphicFramePr>
        <p:xfrm>
          <a:off x="1219200" y="5151437"/>
          <a:ext cx="2771775" cy="549275"/>
        </p:xfrm>
        <a:graphic>
          <a:graphicData uri="http://schemas.openxmlformats.org/presentationml/2006/ole">
            <p:oleObj spid="_x0000_s10250" name="Equation" r:id="rId5" imgW="1218960" imgH="241200" progId="Equation.3">
              <p:embed/>
            </p:oleObj>
          </a:graphicData>
        </a:graphic>
      </p:graphicFrame>
      <p:graphicFrame>
        <p:nvGraphicFramePr>
          <p:cNvPr id="10251" name="Object 11"/>
          <p:cNvGraphicFramePr>
            <a:graphicFrameLocks noChangeAspect="1"/>
          </p:cNvGraphicFramePr>
          <p:nvPr/>
        </p:nvGraphicFramePr>
        <p:xfrm>
          <a:off x="1219200" y="5884862"/>
          <a:ext cx="2743200" cy="577850"/>
        </p:xfrm>
        <a:graphic>
          <a:graphicData uri="http://schemas.openxmlformats.org/presentationml/2006/ole">
            <p:oleObj spid="_x0000_s10251" name="Equation" r:id="rId6" imgW="1206360" imgH="253800" progId="Equation.3">
              <p:embed/>
            </p:oleObj>
          </a:graphicData>
        </a:graphic>
      </p:graphicFrame>
      <p:graphicFrame>
        <p:nvGraphicFramePr>
          <p:cNvPr id="10255" name="Object 15"/>
          <p:cNvGraphicFramePr>
            <a:graphicFrameLocks noChangeAspect="1"/>
          </p:cNvGraphicFramePr>
          <p:nvPr/>
        </p:nvGraphicFramePr>
        <p:xfrm>
          <a:off x="5257800" y="5167312"/>
          <a:ext cx="2627313" cy="549275"/>
        </p:xfrm>
        <a:graphic>
          <a:graphicData uri="http://schemas.openxmlformats.org/presentationml/2006/ole">
            <p:oleObj spid="_x0000_s10255" name="Equation" r:id="rId7" imgW="1155600" imgH="241200" progId="Equation.3">
              <p:embed/>
            </p:oleObj>
          </a:graphicData>
        </a:graphic>
      </p:graphicFrame>
      <p:sp>
        <p:nvSpPr>
          <p:cNvPr id="75" name="TextBox 74"/>
          <p:cNvSpPr txBox="1"/>
          <p:nvPr/>
        </p:nvSpPr>
        <p:spPr>
          <a:xfrm>
            <a:off x="0" y="6396335"/>
            <a:ext cx="378680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AAAI-08b</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2286000" y="1714500"/>
            <a:ext cx="45720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a:off x="2240280" y="1668780"/>
            <a:ext cx="4663440" cy="3520440"/>
            <a:chOff x="4632960" y="3489960"/>
            <a:chExt cx="4663440" cy="3520440"/>
          </a:xfrm>
        </p:grpSpPr>
        <p:sp>
          <p:nvSpPr>
            <p:cNvPr id="203" name="Rectangle 202"/>
            <p:cNvSpPr/>
            <p:nvPr/>
          </p:nvSpPr>
          <p:spPr>
            <a:xfrm>
              <a:off x="4632960" y="34899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632960" y="68275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9113520" y="35814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632960" y="35814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TextBox 208"/>
          <p:cNvSpPr txBox="1"/>
          <p:nvPr/>
        </p:nvSpPr>
        <p:spPr>
          <a:xfrm>
            <a:off x="2511684" y="1905000"/>
            <a:ext cx="1405578" cy="584775"/>
          </a:xfrm>
          <a:prstGeom prst="rect">
            <a:avLst/>
          </a:prstGeom>
          <a:noFill/>
        </p:spPr>
        <p:txBody>
          <a:bodyPr wrap="none" rtlCol="0">
            <a:spAutoFit/>
          </a:bodyPr>
          <a:lstStyle/>
          <a:p>
            <a:r>
              <a:rPr lang="en-US" sz="3200" smtClean="0">
                <a:latin typeface="+mj-lt"/>
              </a:rPr>
              <a:t>More…</a:t>
            </a:r>
            <a:endParaRPr lang="en-US" sz="3200">
              <a:latin typeface="+mj-lt"/>
            </a:endParaRPr>
          </a:p>
        </p:txBody>
      </p:sp>
      <p:sp>
        <p:nvSpPr>
          <p:cNvPr id="210" name="TextBox 209"/>
          <p:cNvSpPr txBox="1"/>
          <p:nvPr/>
        </p:nvSpPr>
        <p:spPr>
          <a:xfrm>
            <a:off x="2511684" y="2514600"/>
            <a:ext cx="4114800" cy="2286000"/>
          </a:xfrm>
          <a:prstGeom prst="rect">
            <a:avLst/>
          </a:prstGeom>
          <a:noFill/>
        </p:spPr>
        <p:txBody>
          <a:bodyPr wrap="square" rtlCol="0">
            <a:noAutofit/>
          </a:bodyPr>
          <a:lstStyle/>
          <a:p>
            <a:pPr marL="457200" indent="-457200">
              <a:buAutoNum type="arabicParenR"/>
            </a:pPr>
            <a:r>
              <a:rPr lang="en-US" sz="2400" smtClean="0">
                <a:solidFill>
                  <a:schemeClr val="tx2">
                    <a:lumMod val="75000"/>
                  </a:schemeClr>
                </a:solidFill>
              </a:rPr>
              <a:t>Applied to Max-SAT</a:t>
            </a:r>
          </a:p>
          <a:p>
            <a:pPr marL="457200" indent="-457200">
              <a:buAutoNum type="arabicParenR"/>
            </a:pPr>
            <a:r>
              <a:rPr lang="en-US" sz="2400" smtClean="0">
                <a:solidFill>
                  <a:schemeClr val="tx2">
                    <a:lumMod val="75000"/>
                  </a:schemeClr>
                </a:solidFill>
              </a:rPr>
              <a:t>Tag-SNP selection</a:t>
            </a:r>
          </a:p>
          <a:p>
            <a:pPr marL="457200" indent="-457200">
              <a:buAutoNum type="arabicParenR"/>
            </a:pPr>
            <a:r>
              <a:rPr lang="en-US" sz="2400" smtClean="0">
                <a:solidFill>
                  <a:schemeClr val="tx2">
                    <a:lumMod val="75000"/>
                  </a:schemeClr>
                </a:solidFill>
              </a:rPr>
              <a:t>Inference Evaluation</a:t>
            </a:r>
          </a:p>
          <a:p>
            <a:pPr marL="457200" indent="-457200">
              <a:buAutoNum type="arabicParenR"/>
            </a:pPr>
            <a:r>
              <a:rPr lang="en-US" sz="2400" smtClean="0">
                <a:solidFill>
                  <a:schemeClr val="tx2">
                    <a:lumMod val="75000"/>
                  </a:schemeClr>
                </a:solidFill>
              </a:rPr>
              <a:t>Public implementation: SamIam</a:t>
            </a:r>
            <a:endParaRPr lang="en-US" sz="2400">
              <a:solidFill>
                <a:schemeClr val="tx2">
                  <a:lumMod val="75000"/>
                </a:schemeClr>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Application to Max-SAT</a:t>
            </a:r>
            <a:endParaRPr lang="en-US"/>
          </a:p>
        </p:txBody>
      </p:sp>
      <p:sp>
        <p:nvSpPr>
          <p:cNvPr id="3" name="Content Placeholder 2"/>
          <p:cNvSpPr>
            <a:spLocks noGrp="1"/>
          </p:cNvSpPr>
          <p:nvPr>
            <p:ph idx="1"/>
          </p:nvPr>
        </p:nvSpPr>
        <p:spPr/>
        <p:txBody>
          <a:bodyPr/>
          <a:lstStyle/>
          <a:p>
            <a:r>
              <a:rPr lang="en-US" smtClean="0"/>
              <a:t>[</a:t>
            </a:r>
            <a:r>
              <a:rPr lang="en-US" b="1" smtClean="0">
                <a:solidFill>
                  <a:srgbClr val="0070C0"/>
                </a:solidFill>
              </a:rPr>
              <a:t>Choi, Standley &amp; Darwiche CP-09</a:t>
            </a:r>
            <a:r>
              <a:rPr lang="en-US" smtClean="0"/>
              <a:t>]:</a:t>
            </a:r>
          </a:p>
          <a:p>
            <a:pPr lvl="1"/>
            <a:r>
              <a:rPr lang="en-US" smtClean="0"/>
              <a:t>Compensate for Max-SAT relaxations</a:t>
            </a:r>
          </a:p>
          <a:p>
            <a:r>
              <a:rPr lang="en-US" smtClean="0"/>
              <a:t>[</a:t>
            </a:r>
            <a:r>
              <a:rPr lang="en-US" sz="2400" b="1" smtClean="0">
                <a:solidFill>
                  <a:srgbClr val="0070C0"/>
                </a:solidFill>
              </a:rPr>
              <a:t>Pipatsrisawat, Palyan, Chavira, Choi &amp; Darwiche JSAT-09</a:t>
            </a:r>
            <a:r>
              <a:rPr lang="en-US" smtClean="0"/>
              <a:t>]:</a:t>
            </a:r>
          </a:p>
          <a:p>
            <a:pPr lvl="1"/>
            <a:r>
              <a:rPr lang="en-US" smtClean="0"/>
              <a:t>Relaxations of Max-SAT problems</a:t>
            </a:r>
          </a:p>
          <a:p>
            <a:pPr lvl="1"/>
            <a:r>
              <a:rPr lang="en-US" smtClean="0"/>
              <a:t>depth-first brand-and-bound search</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Weighted Max-SAT</a:t>
            </a:r>
            <a:endParaRPr lang="en-US" dirty="0"/>
          </a:p>
        </p:txBody>
      </p:sp>
      <p:grpSp>
        <p:nvGrpSpPr>
          <p:cNvPr id="2" name="Group 86"/>
          <p:cNvGrpSpPr/>
          <p:nvPr/>
        </p:nvGrpSpPr>
        <p:grpSpPr>
          <a:xfrm>
            <a:off x="4876800" y="1600200"/>
            <a:ext cx="3657600" cy="3657600"/>
            <a:chOff x="4876800" y="1600200"/>
            <a:chExt cx="3657600" cy="3657600"/>
          </a:xfrm>
        </p:grpSpPr>
        <p:sp>
          <p:nvSpPr>
            <p:cNvPr id="5" name="Oval 4"/>
            <p:cNvSpPr/>
            <p:nvPr/>
          </p:nvSpPr>
          <p:spPr>
            <a:xfrm>
              <a:off x="48768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A</a:t>
              </a:r>
              <a:endParaRPr lang="en-US" sz="2000" i="1" dirty="0">
                <a:latin typeface="Constantia" pitchFamily="18" charset="0"/>
              </a:endParaRPr>
            </a:p>
          </p:txBody>
        </p:sp>
        <p:sp>
          <p:nvSpPr>
            <p:cNvPr id="6" name="Oval 5"/>
            <p:cNvSpPr/>
            <p:nvPr/>
          </p:nvSpPr>
          <p:spPr>
            <a:xfrm>
              <a:off x="80772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C</a:t>
              </a:r>
              <a:endParaRPr lang="en-US" sz="2000" i="1" dirty="0">
                <a:latin typeface="Constantia" pitchFamily="18" charset="0"/>
              </a:endParaRPr>
            </a:p>
          </p:txBody>
        </p:sp>
        <p:sp>
          <p:nvSpPr>
            <p:cNvPr id="10" name="Oval 9"/>
            <p:cNvSpPr/>
            <p:nvPr/>
          </p:nvSpPr>
          <p:spPr>
            <a:xfrm>
              <a:off x="64770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B</a:t>
              </a:r>
              <a:endParaRPr lang="en-US" sz="2000" i="1" dirty="0">
                <a:latin typeface="Constantia" pitchFamily="18" charset="0"/>
              </a:endParaRPr>
            </a:p>
          </p:txBody>
        </p:sp>
        <p:cxnSp>
          <p:nvCxnSpPr>
            <p:cNvPr id="14" name="Straight Arrow Connector 13"/>
            <p:cNvCxnSpPr>
              <a:stCxn id="10" idx="2"/>
              <a:endCxn id="5" idx="6"/>
            </p:cNvCxnSpPr>
            <p:nvPr/>
          </p:nvCxnSpPr>
          <p:spPr>
            <a:xfrm rot="10800000">
              <a:off x="53340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2"/>
              <a:endCxn id="10" idx="6"/>
            </p:cNvCxnSpPr>
            <p:nvPr/>
          </p:nvCxnSpPr>
          <p:spPr>
            <a:xfrm rot="10800000">
              <a:off x="69342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48768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D</a:t>
              </a:r>
              <a:endParaRPr lang="en-US" sz="2000" i="1" dirty="0">
                <a:latin typeface="Constantia" pitchFamily="18" charset="0"/>
              </a:endParaRPr>
            </a:p>
          </p:txBody>
        </p:sp>
        <p:sp>
          <p:nvSpPr>
            <p:cNvPr id="37" name="Oval 36"/>
            <p:cNvSpPr/>
            <p:nvPr/>
          </p:nvSpPr>
          <p:spPr>
            <a:xfrm>
              <a:off x="80772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F</a:t>
              </a:r>
              <a:endParaRPr lang="en-US" sz="2000" i="1" dirty="0">
                <a:latin typeface="Constantia" pitchFamily="18" charset="0"/>
              </a:endParaRPr>
            </a:p>
          </p:txBody>
        </p:sp>
        <p:sp>
          <p:nvSpPr>
            <p:cNvPr id="38" name="Oval 37"/>
            <p:cNvSpPr/>
            <p:nvPr/>
          </p:nvSpPr>
          <p:spPr>
            <a:xfrm>
              <a:off x="64770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E</a:t>
              </a:r>
              <a:endParaRPr lang="en-US" sz="2000" i="1" dirty="0">
                <a:latin typeface="Constantia" pitchFamily="18" charset="0"/>
              </a:endParaRPr>
            </a:p>
          </p:txBody>
        </p:sp>
        <p:cxnSp>
          <p:nvCxnSpPr>
            <p:cNvPr id="39" name="Straight Arrow Connector 38"/>
            <p:cNvCxnSpPr>
              <a:stCxn id="38" idx="2"/>
              <a:endCxn id="36" idx="6"/>
            </p:cNvCxnSpPr>
            <p:nvPr/>
          </p:nvCxnSpPr>
          <p:spPr>
            <a:xfrm rot="10800000">
              <a:off x="53340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7" idx="2"/>
              <a:endCxn id="38" idx="6"/>
            </p:cNvCxnSpPr>
            <p:nvPr/>
          </p:nvCxnSpPr>
          <p:spPr>
            <a:xfrm rot="10800000">
              <a:off x="69342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8768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G</a:t>
              </a:r>
              <a:endParaRPr lang="en-US" sz="2000" i="1" dirty="0">
                <a:latin typeface="Constantia" pitchFamily="18" charset="0"/>
              </a:endParaRPr>
            </a:p>
          </p:txBody>
        </p:sp>
        <p:sp>
          <p:nvSpPr>
            <p:cNvPr id="43" name="Oval 42"/>
            <p:cNvSpPr/>
            <p:nvPr/>
          </p:nvSpPr>
          <p:spPr>
            <a:xfrm>
              <a:off x="80772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I</a:t>
              </a:r>
              <a:endParaRPr lang="en-US" sz="2000" i="1" dirty="0">
                <a:latin typeface="Constantia" pitchFamily="18" charset="0"/>
              </a:endParaRPr>
            </a:p>
          </p:txBody>
        </p:sp>
        <p:sp>
          <p:nvSpPr>
            <p:cNvPr id="44" name="Oval 43"/>
            <p:cNvSpPr/>
            <p:nvPr/>
          </p:nvSpPr>
          <p:spPr>
            <a:xfrm>
              <a:off x="64770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dirty="0" smtClean="0">
                  <a:latin typeface="Constantia" pitchFamily="18" charset="0"/>
                </a:rPr>
                <a:t>H</a:t>
              </a:r>
              <a:endParaRPr lang="en-US" sz="2000" i="1" dirty="0">
                <a:latin typeface="Constantia" pitchFamily="18" charset="0"/>
              </a:endParaRPr>
            </a:p>
          </p:txBody>
        </p:sp>
        <p:cxnSp>
          <p:nvCxnSpPr>
            <p:cNvPr id="45" name="Straight Arrow Connector 44"/>
            <p:cNvCxnSpPr>
              <a:stCxn id="44" idx="2"/>
              <a:endCxn id="42" idx="6"/>
            </p:cNvCxnSpPr>
            <p:nvPr/>
          </p:nvCxnSpPr>
          <p:spPr>
            <a:xfrm rot="10800000">
              <a:off x="53340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3" idx="2"/>
              <a:endCxn id="44" idx="6"/>
            </p:cNvCxnSpPr>
            <p:nvPr/>
          </p:nvCxnSpPr>
          <p:spPr>
            <a:xfrm rot="10800000">
              <a:off x="69342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36" idx="0"/>
              <a:endCxn id="5" idx="4"/>
            </p:cNvCxnSpPr>
            <p:nvPr/>
          </p:nvCxnSpPr>
          <p:spPr>
            <a:xfrm rot="5400000" flipH="1" flipV="1">
              <a:off x="45339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2" idx="0"/>
              <a:endCxn id="36" idx="4"/>
            </p:cNvCxnSpPr>
            <p:nvPr/>
          </p:nvCxnSpPr>
          <p:spPr>
            <a:xfrm rot="5400000" flipH="1" flipV="1">
              <a:off x="45339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grpSp>
      <p:sp>
        <p:nvSpPr>
          <p:cNvPr id="53" name="Content Placeholder 6"/>
          <p:cNvSpPr txBox="1">
            <a:spLocks/>
          </p:cNvSpPr>
          <p:nvPr/>
        </p:nvSpPr>
        <p:spPr>
          <a:xfrm>
            <a:off x="457200" y="1600200"/>
            <a:ext cx="2048959" cy="2074414"/>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a </a:t>
            </a:r>
            <a:r>
              <a:rPr kumimoji="0" lang="en-US" sz="2800" b="1"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en-US" sz="2800" b="0" i="0" u="none" strike="noStrike" kern="1200" cap="none" spc="0" normalizeH="0" baseline="0" noProof="0" dirty="0" smtClean="0">
                <a:ln>
                  <a:noFill/>
                </a:ln>
                <a:solidFill>
                  <a:schemeClr val="tx1"/>
                </a:solidFill>
                <a:effectLst/>
                <a:uLnTx/>
                <a:uFillTx/>
                <a:latin typeface="Cambria Math"/>
                <a:ea typeface="Cambria Math"/>
                <a:cs typeface="+mn-cs"/>
              </a:rPr>
              <a:t> </a:t>
            </a:r>
            <a:r>
              <a:rPr kumimoji="0" lang="en-US" sz="2800" b="0" i="1" u="none" strike="noStrike" kern="1200" cap="none" spc="0" normalizeH="0" baseline="0" noProof="0" dirty="0" smtClean="0">
                <a:ln>
                  <a:noFill/>
                </a:ln>
                <a:solidFill>
                  <a:schemeClr val="tx1"/>
                </a:solidFill>
                <a:effectLst/>
                <a:uLnTx/>
                <a:uFillTx/>
                <a:latin typeface="Constantia"/>
                <a:ea typeface="Cambria Math"/>
                <a:cs typeface="+mn-cs"/>
              </a:rPr>
              <a:t>b</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w</a:t>
            </a:r>
            <a:r>
              <a:rPr kumimoji="0" lang="en-US" sz="2800" b="0" i="0" u="none" strike="noStrike" kern="1200" cap="none" spc="0" normalizeH="0" baseline="-25000" noProof="0" dirty="0" smtClean="0">
                <a:ln>
                  <a:noFill/>
                </a:ln>
                <a:solidFill>
                  <a:schemeClr val="tx1"/>
                </a:solidFill>
                <a:effectLst/>
                <a:uLnTx/>
                <a:uFillTx/>
                <a:latin typeface="Constantia" pitchFamily="18" charset="0"/>
                <a:ea typeface="+mn-ea"/>
                <a:cs typeface="+mn-cs"/>
              </a:rPr>
              <a:t>1</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Constantia"/>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a </a:t>
            </a:r>
            <a:r>
              <a:rPr kumimoji="0" lang="en-US" sz="2800" b="1"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en-US" sz="2800" b="0" i="0" u="none" strike="noStrike" kern="1200" cap="none" spc="0" normalizeH="0" baseline="0" noProof="0" dirty="0" smtClean="0">
                <a:ln>
                  <a:noFill/>
                </a:ln>
                <a:solidFill>
                  <a:schemeClr val="tx1"/>
                </a:solidFill>
                <a:effectLst/>
                <a:uLnTx/>
                <a:uFillTx/>
                <a:latin typeface="Cambria Math"/>
                <a:ea typeface="Cambria Math"/>
                <a:cs typeface="+mn-cs"/>
              </a:rPr>
              <a:t> </a:t>
            </a:r>
            <a:r>
              <a:rPr kumimoji="0" lang="en-US" sz="2800" b="0" i="0" u="none" strike="noStrike" kern="1200" cap="none" spc="0" normalizeH="0" baseline="0" noProof="0" dirty="0" smtClean="0">
                <a:ln>
                  <a:noFill/>
                </a:ln>
                <a:solidFill>
                  <a:schemeClr val="tx1"/>
                </a:solidFill>
                <a:effectLst/>
                <a:uLnTx/>
                <a:uFillTx/>
                <a:latin typeface="Constantia"/>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a:ea typeface="Cambria Math"/>
                <a:cs typeface="+mn-cs"/>
              </a:rPr>
              <a:t>b</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w</a:t>
            </a:r>
            <a:r>
              <a:rPr kumimoji="0" lang="en-US" sz="2800" b="0" i="1" u="none" strike="noStrike" kern="1200" cap="none" spc="0" normalizeH="0" baseline="-25000" noProof="0" dirty="0" smtClean="0">
                <a:ln>
                  <a:noFill/>
                </a:ln>
                <a:solidFill>
                  <a:schemeClr val="tx1"/>
                </a:solidFill>
                <a:effectLst/>
                <a:uLnTx/>
                <a:uFillTx/>
                <a:latin typeface="Constantia" pitchFamily="18" charset="0"/>
                <a:ea typeface="+mn-ea"/>
                <a:cs typeface="+mn-cs"/>
              </a:rPr>
              <a:t>2</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b </a:t>
            </a:r>
            <a:r>
              <a:rPr kumimoji="0" lang="en-US" sz="2800" b="1"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en-US" sz="2800" b="0" i="0" u="none" strike="noStrike" kern="1200" cap="none" spc="0" normalizeH="0" baseline="0" noProof="0" dirty="0" smtClean="0">
                <a:ln>
                  <a:noFill/>
                </a:ln>
                <a:solidFill>
                  <a:schemeClr val="tx1"/>
                </a:solidFill>
                <a:effectLst/>
                <a:uLnTx/>
                <a:uFillTx/>
                <a:latin typeface="Cambria Math"/>
                <a:ea typeface="Cambria Math"/>
                <a:cs typeface="+mn-cs"/>
              </a:rPr>
              <a:t> </a:t>
            </a:r>
            <a:r>
              <a:rPr kumimoji="0" lang="en-US" sz="2800" b="0" i="1" u="none" strike="noStrike" kern="1200" cap="none" spc="0" normalizeH="0" baseline="0" noProof="0" dirty="0" smtClean="0">
                <a:ln>
                  <a:noFill/>
                </a:ln>
                <a:solidFill>
                  <a:schemeClr val="tx1"/>
                </a:solidFill>
                <a:effectLst/>
                <a:uLnTx/>
                <a:uFillTx/>
                <a:latin typeface="Constantia"/>
                <a:ea typeface="Cambria Math"/>
                <a:cs typeface="+mn-cs"/>
              </a:rPr>
              <a:t>c</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w</a:t>
            </a:r>
            <a:r>
              <a:rPr kumimoji="0" lang="en-US" sz="2800" b="0" i="1" u="none" strike="noStrike" kern="1200" cap="none" spc="0" normalizeH="0" baseline="-25000" noProof="0" dirty="0" smtClean="0">
                <a:ln>
                  <a:noFill/>
                </a:ln>
                <a:solidFill>
                  <a:schemeClr val="tx1"/>
                </a:solidFill>
                <a:effectLst/>
                <a:uLnTx/>
                <a:uFillTx/>
                <a:latin typeface="Constantia" pitchFamily="18" charset="0"/>
                <a:ea typeface="+mn-ea"/>
                <a:cs typeface="+mn-cs"/>
              </a:rPr>
              <a:t>3</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Constantia"/>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b </a:t>
            </a:r>
            <a:r>
              <a:rPr kumimoji="0" lang="en-US" sz="2800" b="1"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en-US" sz="2800" b="0" i="0" u="none" strike="noStrike" kern="1200" cap="none" spc="0" normalizeH="0" baseline="0" noProof="0" dirty="0" smtClean="0">
                <a:ln>
                  <a:noFill/>
                </a:ln>
                <a:solidFill>
                  <a:schemeClr val="tx1"/>
                </a:solidFill>
                <a:effectLst/>
                <a:uLnTx/>
                <a:uFillTx/>
                <a:latin typeface="Cambria Math"/>
                <a:ea typeface="Cambria Math"/>
                <a:cs typeface="+mn-cs"/>
              </a:rPr>
              <a:t> </a:t>
            </a:r>
            <a:r>
              <a:rPr kumimoji="0" lang="en-US" sz="2800" b="0" i="0" u="none" strike="noStrike" kern="1200" cap="none" spc="0" normalizeH="0" baseline="0" noProof="0" dirty="0" smtClean="0">
                <a:ln>
                  <a:noFill/>
                </a:ln>
                <a:solidFill>
                  <a:schemeClr val="tx1"/>
                </a:solidFill>
                <a:effectLst/>
                <a:uLnTx/>
                <a:uFillTx/>
                <a:latin typeface="Constantia"/>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a:ea typeface="Cambria Math"/>
                <a:cs typeface="+mn-cs"/>
              </a:rPr>
              <a:t>c</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r>
              <a:rPr kumimoji="0" lang="en-US" sz="2800" b="0" i="1" u="none" strike="noStrike" kern="1200" cap="none" spc="0" normalizeH="0" baseline="0" noProof="0" dirty="0" smtClean="0">
                <a:ln>
                  <a:noFill/>
                </a:ln>
                <a:solidFill>
                  <a:schemeClr val="tx1"/>
                </a:solidFill>
                <a:effectLst/>
                <a:uLnTx/>
                <a:uFillTx/>
                <a:latin typeface="Constantia" pitchFamily="18" charset="0"/>
                <a:ea typeface="+mn-ea"/>
                <a:cs typeface="+mn-cs"/>
              </a:rPr>
              <a:t>w</a:t>
            </a:r>
            <a:r>
              <a:rPr kumimoji="0" lang="en-US" sz="2800" b="0" i="1" u="none" strike="noStrike" kern="1200" cap="none" spc="0" normalizeH="0" baseline="-25000" noProof="0" dirty="0" smtClean="0">
                <a:ln>
                  <a:noFill/>
                </a:ln>
                <a:solidFill>
                  <a:schemeClr val="tx1"/>
                </a:solidFill>
                <a:effectLst/>
                <a:uLnTx/>
                <a:uFillTx/>
                <a:latin typeface="Constantia" pitchFamily="18" charset="0"/>
                <a:ea typeface="+mn-ea"/>
                <a:cs typeface="+mn-cs"/>
              </a:rPr>
              <a:t>4</a:t>
            </a:r>
            <a:r>
              <a:rPr kumimoji="0" lang="en-US" sz="28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4" name="Content Placeholder 6"/>
          <p:cNvSpPr txBox="1">
            <a:spLocks/>
          </p:cNvSpPr>
          <p:nvPr/>
        </p:nvSpPr>
        <p:spPr>
          <a:xfrm>
            <a:off x="2571750" y="1600200"/>
            <a:ext cx="1833515" cy="1040285"/>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Constantia" pitchFamily="18" charset="0"/>
                <a:ea typeface="+mn-ea"/>
                <a:cs typeface="+mn-cs"/>
              </a:rPr>
              <a:t>(</a:t>
            </a:r>
            <a:r>
              <a:rPr kumimoji="0" lang="en-US" sz="2800" b="0" i="1" u="none" strike="noStrike" kern="1200" cap="none" spc="0" normalizeH="0" baseline="0" noProof="0" dirty="0" smtClean="0">
                <a:ln>
                  <a:noFill/>
                </a:ln>
                <a:effectLst/>
                <a:uLnTx/>
                <a:uFillTx/>
                <a:latin typeface="Constantia" pitchFamily="18" charset="0"/>
                <a:ea typeface="+mn-ea"/>
                <a:cs typeface="+mn-cs"/>
              </a:rPr>
              <a:t>b </a:t>
            </a:r>
            <a:r>
              <a:rPr kumimoji="0" lang="en-US" sz="2800" b="1" i="0" u="none" strike="noStrike" kern="1200" cap="none" spc="0" normalizeH="0" baseline="0" noProof="0" dirty="0" smtClean="0">
                <a:ln>
                  <a:noFill/>
                </a:ln>
                <a:effectLst/>
                <a:uLnTx/>
                <a:uFillTx/>
                <a:latin typeface="+mn-lt"/>
                <a:ea typeface="+mn-ea"/>
                <a:cs typeface="+mn-cs"/>
                <a:sym typeface="Symbol"/>
              </a:rPr>
              <a:t></a:t>
            </a:r>
            <a:r>
              <a:rPr kumimoji="0" lang="en-US" sz="2800" b="0" i="0" u="none" strike="noStrike" kern="1200" cap="none" spc="0" normalizeH="0" baseline="0" noProof="0" dirty="0" smtClean="0">
                <a:ln>
                  <a:noFill/>
                </a:ln>
                <a:effectLst/>
                <a:uLnTx/>
                <a:uFillTx/>
                <a:latin typeface="Cambria Math"/>
                <a:ea typeface="Cambria Math"/>
                <a:cs typeface="+mn-cs"/>
              </a:rPr>
              <a:t> </a:t>
            </a:r>
            <a:r>
              <a:rPr kumimoji="0" lang="en-US" sz="2800" b="0" i="0" u="none" strike="noStrike" kern="1200" cap="none" spc="0" normalizeH="0" baseline="0" noProof="0" dirty="0" smtClean="0">
                <a:ln>
                  <a:noFill/>
                </a:ln>
                <a:effectLst/>
                <a:uLnTx/>
                <a:uFillTx/>
                <a:latin typeface="Constantia"/>
                <a:ea typeface="+mn-ea"/>
                <a:cs typeface="+mn-cs"/>
              </a:rPr>
              <a:t>¬</a:t>
            </a:r>
            <a:r>
              <a:rPr kumimoji="0" lang="en-US" sz="2800" b="0" i="1" u="none" strike="noStrike" kern="1200" cap="none" spc="0" normalizeH="0" baseline="0" noProof="0" dirty="0" err="1" smtClean="0">
                <a:ln>
                  <a:noFill/>
                </a:ln>
                <a:effectLst/>
                <a:uLnTx/>
                <a:uFillTx/>
                <a:latin typeface="Constantia"/>
                <a:ea typeface="Cambria Math"/>
                <a:cs typeface="+mn-cs"/>
              </a:rPr>
              <a:t>e</a:t>
            </a:r>
            <a:r>
              <a:rPr kumimoji="0" lang="en-US" sz="2800" b="0" i="0" u="none" strike="noStrike" kern="1200" cap="none" spc="0" normalizeH="0" baseline="0" noProof="0" dirty="0" err="1" smtClean="0">
                <a:ln>
                  <a:noFill/>
                </a:ln>
                <a:effectLst/>
                <a:uLnTx/>
                <a:uFillTx/>
                <a:latin typeface="Constantia" pitchFamily="18" charset="0"/>
                <a:ea typeface="+mn-ea"/>
                <a:cs typeface="+mn-cs"/>
              </a:rPr>
              <a:t>,</a:t>
            </a:r>
            <a:r>
              <a:rPr kumimoji="0" lang="en-US" sz="2800" b="0" i="1" u="none" strike="noStrike" kern="1200" cap="none" spc="0" normalizeH="0" baseline="0" noProof="0" dirty="0" err="1" smtClean="0">
                <a:ln>
                  <a:noFill/>
                </a:ln>
                <a:effectLst/>
                <a:uLnTx/>
                <a:uFillTx/>
                <a:latin typeface="Constantia" pitchFamily="18" charset="0"/>
                <a:ea typeface="+mn-ea"/>
                <a:cs typeface="+mn-cs"/>
              </a:rPr>
              <a:t>w</a:t>
            </a:r>
            <a:r>
              <a:rPr kumimoji="0" lang="en-US" sz="2800" b="0" i="1" u="none" strike="noStrike" kern="1200" cap="none" spc="0" normalizeH="0" baseline="-25000" noProof="0" dirty="0" err="1" smtClean="0">
                <a:ln>
                  <a:noFill/>
                </a:ln>
                <a:effectLst/>
                <a:uLnTx/>
                <a:uFillTx/>
                <a:latin typeface="Constantia" pitchFamily="18" charset="0"/>
                <a:ea typeface="+mn-ea"/>
                <a:cs typeface="+mn-cs"/>
              </a:rPr>
              <a:t>a</a:t>
            </a:r>
            <a:r>
              <a:rPr kumimoji="0" lang="en-US" sz="2800" b="0" i="0" u="none" strike="noStrike" kern="1200" cap="none" spc="0" normalizeH="0" baseline="0" noProof="0" dirty="0" smtClean="0">
                <a:ln>
                  <a:noFill/>
                </a:ln>
                <a:effectLst/>
                <a:uLnTx/>
                <a:uFillTx/>
                <a:latin typeface="Constantia" pitchFamily="18"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Constantia" pitchFamily="18" charset="0"/>
                <a:ea typeface="+mn-ea"/>
                <a:cs typeface="+mn-cs"/>
              </a:rPr>
              <a:t>(</a:t>
            </a:r>
            <a:r>
              <a:rPr kumimoji="0" lang="en-US" sz="2800" b="0" i="0" u="none" strike="noStrike" kern="1200" cap="none" spc="0" normalizeH="0" baseline="0" noProof="0" dirty="0" smtClean="0">
                <a:ln>
                  <a:noFill/>
                </a:ln>
                <a:effectLst/>
                <a:uLnTx/>
                <a:uFillTx/>
                <a:latin typeface="Constantia"/>
                <a:ea typeface="+mn-ea"/>
                <a:cs typeface="+mn-cs"/>
              </a:rPr>
              <a:t>¬</a:t>
            </a:r>
            <a:r>
              <a:rPr kumimoji="0" lang="en-US" sz="2800" b="0" i="1" u="none" strike="noStrike" kern="1200" cap="none" spc="0" normalizeH="0" baseline="0" noProof="0" dirty="0" smtClean="0">
                <a:ln>
                  <a:noFill/>
                </a:ln>
                <a:effectLst/>
                <a:uLnTx/>
                <a:uFillTx/>
                <a:latin typeface="Constantia" pitchFamily="18" charset="0"/>
                <a:ea typeface="+mn-ea"/>
                <a:cs typeface="+mn-cs"/>
              </a:rPr>
              <a:t>b </a:t>
            </a:r>
            <a:r>
              <a:rPr kumimoji="0" lang="en-US" sz="2800" b="1" i="0" u="none" strike="noStrike" kern="1200" cap="none" spc="0" normalizeH="0" baseline="0" noProof="0" dirty="0" smtClean="0">
                <a:ln>
                  <a:noFill/>
                </a:ln>
                <a:effectLst/>
                <a:uLnTx/>
                <a:uFillTx/>
                <a:latin typeface="+mn-lt"/>
                <a:ea typeface="+mn-ea"/>
                <a:cs typeface="+mn-cs"/>
                <a:sym typeface="Symbol"/>
              </a:rPr>
              <a:t></a:t>
            </a:r>
            <a:r>
              <a:rPr kumimoji="0" lang="en-US" sz="2800" b="0" i="0" u="none" strike="noStrike" kern="1200" cap="none" spc="0" normalizeH="0" baseline="0" noProof="0" dirty="0" smtClean="0">
                <a:ln>
                  <a:noFill/>
                </a:ln>
                <a:effectLst/>
                <a:uLnTx/>
                <a:uFillTx/>
                <a:latin typeface="Cambria Math"/>
                <a:ea typeface="Cambria Math"/>
                <a:cs typeface="+mn-cs"/>
              </a:rPr>
              <a:t> </a:t>
            </a:r>
            <a:r>
              <a:rPr kumimoji="0" lang="en-US" sz="2800" b="0" i="1" u="none" strike="noStrike" kern="1200" cap="none" spc="0" normalizeH="0" baseline="0" noProof="0" dirty="0" err="1" smtClean="0">
                <a:ln>
                  <a:noFill/>
                </a:ln>
                <a:effectLst/>
                <a:uLnTx/>
                <a:uFillTx/>
                <a:latin typeface="Constantia"/>
                <a:ea typeface="Cambria Math"/>
                <a:cs typeface="+mn-cs"/>
              </a:rPr>
              <a:t>e</a:t>
            </a:r>
            <a:r>
              <a:rPr kumimoji="0" lang="en-US" sz="2800" b="0" i="0" u="none" strike="noStrike" kern="1200" cap="none" spc="0" normalizeH="0" baseline="0" noProof="0" dirty="0" err="1" smtClean="0">
                <a:ln>
                  <a:noFill/>
                </a:ln>
                <a:effectLst/>
                <a:uLnTx/>
                <a:uFillTx/>
                <a:latin typeface="Constantia" pitchFamily="18" charset="0"/>
                <a:ea typeface="+mn-ea"/>
                <a:cs typeface="+mn-cs"/>
              </a:rPr>
              <a:t>,</a:t>
            </a:r>
            <a:r>
              <a:rPr kumimoji="0" lang="en-US" sz="2800" b="0" i="1" u="none" strike="noStrike" kern="1200" cap="none" spc="0" normalizeH="0" baseline="0" noProof="0" dirty="0" err="1" smtClean="0">
                <a:ln>
                  <a:noFill/>
                </a:ln>
                <a:effectLst/>
                <a:uLnTx/>
                <a:uFillTx/>
                <a:latin typeface="Constantia" pitchFamily="18" charset="0"/>
                <a:ea typeface="+mn-ea"/>
                <a:cs typeface="+mn-cs"/>
              </a:rPr>
              <a:t>w</a:t>
            </a:r>
            <a:r>
              <a:rPr kumimoji="0" lang="en-US" sz="2800" b="0" i="1" u="none" strike="noStrike" kern="1200" cap="none" spc="0" normalizeH="0" baseline="-25000" noProof="0" dirty="0" err="1" smtClean="0">
                <a:ln>
                  <a:noFill/>
                </a:ln>
                <a:effectLst/>
                <a:uLnTx/>
                <a:uFillTx/>
                <a:latin typeface="Constantia" pitchFamily="18" charset="0"/>
                <a:ea typeface="+mn-ea"/>
                <a:cs typeface="+mn-cs"/>
              </a:rPr>
              <a:t>b</a:t>
            </a:r>
            <a:r>
              <a:rPr kumimoji="0" lang="en-US" sz="2800" b="0" i="0" u="none" strike="noStrike" kern="1200" cap="none" spc="0" normalizeH="0" baseline="0" noProof="0" dirty="0" smtClean="0">
                <a:ln>
                  <a:noFill/>
                </a:ln>
                <a:effectLst/>
                <a:uLnTx/>
                <a:uFillTx/>
                <a:latin typeface="Constantia" pitchFamily="18" charset="0"/>
                <a:ea typeface="+mn-ea"/>
                <a:cs typeface="+mn-cs"/>
              </a:rPr>
              <a:t>)</a:t>
            </a:r>
          </a:p>
        </p:txBody>
      </p:sp>
      <p:sp>
        <p:nvSpPr>
          <p:cNvPr id="55" name="Content Placeholder 6"/>
          <p:cNvSpPr txBox="1">
            <a:spLocks/>
          </p:cNvSpPr>
          <p:nvPr/>
        </p:nvSpPr>
        <p:spPr>
          <a:xfrm>
            <a:off x="1259503" y="3657600"/>
            <a:ext cx="444352" cy="523220"/>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Constantia" pitchFamily="18" charset="0"/>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6" name="Content Placeholder 6"/>
          <p:cNvSpPr txBox="1">
            <a:spLocks/>
          </p:cNvSpPr>
          <p:nvPr/>
        </p:nvSpPr>
        <p:spPr>
          <a:xfrm>
            <a:off x="3266331" y="2691825"/>
            <a:ext cx="481222" cy="584775"/>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Constantia" pitchFamily="18" charset="0"/>
                <a:ea typeface="+mn-ea"/>
                <a:cs typeface="+mn-cs"/>
              </a:rPr>
              <a:t>…</a:t>
            </a: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27" name="Straight Arrow Connector 26"/>
          <p:cNvCxnSpPr/>
          <p:nvPr/>
        </p:nvCxnSpPr>
        <p:spPr>
          <a:xfrm rot="5400000" flipH="1" flipV="1">
            <a:off x="61341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61341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77343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77343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0" y="6396335"/>
            <a:ext cx="456477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Standley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CP-09</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Weighted </a:t>
            </a:r>
            <a:r>
              <a:rPr lang="en-US" smtClean="0"/>
              <a:t>Max-SAT: </a:t>
            </a:r>
            <a:br>
              <a:rPr lang="en-US" smtClean="0"/>
            </a:br>
            <a:r>
              <a:rPr lang="en-US" smtClean="0"/>
              <a:t>Equivalence Constraints</a:t>
            </a:r>
            <a:endParaRPr lang="en-US" dirty="0"/>
          </a:p>
        </p:txBody>
      </p:sp>
      <p:sp>
        <p:nvSpPr>
          <p:cNvPr id="3" name="Content Placeholder 2"/>
          <p:cNvSpPr>
            <a:spLocks noGrp="1"/>
          </p:cNvSpPr>
          <p:nvPr>
            <p:ph idx="1"/>
          </p:nvPr>
        </p:nvSpPr>
        <p:spPr/>
        <p:txBody>
          <a:bodyPr/>
          <a:lstStyle/>
          <a:p>
            <a:r>
              <a:rPr lang="en-US" dirty="0" smtClean="0"/>
              <a:t>Relax an equivalence constraint:</a:t>
            </a:r>
          </a:p>
          <a:p>
            <a:pPr lvl="1">
              <a:buNone/>
            </a:pPr>
            <a:r>
              <a:rPr lang="en-US" dirty="0" smtClean="0"/>
              <a:t>	</a:t>
            </a:r>
            <a:r>
              <a:rPr lang="en-US" dirty="0" smtClean="0">
                <a:latin typeface="Constantia" pitchFamily="18" charset="0"/>
              </a:rPr>
              <a:t>(</a:t>
            </a:r>
            <a:r>
              <a:rPr lang="en-US" i="1" dirty="0" smtClean="0">
                <a:latin typeface="Constantia" pitchFamily="18" charset="0"/>
              </a:rPr>
              <a:t>X </a:t>
            </a:r>
            <a:r>
              <a:rPr lang="en-US" dirty="0" smtClean="0">
                <a:latin typeface="Cambria Math"/>
                <a:ea typeface="Cambria Math"/>
              </a:rPr>
              <a:t>≡ </a:t>
            </a:r>
            <a:r>
              <a:rPr lang="en-US" i="1" dirty="0" smtClean="0">
                <a:latin typeface="Constantia" pitchFamily="18" charset="0"/>
              </a:rPr>
              <a:t>Y</a:t>
            </a:r>
            <a:r>
              <a:rPr lang="en-US" dirty="0" smtClean="0">
                <a:latin typeface="Constantia" pitchFamily="18" charset="0"/>
              </a:rPr>
              <a:t>,</a:t>
            </a:r>
            <a:r>
              <a:rPr lang="en-US" i="1" dirty="0" smtClean="0">
                <a:latin typeface="Constantia" pitchFamily="18" charset="0"/>
              </a:rPr>
              <a:t>∞</a:t>
            </a:r>
            <a:r>
              <a:rPr lang="en-US" dirty="0" smtClean="0">
                <a:latin typeface="Constantia" pitchFamily="18" charset="0"/>
              </a:rPr>
              <a:t>) = {(</a:t>
            </a:r>
            <a:r>
              <a:rPr lang="en-US" i="1" dirty="0" smtClean="0">
                <a:latin typeface="Constantia" pitchFamily="18" charset="0"/>
              </a:rPr>
              <a:t>x </a:t>
            </a:r>
            <a:r>
              <a:rPr lang="en-US" b="1" dirty="0" smtClean="0">
                <a:sym typeface="Symbol"/>
              </a:rPr>
              <a:t></a:t>
            </a:r>
            <a:r>
              <a:rPr lang="en-US" dirty="0" smtClean="0">
                <a:latin typeface="Cambria Math"/>
                <a:ea typeface="Cambria Math"/>
              </a:rPr>
              <a:t> </a:t>
            </a:r>
            <a:r>
              <a:rPr lang="en-US" dirty="0" smtClean="0">
                <a:latin typeface="Constantia"/>
              </a:rPr>
              <a:t>¬</a:t>
            </a:r>
            <a:r>
              <a:rPr lang="en-US" i="1" dirty="0" smtClean="0">
                <a:latin typeface="Constantia" pitchFamily="18" charset="0"/>
              </a:rPr>
              <a:t>y</a:t>
            </a:r>
            <a:r>
              <a:rPr lang="en-US" dirty="0" smtClean="0">
                <a:latin typeface="Constantia" pitchFamily="18" charset="0"/>
              </a:rPr>
              <a:t>,</a:t>
            </a:r>
            <a:r>
              <a:rPr lang="en-US" i="1" dirty="0" smtClean="0">
                <a:latin typeface="Constantia" pitchFamily="18" charset="0"/>
              </a:rPr>
              <a:t>∞</a:t>
            </a:r>
            <a:r>
              <a:rPr lang="en-US" dirty="0" smtClean="0">
                <a:latin typeface="Constantia" pitchFamily="18" charset="0"/>
              </a:rPr>
              <a:t>), (</a:t>
            </a:r>
            <a:r>
              <a:rPr lang="en-US" dirty="0" smtClean="0">
                <a:latin typeface="Constantia"/>
              </a:rPr>
              <a:t>¬</a:t>
            </a:r>
            <a:r>
              <a:rPr lang="en-US" i="1" dirty="0" smtClean="0">
                <a:latin typeface="Constantia"/>
              </a:rPr>
              <a:t>x </a:t>
            </a:r>
            <a:r>
              <a:rPr lang="en-US" b="1" dirty="0" smtClean="0">
                <a:sym typeface="Symbol"/>
              </a:rPr>
              <a:t></a:t>
            </a:r>
            <a:r>
              <a:rPr lang="en-US" dirty="0" smtClean="0">
                <a:latin typeface="Constantia"/>
              </a:rPr>
              <a:t> </a:t>
            </a:r>
            <a:r>
              <a:rPr lang="en-US" i="1" dirty="0" smtClean="0">
                <a:latin typeface="Constantia"/>
              </a:rPr>
              <a:t>y</a:t>
            </a:r>
            <a:r>
              <a:rPr lang="en-US" dirty="0" smtClean="0">
                <a:latin typeface="Constantia"/>
              </a:rPr>
              <a:t>,</a:t>
            </a:r>
            <a:r>
              <a:rPr lang="en-US" i="1" dirty="0" smtClean="0">
                <a:latin typeface="Constantia" pitchFamily="18" charset="0"/>
              </a:rPr>
              <a:t>∞</a:t>
            </a:r>
            <a:r>
              <a:rPr lang="en-US" dirty="0" smtClean="0">
                <a:latin typeface="Constantia"/>
              </a:rPr>
              <a:t>)}</a:t>
            </a:r>
            <a:endParaRPr lang="en-US" dirty="0" smtClean="0">
              <a:latin typeface="Constantia" pitchFamily="18" charset="0"/>
            </a:endParaRPr>
          </a:p>
          <a:p>
            <a:endParaRPr lang="en-US" dirty="0" smtClean="0"/>
          </a:p>
          <a:p>
            <a:r>
              <a:rPr lang="en-US" dirty="0" smtClean="0"/>
              <a:t>Compensate with unit clauses:</a:t>
            </a:r>
          </a:p>
          <a:p>
            <a:pPr lvl="1">
              <a:buNone/>
            </a:pPr>
            <a:r>
              <a:rPr lang="en-US" dirty="0" smtClean="0"/>
              <a:t>	{</a:t>
            </a:r>
            <a:r>
              <a:rPr lang="en-US" dirty="0" smtClean="0">
                <a:latin typeface="Constantia" pitchFamily="18" charset="0"/>
              </a:rPr>
              <a:t>(</a:t>
            </a:r>
            <a:r>
              <a:rPr lang="en-US" i="1" dirty="0" err="1" smtClean="0">
                <a:latin typeface="Constantia" pitchFamily="18" charset="0"/>
              </a:rPr>
              <a:t>x</a:t>
            </a:r>
            <a:r>
              <a:rPr lang="en-US" dirty="0" err="1" smtClean="0">
                <a:latin typeface="Constantia" pitchFamily="18" charset="0"/>
              </a:rPr>
              <a:t>,</a:t>
            </a:r>
            <a:r>
              <a:rPr lang="en-US" i="1" dirty="0" err="1" smtClean="0">
                <a:latin typeface="Constantia" pitchFamily="18" charset="0"/>
              </a:rPr>
              <a:t>w</a:t>
            </a:r>
            <a:r>
              <a:rPr lang="en-US" i="1" baseline="-25000" dirty="0" err="1" smtClean="0">
                <a:latin typeface="Constantia" pitchFamily="18" charset="0"/>
              </a:rPr>
              <a:t>x</a:t>
            </a:r>
            <a:r>
              <a:rPr lang="en-US" dirty="0" smtClean="0">
                <a:latin typeface="Constantia" pitchFamily="18" charset="0"/>
              </a:rPr>
              <a:t>), (</a:t>
            </a:r>
            <a:r>
              <a:rPr lang="en-US" dirty="0" smtClean="0">
                <a:latin typeface="Constantia"/>
              </a:rPr>
              <a:t>¬</a:t>
            </a:r>
            <a:r>
              <a:rPr lang="en-US" i="1" dirty="0" err="1" smtClean="0">
                <a:latin typeface="Constantia" pitchFamily="18" charset="0"/>
              </a:rPr>
              <a:t>x</a:t>
            </a:r>
            <a:r>
              <a:rPr lang="en-US" dirty="0" err="1" smtClean="0">
                <a:latin typeface="Constantia" pitchFamily="18" charset="0"/>
              </a:rPr>
              <a:t>,</a:t>
            </a:r>
            <a:r>
              <a:rPr lang="en-US" i="1" dirty="0" err="1" smtClean="0">
                <a:latin typeface="Constantia" pitchFamily="18" charset="0"/>
              </a:rPr>
              <a:t>w</a:t>
            </a:r>
            <a:r>
              <a:rPr lang="en-US" baseline="-25000" dirty="0" err="1" smtClean="0">
                <a:latin typeface="Constantia"/>
              </a:rPr>
              <a:t>¬</a:t>
            </a:r>
            <a:r>
              <a:rPr lang="en-US" i="1" baseline="-25000" dirty="0" err="1" smtClean="0">
                <a:latin typeface="Constantia" pitchFamily="18" charset="0"/>
              </a:rPr>
              <a:t>x</a:t>
            </a:r>
            <a:r>
              <a:rPr lang="en-US" dirty="0" smtClean="0">
                <a:latin typeface="Constantia" pitchFamily="18" charset="0"/>
              </a:rPr>
              <a:t>), (</a:t>
            </a:r>
            <a:r>
              <a:rPr lang="en-US" i="1" dirty="0" err="1" smtClean="0">
                <a:latin typeface="Constantia" pitchFamily="18" charset="0"/>
              </a:rPr>
              <a:t>y</a:t>
            </a:r>
            <a:r>
              <a:rPr lang="en-US" dirty="0" err="1" smtClean="0">
                <a:latin typeface="Constantia" pitchFamily="18" charset="0"/>
              </a:rPr>
              <a:t>,</a:t>
            </a:r>
            <a:r>
              <a:rPr lang="en-US" i="1" dirty="0" err="1" smtClean="0">
                <a:latin typeface="Constantia" pitchFamily="18" charset="0"/>
              </a:rPr>
              <a:t>w</a:t>
            </a:r>
            <a:r>
              <a:rPr lang="en-US" i="1" baseline="-25000" dirty="0" err="1" smtClean="0">
                <a:latin typeface="Constantia" pitchFamily="18" charset="0"/>
              </a:rPr>
              <a:t>y</a:t>
            </a:r>
            <a:r>
              <a:rPr lang="en-US" dirty="0" smtClean="0">
                <a:latin typeface="Constantia" pitchFamily="18" charset="0"/>
              </a:rPr>
              <a:t>), (</a:t>
            </a:r>
            <a:r>
              <a:rPr lang="en-US" dirty="0" smtClean="0">
                <a:latin typeface="Constantia"/>
              </a:rPr>
              <a:t>¬</a:t>
            </a:r>
            <a:r>
              <a:rPr lang="en-US" i="1" dirty="0" err="1" smtClean="0">
                <a:latin typeface="Constantia" pitchFamily="18" charset="0"/>
              </a:rPr>
              <a:t>y</a:t>
            </a:r>
            <a:r>
              <a:rPr lang="en-US" dirty="0" err="1" smtClean="0">
                <a:latin typeface="Constantia" pitchFamily="18" charset="0"/>
              </a:rPr>
              <a:t>,</a:t>
            </a:r>
            <a:r>
              <a:rPr lang="en-US" i="1" dirty="0" err="1" smtClean="0">
                <a:latin typeface="Constantia" pitchFamily="18" charset="0"/>
              </a:rPr>
              <a:t>w</a:t>
            </a:r>
            <a:r>
              <a:rPr lang="en-US" baseline="-25000" dirty="0" err="1" smtClean="0">
                <a:latin typeface="Constantia"/>
              </a:rPr>
              <a:t>¬</a:t>
            </a:r>
            <a:r>
              <a:rPr lang="en-US" i="1" baseline="-25000" dirty="0" err="1" smtClean="0">
                <a:latin typeface="Constantia" pitchFamily="18" charset="0"/>
              </a:rPr>
              <a:t>y</a:t>
            </a:r>
            <a:r>
              <a:rPr lang="en-US" dirty="0" smtClean="0">
                <a:latin typeface="Constantia" pitchFamily="18" charset="0"/>
              </a:rPr>
              <a:t>)}</a:t>
            </a:r>
            <a:endParaRPr lang="en-US" dirty="0" smtClean="0"/>
          </a:p>
          <a:p>
            <a:endParaRPr lang="en-US" dirty="0" smtClean="0"/>
          </a:p>
          <a:p>
            <a:r>
              <a:rPr lang="en-US" dirty="0" smtClean="0"/>
              <a:t>How do we set these new weights?</a:t>
            </a:r>
          </a:p>
        </p:txBody>
      </p:sp>
      <p:sp>
        <p:nvSpPr>
          <p:cNvPr id="4" name="TextBox 3"/>
          <p:cNvSpPr txBox="1"/>
          <p:nvPr/>
        </p:nvSpPr>
        <p:spPr>
          <a:xfrm>
            <a:off x="0" y="6396335"/>
            <a:ext cx="456477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Standley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CP-09</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Weighted </a:t>
            </a:r>
            <a:r>
              <a:rPr lang="en-US" smtClean="0"/>
              <a:t>Max-SAT: Compensation</a:t>
            </a:r>
            <a:endParaRPr lang="en-US" i="1" dirty="0"/>
          </a:p>
        </p:txBody>
      </p:sp>
      <p:sp>
        <p:nvSpPr>
          <p:cNvPr id="3" name="Content Placeholder 2"/>
          <p:cNvSpPr>
            <a:spLocks noGrp="1"/>
          </p:cNvSpPr>
          <p:nvPr>
            <p:ph idx="1"/>
          </p:nvPr>
        </p:nvSpPr>
        <p:spPr/>
        <p:txBody>
          <a:bodyPr>
            <a:normAutofit lnSpcReduction="10000"/>
          </a:bodyPr>
          <a:lstStyle/>
          <a:p>
            <a:r>
              <a:rPr lang="en-US" dirty="0" smtClean="0"/>
              <a:t>A compensation has </a:t>
            </a:r>
            <a:r>
              <a:rPr lang="en-US" b="1" i="1" dirty="0" smtClean="0"/>
              <a:t>valid configurations</a:t>
            </a:r>
            <a:r>
              <a:rPr lang="en-US" dirty="0" smtClean="0"/>
              <a:t> if:</a:t>
            </a:r>
          </a:p>
          <a:p>
            <a:pPr lvl="1"/>
            <a:r>
              <a:rPr lang="en-US" i="1" dirty="0" smtClean="0">
                <a:latin typeface="Constantia" pitchFamily="18" charset="0"/>
              </a:rPr>
              <a:t>G</a:t>
            </a:r>
            <a:r>
              <a:rPr lang="en-US" dirty="0" smtClean="0">
                <a:latin typeface="Constantia" pitchFamily="18" charset="0"/>
              </a:rPr>
              <a:t>(</a:t>
            </a:r>
            <a:r>
              <a:rPr lang="en-US" i="1" dirty="0" smtClean="0">
                <a:latin typeface="Constantia" pitchFamily="18" charset="0"/>
              </a:rPr>
              <a:t>x</a:t>
            </a:r>
            <a:r>
              <a:rPr lang="en-US" dirty="0" smtClean="0">
                <a:latin typeface="Constantia" pitchFamily="18" charset="0"/>
              </a:rPr>
              <a:t>) = </a:t>
            </a:r>
            <a:r>
              <a:rPr lang="en-US" i="1" dirty="0" smtClean="0">
                <a:latin typeface="Constantia" pitchFamily="18" charset="0"/>
              </a:rPr>
              <a:t>G</a:t>
            </a:r>
            <a:r>
              <a:rPr lang="en-US" dirty="0" smtClean="0">
                <a:latin typeface="Constantia" pitchFamily="18" charset="0"/>
              </a:rPr>
              <a:t>(</a:t>
            </a:r>
            <a:r>
              <a:rPr lang="en-US" i="1" dirty="0" smtClean="0">
                <a:latin typeface="Constantia" pitchFamily="18" charset="0"/>
              </a:rPr>
              <a:t>y</a:t>
            </a:r>
            <a:r>
              <a:rPr lang="en-US" dirty="0" smtClean="0">
                <a:latin typeface="Constantia" pitchFamily="18" charset="0"/>
              </a:rPr>
              <a:t>) = </a:t>
            </a:r>
            <a:r>
              <a:rPr lang="en-US" i="1" dirty="0" smtClean="0">
                <a:latin typeface="Constantia" pitchFamily="18" charset="0"/>
              </a:rPr>
              <a:t>G</a:t>
            </a:r>
            <a:r>
              <a:rPr lang="en-US" dirty="0" smtClean="0">
                <a:latin typeface="Constantia" pitchFamily="18" charset="0"/>
              </a:rPr>
              <a:t>(</a:t>
            </a:r>
            <a:r>
              <a:rPr lang="en-US" i="1" dirty="0" err="1" smtClean="0">
                <a:latin typeface="Constantia" pitchFamily="18" charset="0"/>
              </a:rPr>
              <a:t>x</a:t>
            </a:r>
            <a:r>
              <a:rPr lang="en-US" dirty="0" err="1" smtClean="0">
                <a:latin typeface="Constantia" pitchFamily="18" charset="0"/>
              </a:rPr>
              <a:t>,</a:t>
            </a:r>
            <a:r>
              <a:rPr lang="en-US" i="1" dirty="0" err="1" smtClean="0">
                <a:latin typeface="Constantia" pitchFamily="18" charset="0"/>
              </a:rPr>
              <a:t>y</a:t>
            </a:r>
            <a:r>
              <a:rPr lang="en-US" dirty="0" smtClean="0">
                <a:latin typeface="Constantia" pitchFamily="18" charset="0"/>
              </a:rPr>
              <a:t>)</a:t>
            </a:r>
          </a:p>
          <a:p>
            <a:pPr lvl="1"/>
            <a:r>
              <a:rPr lang="en-US" i="1" dirty="0" smtClean="0">
                <a:latin typeface="Constantia" pitchFamily="18" charset="0"/>
              </a:rPr>
              <a:t>G</a:t>
            </a:r>
            <a:r>
              <a:rPr lang="en-US" dirty="0" smtClean="0">
                <a:latin typeface="Constantia" pitchFamily="18" charset="0"/>
              </a:rPr>
              <a:t>(</a:t>
            </a:r>
            <a:r>
              <a:rPr lang="en-US" dirty="0" smtClean="0">
                <a:latin typeface="Constantia"/>
              </a:rPr>
              <a:t>¬</a:t>
            </a:r>
            <a:r>
              <a:rPr lang="en-US" i="1" dirty="0" smtClean="0">
                <a:latin typeface="Constantia" pitchFamily="18" charset="0"/>
              </a:rPr>
              <a:t>x</a:t>
            </a:r>
            <a:r>
              <a:rPr lang="en-US" dirty="0" smtClean="0">
                <a:latin typeface="Constantia" pitchFamily="18" charset="0"/>
              </a:rPr>
              <a:t>) = </a:t>
            </a:r>
            <a:r>
              <a:rPr lang="en-US" i="1" dirty="0" smtClean="0">
                <a:latin typeface="Constantia" pitchFamily="18" charset="0"/>
              </a:rPr>
              <a:t>G</a:t>
            </a:r>
            <a:r>
              <a:rPr lang="en-US" dirty="0" smtClean="0">
                <a:latin typeface="Constantia" pitchFamily="18" charset="0"/>
              </a:rPr>
              <a:t>(</a:t>
            </a:r>
            <a:r>
              <a:rPr lang="en-US" dirty="0" smtClean="0">
                <a:latin typeface="Constantia"/>
              </a:rPr>
              <a:t>¬</a:t>
            </a:r>
            <a:r>
              <a:rPr lang="en-US" i="1" dirty="0" smtClean="0">
                <a:latin typeface="Constantia" pitchFamily="18" charset="0"/>
              </a:rPr>
              <a:t>y</a:t>
            </a:r>
            <a:r>
              <a:rPr lang="en-US" dirty="0" smtClean="0">
                <a:latin typeface="Constantia" pitchFamily="18" charset="0"/>
              </a:rPr>
              <a:t>) = </a:t>
            </a:r>
            <a:r>
              <a:rPr lang="en-US" i="1" dirty="0" smtClean="0">
                <a:latin typeface="Constantia" pitchFamily="18" charset="0"/>
              </a:rPr>
              <a:t>G</a:t>
            </a:r>
            <a:r>
              <a:rPr lang="en-US" dirty="0" smtClean="0">
                <a:latin typeface="Constantia" pitchFamily="18" charset="0"/>
              </a:rPr>
              <a:t>(</a:t>
            </a:r>
            <a:r>
              <a:rPr lang="en-US" dirty="0" smtClean="0">
                <a:latin typeface="Constantia"/>
              </a:rPr>
              <a:t>¬</a:t>
            </a:r>
            <a:r>
              <a:rPr lang="en-US" i="1" dirty="0" smtClean="0">
                <a:latin typeface="Constantia" pitchFamily="18" charset="0"/>
              </a:rPr>
              <a:t>x</a:t>
            </a:r>
            <a:r>
              <a:rPr lang="en-US" dirty="0" smtClean="0">
                <a:latin typeface="Constantia" pitchFamily="18" charset="0"/>
              </a:rPr>
              <a:t>,</a:t>
            </a:r>
            <a:r>
              <a:rPr lang="en-US" dirty="0" smtClean="0">
                <a:latin typeface="Constantia"/>
              </a:rPr>
              <a:t> ¬</a:t>
            </a:r>
            <a:r>
              <a:rPr lang="en-US" i="1" dirty="0" smtClean="0">
                <a:latin typeface="Constantia" pitchFamily="18" charset="0"/>
              </a:rPr>
              <a:t>y</a:t>
            </a:r>
            <a:r>
              <a:rPr lang="en-US" dirty="0" smtClean="0">
                <a:latin typeface="Constantia" pitchFamily="18" charset="0"/>
              </a:rPr>
              <a:t>)</a:t>
            </a:r>
          </a:p>
          <a:p>
            <a:r>
              <a:rPr lang="en-US" dirty="0" smtClean="0"/>
              <a:t>A compensation has </a:t>
            </a:r>
            <a:r>
              <a:rPr lang="en-US" b="1" i="1" dirty="0" smtClean="0"/>
              <a:t>scaled values</a:t>
            </a:r>
            <a:r>
              <a:rPr lang="en-US" dirty="0" smtClean="0"/>
              <a:t> if:</a:t>
            </a:r>
          </a:p>
          <a:p>
            <a:pPr lvl="1"/>
            <a:r>
              <a:rPr lang="en-US" i="1" dirty="0" smtClean="0">
                <a:latin typeface="Constantia" pitchFamily="18" charset="0"/>
              </a:rPr>
              <a:t>    G</a:t>
            </a:r>
            <a:r>
              <a:rPr lang="en-US" dirty="0" smtClean="0">
                <a:latin typeface="Constantia" pitchFamily="18" charset="0"/>
              </a:rPr>
              <a:t>(</a:t>
            </a:r>
            <a:r>
              <a:rPr lang="en-US" i="1" dirty="0" err="1" smtClean="0">
                <a:latin typeface="Constantia" pitchFamily="18" charset="0"/>
              </a:rPr>
              <a:t>x</a:t>
            </a:r>
            <a:r>
              <a:rPr lang="en-US" dirty="0" err="1" smtClean="0">
                <a:latin typeface="Constantia" pitchFamily="18" charset="0"/>
              </a:rPr>
              <a:t>,</a:t>
            </a:r>
            <a:r>
              <a:rPr lang="en-US" i="1" dirty="0" err="1" smtClean="0">
                <a:latin typeface="Constantia" pitchFamily="18" charset="0"/>
              </a:rPr>
              <a:t>y</a:t>
            </a:r>
            <a:r>
              <a:rPr lang="en-US" dirty="0" smtClean="0">
                <a:latin typeface="Constantia" pitchFamily="18" charset="0"/>
              </a:rPr>
              <a:t>) =</a:t>
            </a:r>
            <a:r>
              <a:rPr lang="en-US" i="1" dirty="0" smtClean="0">
                <a:latin typeface="Constantia" pitchFamily="18" charset="0"/>
              </a:rPr>
              <a:t> </a:t>
            </a:r>
            <a:r>
              <a:rPr lang="el-GR" i="1" dirty="0" smtClean="0">
                <a:latin typeface="Constantia" pitchFamily="18" charset="0"/>
              </a:rPr>
              <a:t>κ</a:t>
            </a:r>
            <a:r>
              <a:rPr lang="en-US" i="1" dirty="0" smtClean="0">
                <a:latin typeface="Constantia" pitchFamily="18" charset="0"/>
              </a:rPr>
              <a:t> </a:t>
            </a:r>
            <a:r>
              <a:rPr lang="en-US" dirty="0" smtClean="0">
                <a:latin typeface="Constantia" pitchFamily="18" charset="0"/>
              </a:rPr>
              <a:t>· </a:t>
            </a:r>
            <a:r>
              <a:rPr lang="en-US" i="1" dirty="0" smtClean="0">
                <a:latin typeface="Constantia" pitchFamily="18" charset="0"/>
              </a:rPr>
              <a:t>F</a:t>
            </a:r>
            <a:r>
              <a:rPr lang="en-US" dirty="0" smtClean="0">
                <a:latin typeface="Constantia" pitchFamily="18" charset="0"/>
              </a:rPr>
              <a:t>(</a:t>
            </a:r>
            <a:r>
              <a:rPr lang="en-US" i="1" dirty="0" err="1" smtClean="0">
                <a:latin typeface="Constantia" pitchFamily="18" charset="0"/>
              </a:rPr>
              <a:t>x</a:t>
            </a:r>
            <a:r>
              <a:rPr lang="en-US" dirty="0" err="1" smtClean="0">
                <a:latin typeface="Constantia" pitchFamily="18" charset="0"/>
              </a:rPr>
              <a:t>,</a:t>
            </a:r>
            <a:r>
              <a:rPr lang="en-US" i="1" dirty="0" err="1" smtClean="0">
                <a:latin typeface="Constantia" pitchFamily="18" charset="0"/>
              </a:rPr>
              <a:t>y</a:t>
            </a:r>
            <a:r>
              <a:rPr lang="en-US" dirty="0" smtClean="0">
                <a:latin typeface="Constantia" pitchFamily="18" charset="0"/>
              </a:rPr>
              <a:t>)</a:t>
            </a:r>
          </a:p>
          <a:p>
            <a:pPr lvl="1"/>
            <a:r>
              <a:rPr lang="en-US" i="1" dirty="0" smtClean="0">
                <a:latin typeface="Constantia" pitchFamily="18" charset="0"/>
              </a:rPr>
              <a:t>G</a:t>
            </a:r>
            <a:r>
              <a:rPr lang="en-US" dirty="0" smtClean="0">
                <a:latin typeface="Constantia" pitchFamily="18" charset="0"/>
              </a:rPr>
              <a:t>(</a:t>
            </a:r>
            <a:r>
              <a:rPr lang="en-US" dirty="0" smtClean="0">
                <a:latin typeface="Constantia"/>
              </a:rPr>
              <a:t>¬</a:t>
            </a:r>
            <a:r>
              <a:rPr lang="en-US" i="1" dirty="0" err="1" smtClean="0">
                <a:latin typeface="Constantia" pitchFamily="18" charset="0"/>
              </a:rPr>
              <a:t>x</a:t>
            </a:r>
            <a:r>
              <a:rPr lang="en-US" dirty="0" err="1" smtClean="0">
                <a:latin typeface="Constantia" pitchFamily="18" charset="0"/>
              </a:rPr>
              <a:t>,</a:t>
            </a:r>
            <a:r>
              <a:rPr lang="en-US" dirty="0" err="1" smtClean="0">
                <a:latin typeface="Constantia"/>
              </a:rPr>
              <a:t>¬</a:t>
            </a:r>
            <a:r>
              <a:rPr lang="en-US" i="1" dirty="0" err="1" smtClean="0">
                <a:latin typeface="Constantia" pitchFamily="18" charset="0"/>
              </a:rPr>
              <a:t>y</a:t>
            </a:r>
            <a:r>
              <a:rPr lang="en-US" dirty="0" smtClean="0">
                <a:latin typeface="Constantia" pitchFamily="18" charset="0"/>
              </a:rPr>
              <a:t>) =</a:t>
            </a:r>
            <a:r>
              <a:rPr lang="en-US" i="1" dirty="0" smtClean="0">
                <a:latin typeface="Constantia" pitchFamily="18" charset="0"/>
              </a:rPr>
              <a:t> </a:t>
            </a:r>
            <a:r>
              <a:rPr lang="el-GR" i="1" dirty="0" smtClean="0">
                <a:latin typeface="Constantia" pitchFamily="18" charset="0"/>
              </a:rPr>
              <a:t>κ</a:t>
            </a:r>
            <a:r>
              <a:rPr lang="en-US" i="1" dirty="0" smtClean="0">
                <a:latin typeface="Constantia" pitchFamily="18" charset="0"/>
              </a:rPr>
              <a:t> </a:t>
            </a:r>
            <a:r>
              <a:rPr lang="en-US" dirty="0" smtClean="0">
                <a:latin typeface="Constantia" pitchFamily="18" charset="0"/>
              </a:rPr>
              <a:t>· </a:t>
            </a:r>
            <a:r>
              <a:rPr lang="en-US" i="1" dirty="0" smtClean="0">
                <a:latin typeface="Constantia" pitchFamily="18" charset="0"/>
              </a:rPr>
              <a:t>F</a:t>
            </a:r>
            <a:r>
              <a:rPr lang="en-US" dirty="0" smtClean="0">
                <a:latin typeface="Constantia" pitchFamily="18" charset="0"/>
              </a:rPr>
              <a:t>(</a:t>
            </a:r>
            <a:r>
              <a:rPr lang="en-US" dirty="0" smtClean="0">
                <a:latin typeface="Constantia"/>
              </a:rPr>
              <a:t>¬</a:t>
            </a:r>
            <a:r>
              <a:rPr lang="en-US" i="1" dirty="0" err="1" smtClean="0">
                <a:latin typeface="Constantia" pitchFamily="18" charset="0"/>
              </a:rPr>
              <a:t>x</a:t>
            </a:r>
            <a:r>
              <a:rPr lang="en-US" dirty="0" err="1" smtClean="0">
                <a:latin typeface="Constantia" pitchFamily="18" charset="0"/>
              </a:rPr>
              <a:t>,</a:t>
            </a:r>
            <a:r>
              <a:rPr lang="en-US" dirty="0" err="1" smtClean="0">
                <a:latin typeface="Constantia"/>
              </a:rPr>
              <a:t>¬</a:t>
            </a:r>
            <a:r>
              <a:rPr lang="en-US" i="1" dirty="0" err="1" smtClean="0">
                <a:latin typeface="Constantia" pitchFamily="18" charset="0"/>
              </a:rPr>
              <a:t>y</a:t>
            </a:r>
            <a:r>
              <a:rPr lang="en-US" dirty="0" smtClean="0">
                <a:latin typeface="Constantia" pitchFamily="18" charset="0"/>
              </a:rPr>
              <a:t>)</a:t>
            </a:r>
          </a:p>
          <a:p>
            <a:r>
              <a:rPr lang="en-US" dirty="0" smtClean="0">
                <a:latin typeface="Calibri" pitchFamily="34" charset="0"/>
              </a:rPr>
              <a:t>A compensation with valid configurations and scaled values is </a:t>
            </a:r>
            <a:r>
              <a:rPr lang="en-US" i="1" dirty="0" smtClean="0">
                <a:latin typeface="Calibri" pitchFamily="34" charset="0"/>
              </a:rPr>
              <a:t>ideal</a:t>
            </a:r>
          </a:p>
          <a:p>
            <a:pPr lvl="1"/>
            <a:r>
              <a:rPr lang="en-US" dirty="0" smtClean="0">
                <a:latin typeface="Calibri" pitchFamily="34" charset="0"/>
              </a:rPr>
              <a:t>it is as good as having </a:t>
            </a:r>
            <a:r>
              <a:rPr lang="en-US" i="1" dirty="0" smtClean="0">
                <a:latin typeface="Constantia" pitchFamily="18" charset="0"/>
              </a:rPr>
              <a:t>X </a:t>
            </a:r>
            <a:r>
              <a:rPr lang="en-US" dirty="0" smtClean="0">
                <a:latin typeface="Cambria Math"/>
                <a:ea typeface="Cambria Math"/>
              </a:rPr>
              <a:t>≡ </a:t>
            </a:r>
            <a:r>
              <a:rPr lang="en-US" i="1" dirty="0" smtClean="0">
                <a:latin typeface="Constantia" pitchFamily="18" charset="0"/>
              </a:rPr>
              <a:t>Y</a:t>
            </a:r>
            <a:endParaRPr lang="en-US" dirty="0"/>
          </a:p>
        </p:txBody>
      </p:sp>
      <p:sp>
        <p:nvSpPr>
          <p:cNvPr id="4" name="TextBox 3"/>
          <p:cNvSpPr txBox="1"/>
          <p:nvPr/>
        </p:nvSpPr>
        <p:spPr>
          <a:xfrm>
            <a:off x="0" y="6396335"/>
            <a:ext cx="456477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Standley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CP-09</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Weighted </a:t>
            </a:r>
            <a:r>
              <a:rPr lang="en-US" smtClean="0"/>
              <a:t>Max-SAT: Experiments</a:t>
            </a:r>
            <a:endParaRPr lang="en-US" dirty="0"/>
          </a:p>
        </p:txBody>
      </p:sp>
      <p:sp>
        <p:nvSpPr>
          <p:cNvPr id="3" name="Content Placeholder 2"/>
          <p:cNvSpPr>
            <a:spLocks noGrp="1"/>
          </p:cNvSpPr>
          <p:nvPr>
            <p:ph idx="1"/>
          </p:nvPr>
        </p:nvSpPr>
        <p:spPr/>
        <p:txBody>
          <a:bodyPr/>
          <a:lstStyle/>
          <a:p>
            <a:r>
              <a:rPr lang="en-US" dirty="0" smtClean="0"/>
              <a:t>Tighter upper-bounds: more efficient depth-first branch-and-bound search.</a:t>
            </a:r>
          </a:p>
          <a:p>
            <a:r>
              <a:rPr lang="en-US" dirty="0" smtClean="0"/>
              <a:t>Compensation bounds embedded in Clone</a:t>
            </a:r>
            <a:endParaRPr lang="en-US" dirty="0"/>
          </a:p>
        </p:txBody>
      </p:sp>
      <p:pic>
        <p:nvPicPr>
          <p:cNvPr id="93186" name="Picture 2" descr="E:\work\ppt\cp09\grids-table.png"/>
          <p:cNvPicPr>
            <a:picLocks noChangeAspect="1" noChangeArrowheads="1"/>
          </p:cNvPicPr>
          <p:nvPr/>
        </p:nvPicPr>
        <p:blipFill>
          <a:blip r:embed="rId2"/>
          <a:srcRect/>
          <a:stretch>
            <a:fillRect/>
          </a:stretch>
        </p:blipFill>
        <p:spPr bwMode="auto">
          <a:xfrm>
            <a:off x="457200" y="3886200"/>
            <a:ext cx="8229600" cy="1926391"/>
          </a:xfrm>
          <a:prstGeom prst="rect">
            <a:avLst/>
          </a:prstGeom>
          <a:noFill/>
        </p:spPr>
      </p:pic>
      <p:sp>
        <p:nvSpPr>
          <p:cNvPr id="5" name="TextBox 4"/>
          <p:cNvSpPr txBox="1"/>
          <p:nvPr/>
        </p:nvSpPr>
        <p:spPr>
          <a:xfrm>
            <a:off x="0" y="6396335"/>
            <a:ext cx="4564776"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Standley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CP-09</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a:cxnSpLocks noChangeAspect="1"/>
          </p:cNvCxnSpPr>
          <p:nvPr/>
        </p:nvCxnSpPr>
        <p:spPr>
          <a:xfrm rot="16200000" flipH="1">
            <a:off x="8101011" y="3147873"/>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noChangeAspect="1"/>
          </p:cNvCxnSpPr>
          <p:nvPr/>
        </p:nvCxnSpPr>
        <p:spPr>
          <a:xfrm rot="16200000" flipH="1">
            <a:off x="7429359" y="2038351"/>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cxnSpLocks noChangeAspect="1"/>
          </p:cNvCxnSpPr>
          <p:nvPr/>
        </p:nvCxnSpPr>
        <p:spPr>
          <a:xfrm rot="16200000" flipH="1">
            <a:off x="4671873" y="4824273"/>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noChangeAspect="1"/>
          </p:cNvCxnSpPr>
          <p:nvPr/>
        </p:nvCxnSpPr>
        <p:spPr>
          <a:xfrm rot="16200000" flipH="1">
            <a:off x="4000359" y="3714607"/>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r>
              <a:rPr lang="en-US" dirty="0" smtClean="0"/>
              <a:t>Relax the model</a:t>
            </a:r>
          </a:p>
          <a:p>
            <a:r>
              <a:rPr lang="en-US" dirty="0" smtClean="0"/>
              <a:t>Reason in</a:t>
            </a:r>
            <a:br>
              <a:rPr lang="en-US" dirty="0" smtClean="0"/>
            </a:br>
            <a:r>
              <a:rPr lang="en-US" dirty="0" smtClean="0"/>
              <a:t>simpler model</a:t>
            </a:r>
          </a:p>
          <a:p>
            <a:r>
              <a:rPr lang="en-US" dirty="0" smtClean="0"/>
              <a:t>Compensate</a:t>
            </a:r>
          </a:p>
          <a:p>
            <a:r>
              <a:rPr lang="en-US" dirty="0" smtClean="0"/>
              <a:t>Reason in</a:t>
            </a:r>
            <a:br>
              <a:rPr lang="en-US" dirty="0" smtClean="0"/>
            </a:br>
            <a:r>
              <a:rPr lang="en-US" dirty="0" smtClean="0"/>
              <a:t>improved model</a:t>
            </a:r>
          </a:p>
          <a:p>
            <a:endParaRPr lang="en-US" dirty="0" smtClean="0"/>
          </a:p>
        </p:txBody>
      </p:sp>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7955280" y="282448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Oval 22"/>
          <p:cNvSpPr/>
          <p:nvPr/>
        </p:nvSpPr>
        <p:spPr>
          <a:xfrm>
            <a:off x="7604760" y="229616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Oval 19"/>
          <p:cNvSpPr/>
          <p:nvPr/>
        </p:nvSpPr>
        <p:spPr>
          <a:xfrm>
            <a:off x="4526280" y="450088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Oval 20"/>
          <p:cNvSpPr/>
          <p:nvPr/>
        </p:nvSpPr>
        <p:spPr>
          <a:xfrm>
            <a:off x="4175760" y="397256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TextBox 24"/>
          <p:cNvSpPr txBox="1"/>
          <p:nvPr/>
        </p:nvSpPr>
        <p:spPr>
          <a:xfrm>
            <a:off x="3962400" y="4191000"/>
            <a:ext cx="505267" cy="923330"/>
          </a:xfrm>
          <a:prstGeom prst="rect">
            <a:avLst/>
          </a:prstGeom>
          <a:noFill/>
        </p:spPr>
        <p:txBody>
          <a:bodyPr wrap="none" rtlCol="0" anchor="ctr" anchorCtr="0">
            <a:spAutoFit/>
          </a:bodyPr>
          <a:lstStyle/>
          <a:p>
            <a:r>
              <a:rPr lang="en-US" sz="5400" dirty="0" smtClean="0">
                <a:sym typeface="Symbol"/>
              </a:rPr>
              <a:t>?</a:t>
            </a:r>
            <a:endParaRPr lang="en-US" sz="5400" dirty="0"/>
          </a:p>
        </p:txBody>
      </p:sp>
      <p:sp>
        <p:nvSpPr>
          <p:cNvPr id="26" name="TextBox 25"/>
          <p:cNvSpPr txBox="1"/>
          <p:nvPr/>
        </p:nvSpPr>
        <p:spPr>
          <a:xfrm>
            <a:off x="7924800" y="1981200"/>
            <a:ext cx="505267" cy="923330"/>
          </a:xfrm>
          <a:prstGeom prst="rect">
            <a:avLst/>
          </a:prstGeom>
          <a:noFill/>
        </p:spPr>
        <p:txBody>
          <a:bodyPr wrap="none" rtlCol="0" anchor="ctr" anchorCtr="0">
            <a:spAutoFit/>
          </a:bodyPr>
          <a:lstStyle/>
          <a:p>
            <a:r>
              <a:rPr lang="en-US" sz="5400" dirty="0" smtClean="0">
                <a:sym typeface="Symbol"/>
              </a:rPr>
              <a:t>?</a:t>
            </a:r>
            <a:endParaRPr lang="en-US" sz="54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Biology</a:t>
            </a:r>
            <a:endParaRPr lang="en-US"/>
          </a:p>
        </p:txBody>
      </p:sp>
      <p:sp>
        <p:nvSpPr>
          <p:cNvPr id="3" name="Content Placeholder 2"/>
          <p:cNvSpPr>
            <a:spLocks noGrp="1"/>
          </p:cNvSpPr>
          <p:nvPr>
            <p:ph idx="1"/>
          </p:nvPr>
        </p:nvSpPr>
        <p:spPr/>
        <p:txBody>
          <a:bodyPr/>
          <a:lstStyle/>
          <a:p>
            <a:r>
              <a:rPr lang="en-US" sz="2800" smtClean="0"/>
              <a:t>[</a:t>
            </a:r>
            <a:r>
              <a:rPr lang="en-US" sz="2400" b="1" smtClean="0">
                <a:solidFill>
                  <a:srgbClr val="0070C0"/>
                </a:solidFill>
              </a:rPr>
              <a:t>Choi,Zaitlen,Hahn,Pipatsrisawat,Darwiche&amp;Eskin WABI-08</a:t>
            </a:r>
            <a:r>
              <a:rPr lang="en-US" sz="2800" smtClean="0"/>
              <a:t>]:</a:t>
            </a:r>
          </a:p>
          <a:p>
            <a:pPr lvl="1"/>
            <a:r>
              <a:rPr lang="en-US" smtClean="0"/>
              <a:t>Optimal tag SNP selection</a:t>
            </a:r>
            <a:endParaRPr lang="en-US"/>
          </a:p>
        </p:txBody>
      </p:sp>
      <p:pic>
        <p:nvPicPr>
          <p:cNvPr id="4" name="Picture 6" descr="emptySat"/>
          <p:cNvPicPr>
            <a:picLocks noChangeAspect="1" noChangeArrowheads="1"/>
          </p:cNvPicPr>
          <p:nvPr/>
        </p:nvPicPr>
        <p:blipFill>
          <a:blip r:embed="rId2"/>
          <a:srcRect/>
          <a:stretch>
            <a:fillRect/>
          </a:stretch>
        </p:blipFill>
        <p:spPr bwMode="auto">
          <a:xfrm>
            <a:off x="3721877" y="2514600"/>
            <a:ext cx="5345923" cy="2708275"/>
          </a:xfrm>
          <a:prstGeom prst="rect">
            <a:avLst/>
          </a:prstGeom>
          <a:noFill/>
        </p:spPr>
      </p:pic>
      <p:pic>
        <p:nvPicPr>
          <p:cNvPr id="1026" name="Picture 2" descr="E:\work\ppt\defense\snps2.emf"/>
          <p:cNvPicPr>
            <a:picLocks noChangeAspect="1" noChangeArrowheads="1"/>
          </p:cNvPicPr>
          <p:nvPr/>
        </p:nvPicPr>
        <p:blipFill>
          <a:blip r:embed="rId3"/>
          <a:srcRect/>
          <a:stretch>
            <a:fillRect/>
          </a:stretch>
        </p:blipFill>
        <p:spPr bwMode="auto">
          <a:xfrm>
            <a:off x="152400" y="2773362"/>
            <a:ext cx="4125177" cy="3627438"/>
          </a:xfrm>
          <a:prstGeom prst="rect">
            <a:avLst/>
          </a:prstGeom>
          <a:noFill/>
        </p:spPr>
      </p:pic>
      <p:sp>
        <p:nvSpPr>
          <p:cNvPr id="14" name="Text Box 4"/>
          <p:cNvSpPr txBox="1">
            <a:spLocks noChangeArrowheads="1"/>
          </p:cNvSpPr>
          <p:nvPr/>
        </p:nvSpPr>
        <p:spPr bwMode="auto">
          <a:xfrm>
            <a:off x="4038600" y="4248150"/>
            <a:ext cx="1416050" cy="476250"/>
          </a:xfrm>
          <a:prstGeom prst="rect">
            <a:avLst/>
          </a:prstGeom>
          <a:noFill/>
          <a:ln w="9525">
            <a:noFill/>
            <a:miter lim="800000"/>
            <a:headEnd/>
            <a:tailEnd/>
          </a:ln>
        </p:spPr>
        <p:txBody>
          <a:bodyPr wrap="none">
            <a:spAutoFit/>
          </a:bodyPr>
          <a:lstStyle/>
          <a:p>
            <a:pPr eaLnBrk="1" hangingPunct="1">
              <a:lnSpc>
                <a:spcPct val="90000"/>
              </a:lnSpc>
              <a:spcBef>
                <a:spcPct val="20000"/>
              </a:spcBef>
            </a:pPr>
            <a:r>
              <a:rPr lang="en-US" sz="2800"/>
              <a:t>(s</a:t>
            </a:r>
            <a:r>
              <a:rPr lang="en-US" sz="2800" baseline="-25000"/>
              <a:t>1 </a:t>
            </a:r>
            <a:r>
              <a:rPr lang="en-US" sz="2800"/>
              <a:t>∨</a:t>
            </a:r>
            <a:r>
              <a:rPr lang="en-US" sz="2800" baseline="-25000"/>
              <a:t> </a:t>
            </a:r>
            <a:r>
              <a:rPr lang="en-US" sz="2800"/>
              <a:t>s</a:t>
            </a:r>
            <a:r>
              <a:rPr lang="en-US" sz="2800" baseline="-25000"/>
              <a:t>2</a:t>
            </a:r>
            <a:r>
              <a:rPr lang="en-US" sz="2800"/>
              <a:t>)</a:t>
            </a:r>
            <a:endParaRPr lang="en-US"/>
          </a:p>
        </p:txBody>
      </p:sp>
      <p:sp>
        <p:nvSpPr>
          <p:cNvPr id="15" name="Text Box 8"/>
          <p:cNvSpPr txBox="1">
            <a:spLocks noChangeArrowheads="1"/>
          </p:cNvSpPr>
          <p:nvPr/>
        </p:nvSpPr>
        <p:spPr bwMode="auto">
          <a:xfrm>
            <a:off x="4038600" y="4857750"/>
            <a:ext cx="2098675" cy="476250"/>
          </a:xfrm>
          <a:prstGeom prst="rect">
            <a:avLst/>
          </a:prstGeom>
          <a:noFill/>
          <a:ln w="9525">
            <a:noFill/>
            <a:miter lim="800000"/>
            <a:headEnd/>
            <a:tailEnd/>
          </a:ln>
        </p:spPr>
        <p:txBody>
          <a:bodyPr wrap="none">
            <a:spAutoFit/>
          </a:bodyPr>
          <a:lstStyle/>
          <a:p>
            <a:pPr eaLnBrk="1" hangingPunct="1">
              <a:lnSpc>
                <a:spcPct val="90000"/>
              </a:lnSpc>
              <a:spcBef>
                <a:spcPct val="20000"/>
              </a:spcBef>
            </a:pPr>
            <a:r>
              <a:rPr lang="en-US" sz="2800"/>
              <a:t>(s</a:t>
            </a:r>
            <a:r>
              <a:rPr lang="en-US" sz="2800" baseline="-25000"/>
              <a:t>1 </a:t>
            </a:r>
            <a:r>
              <a:rPr lang="en-US" sz="2800"/>
              <a:t>∨</a:t>
            </a:r>
            <a:r>
              <a:rPr lang="en-US" sz="2800" baseline="-25000"/>
              <a:t> </a:t>
            </a:r>
            <a:r>
              <a:rPr lang="en-US" sz="2800"/>
              <a:t>s</a:t>
            </a:r>
            <a:r>
              <a:rPr lang="en-US" sz="2800" baseline="-25000"/>
              <a:t>2 </a:t>
            </a:r>
            <a:r>
              <a:rPr lang="en-US" sz="2800"/>
              <a:t>∨</a:t>
            </a:r>
            <a:r>
              <a:rPr lang="en-US" sz="2800" baseline="-25000"/>
              <a:t> </a:t>
            </a:r>
            <a:r>
              <a:rPr lang="en-US" sz="2800"/>
              <a:t>s</a:t>
            </a:r>
            <a:r>
              <a:rPr lang="en-US" sz="2800" baseline="-25000"/>
              <a:t>3</a:t>
            </a:r>
            <a:r>
              <a:rPr lang="en-US" sz="2800"/>
              <a:t>)</a:t>
            </a:r>
          </a:p>
        </p:txBody>
      </p:sp>
      <p:sp>
        <p:nvSpPr>
          <p:cNvPr id="16" name="Text Box 9"/>
          <p:cNvSpPr txBox="1">
            <a:spLocks noChangeArrowheads="1"/>
          </p:cNvSpPr>
          <p:nvPr/>
        </p:nvSpPr>
        <p:spPr bwMode="auto">
          <a:xfrm>
            <a:off x="4038600" y="5467350"/>
            <a:ext cx="2782888" cy="476250"/>
          </a:xfrm>
          <a:prstGeom prst="rect">
            <a:avLst/>
          </a:prstGeom>
          <a:noFill/>
          <a:ln w="9525">
            <a:noFill/>
            <a:miter lim="800000"/>
            <a:headEnd/>
            <a:tailEnd/>
          </a:ln>
        </p:spPr>
        <p:txBody>
          <a:bodyPr wrap="none">
            <a:spAutoFit/>
          </a:bodyPr>
          <a:lstStyle/>
          <a:p>
            <a:pPr eaLnBrk="1" hangingPunct="1">
              <a:lnSpc>
                <a:spcPct val="90000"/>
              </a:lnSpc>
              <a:spcBef>
                <a:spcPct val="20000"/>
              </a:spcBef>
            </a:pPr>
            <a:r>
              <a:rPr lang="en-US" sz="2800"/>
              <a:t>(s</a:t>
            </a:r>
            <a:r>
              <a:rPr lang="en-US" sz="2800" baseline="-25000"/>
              <a:t>2 </a:t>
            </a:r>
            <a:r>
              <a:rPr lang="en-US" sz="2800"/>
              <a:t>∨</a:t>
            </a:r>
            <a:r>
              <a:rPr lang="en-US" sz="2800" baseline="-25000"/>
              <a:t> </a:t>
            </a:r>
            <a:r>
              <a:rPr lang="en-US" sz="2800"/>
              <a:t>s</a:t>
            </a:r>
            <a:r>
              <a:rPr lang="en-US" sz="2800" baseline="-25000"/>
              <a:t>3 </a:t>
            </a:r>
            <a:r>
              <a:rPr lang="en-US" sz="2800"/>
              <a:t>∨</a:t>
            </a:r>
            <a:r>
              <a:rPr lang="en-US" sz="2800" baseline="-25000"/>
              <a:t> </a:t>
            </a:r>
            <a:r>
              <a:rPr lang="en-US" sz="2800"/>
              <a:t>s</a:t>
            </a:r>
            <a:r>
              <a:rPr lang="en-US" sz="2800" baseline="-25000"/>
              <a:t>4 </a:t>
            </a:r>
            <a:r>
              <a:rPr lang="en-US" sz="2800"/>
              <a:t>∨</a:t>
            </a:r>
            <a:r>
              <a:rPr lang="en-US" sz="2800" baseline="-25000"/>
              <a:t> </a:t>
            </a:r>
            <a:r>
              <a:rPr lang="en-US" sz="2800"/>
              <a:t>s</a:t>
            </a:r>
            <a:r>
              <a:rPr lang="en-US" sz="2800" baseline="-25000"/>
              <a:t>5</a:t>
            </a:r>
            <a:r>
              <a:rPr lang="en-US" sz="2800"/>
              <a:t>)</a:t>
            </a:r>
          </a:p>
        </p:txBody>
      </p:sp>
      <p:sp>
        <p:nvSpPr>
          <p:cNvPr id="17" name="Text Box 4"/>
          <p:cNvSpPr txBox="1">
            <a:spLocks noChangeArrowheads="1"/>
          </p:cNvSpPr>
          <p:nvPr/>
        </p:nvSpPr>
        <p:spPr bwMode="auto">
          <a:xfrm>
            <a:off x="4519868" y="5943600"/>
            <a:ext cx="433132" cy="480131"/>
          </a:xfrm>
          <a:prstGeom prst="rect">
            <a:avLst/>
          </a:prstGeom>
          <a:noFill/>
          <a:ln w="9525">
            <a:noFill/>
            <a:miter lim="800000"/>
            <a:headEnd/>
            <a:tailEnd/>
          </a:ln>
        </p:spPr>
        <p:txBody>
          <a:bodyPr wrap="none">
            <a:spAutoFit/>
          </a:bodyPr>
          <a:lstStyle/>
          <a:p>
            <a:pPr eaLnBrk="1" hangingPunct="1">
              <a:lnSpc>
                <a:spcPct val="90000"/>
              </a:lnSpc>
              <a:spcBef>
                <a:spcPct val="20000"/>
              </a:spcBef>
            </a:pPr>
            <a:r>
              <a:rPr lang="en-US" sz="2800" smtClean="0"/>
              <a:t>…</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Inference Evaluations</a:t>
            </a:r>
            <a:endParaRPr lang="en-US"/>
          </a:p>
        </p:txBody>
      </p:sp>
      <p:sp>
        <p:nvSpPr>
          <p:cNvPr id="3" name="Content Placeholder 2"/>
          <p:cNvSpPr>
            <a:spLocks noGrp="1"/>
          </p:cNvSpPr>
          <p:nvPr>
            <p:ph idx="1"/>
          </p:nvPr>
        </p:nvSpPr>
        <p:spPr/>
        <p:txBody>
          <a:bodyPr/>
          <a:lstStyle/>
          <a:p>
            <a:r>
              <a:rPr lang="en-US" smtClean="0"/>
              <a:t>UAI-06: participant</a:t>
            </a:r>
          </a:p>
          <a:p>
            <a:pPr lvl="1"/>
            <a:r>
              <a:rPr lang="en-US" smtClean="0"/>
              <a:t>UCLA: only group to solve all models for all tasks</a:t>
            </a:r>
          </a:p>
          <a:p>
            <a:r>
              <a:rPr lang="en-US" smtClean="0"/>
              <a:t>UAI-08: participant, co-organizer</a:t>
            </a:r>
          </a:p>
          <a:p>
            <a:pPr lvl="1"/>
            <a:r>
              <a:rPr lang="en-US" smtClean="0"/>
              <a:t>ED-BP: leader in multiple benchmarks, for approx PRE and approx MAR tasks</a:t>
            </a:r>
          </a:p>
          <a:p>
            <a:pPr lvl="1"/>
            <a:r>
              <a:rPr lang="en-US" smtClean="0"/>
              <a:t>results presented at:</a:t>
            </a:r>
          </a:p>
          <a:p>
            <a:pPr lvl="2"/>
            <a:r>
              <a:rPr lang="en-US" smtClean="0"/>
              <a:t>UAI-08 conference and workshop</a:t>
            </a:r>
          </a:p>
          <a:p>
            <a:pPr lvl="2"/>
            <a:r>
              <a:rPr lang="en-US" smtClean="0"/>
              <a:t>CP-08 workshop</a:t>
            </a:r>
          </a:p>
          <a:p>
            <a:pPr lvl="2"/>
            <a:r>
              <a:rPr lang="en-US" smtClean="0"/>
              <a:t>NIPS-08 workshop</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Probabilistic Reasoning Evaluation of UAI’08</a:t>
            </a:r>
            <a:endParaRPr lang="en-US" dirty="0"/>
          </a:p>
        </p:txBody>
      </p:sp>
      <p:sp>
        <p:nvSpPr>
          <p:cNvPr id="8" name="Content Placeholder 7"/>
          <p:cNvSpPr>
            <a:spLocks noGrp="1"/>
          </p:cNvSpPr>
          <p:nvPr>
            <p:ph sz="half" idx="1"/>
          </p:nvPr>
        </p:nvSpPr>
        <p:spPr/>
        <p:txBody>
          <a:bodyPr/>
          <a:lstStyle/>
          <a:p>
            <a:r>
              <a:rPr lang="en-US" sz="2400" dirty="0" smtClean="0"/>
              <a:t>Evaluation Chairs:</a:t>
            </a:r>
          </a:p>
          <a:p>
            <a:pPr lvl="1"/>
            <a:r>
              <a:rPr lang="en-US" sz="2000" dirty="0" smtClean="0"/>
              <a:t>Adnan Darwiche (UCLA)</a:t>
            </a:r>
          </a:p>
          <a:p>
            <a:pPr lvl="1"/>
            <a:r>
              <a:rPr lang="en-US" sz="2000" dirty="0" err="1" smtClean="0"/>
              <a:t>Rina</a:t>
            </a:r>
            <a:r>
              <a:rPr lang="en-US" sz="2000" dirty="0" smtClean="0"/>
              <a:t> </a:t>
            </a:r>
            <a:r>
              <a:rPr lang="en-US" sz="2000" dirty="0" err="1" smtClean="0"/>
              <a:t>Dechter</a:t>
            </a:r>
            <a:r>
              <a:rPr lang="en-US" sz="2000" dirty="0" smtClean="0"/>
              <a:t> (UCI)</a:t>
            </a:r>
          </a:p>
          <a:p>
            <a:r>
              <a:rPr lang="en-US" sz="2400" dirty="0" smtClean="0"/>
              <a:t>Student Organizers:</a:t>
            </a:r>
          </a:p>
          <a:p>
            <a:pPr lvl="1"/>
            <a:r>
              <a:rPr lang="en-US" sz="2000" dirty="0" smtClean="0"/>
              <a:t>Arthur Choi (UCLA)</a:t>
            </a:r>
          </a:p>
          <a:p>
            <a:pPr lvl="1"/>
            <a:r>
              <a:rPr lang="en-US" sz="2000" dirty="0" err="1" smtClean="0"/>
              <a:t>Vibhav</a:t>
            </a:r>
            <a:r>
              <a:rPr lang="en-US" sz="2000" dirty="0" smtClean="0"/>
              <a:t> </a:t>
            </a:r>
            <a:r>
              <a:rPr lang="en-US" sz="2000" dirty="0" err="1" smtClean="0"/>
              <a:t>Gogate</a:t>
            </a:r>
            <a:r>
              <a:rPr lang="en-US" sz="2000" dirty="0" smtClean="0"/>
              <a:t> (UCI)</a:t>
            </a:r>
          </a:p>
          <a:p>
            <a:pPr lvl="1"/>
            <a:r>
              <a:rPr lang="en-US" sz="2000" dirty="0" smtClean="0"/>
              <a:t>Lars </a:t>
            </a:r>
            <a:r>
              <a:rPr lang="en-US" sz="2000" dirty="0" err="1" smtClean="0"/>
              <a:t>Otten</a:t>
            </a:r>
            <a:r>
              <a:rPr lang="en-US" sz="2000" dirty="0" smtClean="0"/>
              <a:t> (UCI)</a:t>
            </a:r>
          </a:p>
          <a:p>
            <a:pPr lvl="1"/>
            <a:endParaRPr lang="en-US" sz="2000" dirty="0" smtClean="0"/>
          </a:p>
          <a:p>
            <a:r>
              <a:rPr lang="en-US" sz="2400" dirty="0" smtClean="0"/>
              <a:t>Special Thanks:</a:t>
            </a:r>
          </a:p>
          <a:p>
            <a:pPr lvl="1"/>
            <a:r>
              <a:rPr lang="en-US" sz="2000" dirty="0" err="1" smtClean="0"/>
              <a:t>Eleazar</a:t>
            </a:r>
            <a:r>
              <a:rPr lang="en-US" sz="2000" dirty="0" smtClean="0"/>
              <a:t> </a:t>
            </a:r>
            <a:r>
              <a:rPr lang="en-US" sz="2000" dirty="0" err="1" smtClean="0"/>
              <a:t>Eskin</a:t>
            </a:r>
            <a:r>
              <a:rPr lang="en-US" sz="2000" dirty="0" smtClean="0"/>
              <a:t> (UCLA)</a:t>
            </a:r>
          </a:p>
        </p:txBody>
      </p:sp>
      <p:sp>
        <p:nvSpPr>
          <p:cNvPr id="9" name="Content Placeholder 8"/>
          <p:cNvSpPr>
            <a:spLocks noGrp="1"/>
          </p:cNvSpPr>
          <p:nvPr>
            <p:ph sz="half" idx="2"/>
          </p:nvPr>
        </p:nvSpPr>
        <p:spPr/>
        <p:txBody>
          <a:bodyPr/>
          <a:lstStyle/>
          <a:p>
            <a:r>
              <a:rPr lang="en-US" sz="2400" dirty="0" smtClean="0"/>
              <a:t>Evaluation Committee</a:t>
            </a:r>
          </a:p>
          <a:p>
            <a:pPr lvl="1"/>
            <a:r>
              <a:rPr lang="en-US" sz="2000" dirty="0" err="1" smtClean="0"/>
              <a:t>Fahiem</a:t>
            </a:r>
            <a:r>
              <a:rPr lang="en-US" sz="2000" dirty="0" smtClean="0"/>
              <a:t> Bacchus (</a:t>
            </a:r>
            <a:r>
              <a:rPr lang="en-US" sz="2000" dirty="0" err="1" smtClean="0"/>
              <a:t>UToronto</a:t>
            </a:r>
            <a:r>
              <a:rPr lang="en-US" sz="2000" dirty="0" smtClean="0"/>
              <a:t>)</a:t>
            </a:r>
          </a:p>
          <a:p>
            <a:pPr lvl="1"/>
            <a:r>
              <a:rPr lang="en-US" sz="2000" dirty="0" smtClean="0"/>
              <a:t>Jeff </a:t>
            </a:r>
            <a:r>
              <a:rPr lang="en-US" sz="2000" dirty="0" err="1" smtClean="0"/>
              <a:t>Bilmes</a:t>
            </a:r>
            <a:r>
              <a:rPr lang="en-US" sz="2000" dirty="0" smtClean="0"/>
              <a:t> (UW)</a:t>
            </a:r>
          </a:p>
          <a:p>
            <a:pPr lvl="1"/>
            <a:r>
              <a:rPr lang="en-US" sz="2000" dirty="0" smtClean="0"/>
              <a:t>Hector </a:t>
            </a:r>
            <a:r>
              <a:rPr lang="en-US" sz="2000" dirty="0" err="1" smtClean="0"/>
              <a:t>Geffner</a:t>
            </a:r>
            <a:r>
              <a:rPr lang="en-US" sz="2000" dirty="0" smtClean="0"/>
              <a:t> (UPF)</a:t>
            </a:r>
          </a:p>
          <a:p>
            <a:pPr lvl="1"/>
            <a:r>
              <a:rPr lang="en-US" sz="2000" dirty="0" smtClean="0"/>
              <a:t>Alexander </a:t>
            </a:r>
            <a:r>
              <a:rPr lang="en-US" sz="2000" dirty="0" err="1" smtClean="0"/>
              <a:t>Ihler</a:t>
            </a:r>
            <a:r>
              <a:rPr lang="en-US" sz="2000" dirty="0" smtClean="0"/>
              <a:t> (UCI)</a:t>
            </a:r>
          </a:p>
          <a:p>
            <a:pPr lvl="1"/>
            <a:r>
              <a:rPr lang="en-US" sz="2000" dirty="0" err="1" smtClean="0"/>
              <a:t>Joris</a:t>
            </a:r>
            <a:r>
              <a:rPr lang="en-US" sz="2000" dirty="0" smtClean="0"/>
              <a:t> </a:t>
            </a:r>
            <a:r>
              <a:rPr lang="en-US" sz="2000" dirty="0" err="1" smtClean="0"/>
              <a:t>Mooij</a:t>
            </a:r>
            <a:r>
              <a:rPr lang="en-US" sz="2000" dirty="0" smtClean="0"/>
              <a:t> (</a:t>
            </a:r>
            <a:r>
              <a:rPr lang="en-US" sz="2000" dirty="0" err="1" smtClean="0"/>
              <a:t>Radboud</a:t>
            </a:r>
            <a:r>
              <a:rPr lang="en-US" sz="2000" dirty="0" smtClean="0"/>
              <a:t>)</a:t>
            </a:r>
          </a:p>
          <a:p>
            <a:pPr lvl="1"/>
            <a:r>
              <a:rPr lang="en-US" sz="2000" dirty="0" smtClean="0"/>
              <a:t>Kevin Murphy (UBC)</a:t>
            </a:r>
            <a:endParaRPr lang="en-US" sz="20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Probabilistic Reasoning Evaluation of UAI’08</a:t>
            </a:r>
            <a:endParaRPr lang="en-US" dirty="0"/>
          </a:p>
        </p:txBody>
      </p:sp>
      <p:sp>
        <p:nvSpPr>
          <p:cNvPr id="8" name="Content Placeholder 7"/>
          <p:cNvSpPr>
            <a:spLocks noGrp="1"/>
          </p:cNvSpPr>
          <p:nvPr>
            <p:ph idx="1"/>
          </p:nvPr>
        </p:nvSpPr>
        <p:spPr/>
        <p:txBody>
          <a:bodyPr/>
          <a:lstStyle/>
          <a:p>
            <a:r>
              <a:rPr lang="en-US" dirty="0" smtClean="0"/>
              <a:t>Scope:</a:t>
            </a:r>
          </a:p>
          <a:p>
            <a:pPr lvl="1"/>
            <a:r>
              <a:rPr lang="en-US" dirty="0" smtClean="0"/>
              <a:t>Probability of Evidence (partition function)</a:t>
            </a:r>
          </a:p>
          <a:p>
            <a:pPr lvl="1"/>
            <a:r>
              <a:rPr lang="en-US" dirty="0" smtClean="0"/>
              <a:t>Most Probable Explanation (energy minimization)</a:t>
            </a:r>
          </a:p>
          <a:p>
            <a:pPr lvl="1"/>
            <a:r>
              <a:rPr lang="en-US" dirty="0" smtClean="0"/>
              <a:t>Node Marginals</a:t>
            </a:r>
          </a:p>
          <a:p>
            <a:r>
              <a:rPr lang="en-US" dirty="0" smtClean="0"/>
              <a:t>Evaluated exact and approximate inference</a:t>
            </a:r>
          </a:p>
          <a:p>
            <a:r>
              <a:rPr lang="en-US" dirty="0" smtClean="0"/>
              <a:t>1,181 Bayesian and Markov networks</a:t>
            </a:r>
          </a:p>
          <a:p>
            <a:r>
              <a:rPr lang="en-US" dirty="0" smtClean="0"/>
              <a:t>26 solvers evaluated from 7 groups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152400"/>
            <a:ext cx="7793037" cy="609600"/>
          </a:xfrm>
        </p:spPr>
        <p:txBody>
          <a:bodyPr>
            <a:normAutofit fontScale="90000"/>
          </a:bodyPr>
          <a:lstStyle/>
          <a:p>
            <a:r>
              <a:rPr lang="en-US" sz="3600" b="1" dirty="0" smtClean="0"/>
              <a:t>Approx PE Results (Binary)</a:t>
            </a:r>
            <a:endParaRPr lang="en-US" sz="3600" b="1" dirty="0"/>
          </a:p>
        </p:txBody>
      </p:sp>
      <p:pic>
        <p:nvPicPr>
          <p:cNvPr id="7170" name="Picture 2" descr="E:\work\ppt\rel.net-binary.20.png"/>
          <p:cNvPicPr>
            <a:picLocks noChangeAspect="1" noChangeArrowheads="1"/>
          </p:cNvPicPr>
          <p:nvPr/>
        </p:nvPicPr>
        <p:blipFill>
          <a:blip r:embed="rId2"/>
          <a:srcRect/>
          <a:stretch>
            <a:fillRect/>
          </a:stretch>
        </p:blipFill>
        <p:spPr bwMode="auto">
          <a:xfrm>
            <a:off x="960437" y="996950"/>
            <a:ext cx="7223125" cy="4864100"/>
          </a:xfrm>
          <a:prstGeom prst="rect">
            <a:avLst/>
          </a:prstGeom>
          <a:noFill/>
        </p:spPr>
      </p:pic>
      <p:sp>
        <p:nvSpPr>
          <p:cNvPr id="4" name="Right Arrow 3"/>
          <p:cNvSpPr/>
          <p:nvPr/>
        </p:nvSpPr>
        <p:spPr bwMode="auto">
          <a:xfrm>
            <a:off x="1371600" y="5715000"/>
            <a:ext cx="6400800" cy="990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Tahoma" pitchFamily="34" charset="0"/>
              </a:rPr>
              <a:t>higher score</a:t>
            </a:r>
            <a:endParaRPr kumimoji="0" lang="en-US" sz="2800" b="0" i="0" u="none" strike="noStrike" cap="none" normalizeH="0" baseline="0" dirty="0" smtClean="0">
              <a:ln>
                <a:noFill/>
              </a:ln>
              <a:solidFill>
                <a:schemeClr val="bg1"/>
              </a:solidFill>
              <a:effectLst/>
              <a:latin typeface="Tahoma" pitchFamily="34" charset="0"/>
            </a:endParaRPr>
          </a:p>
        </p:txBody>
      </p:sp>
      <p:sp>
        <p:nvSpPr>
          <p:cNvPr id="6" name="Right Arrow 5"/>
          <p:cNvSpPr/>
          <p:nvPr/>
        </p:nvSpPr>
        <p:spPr bwMode="auto">
          <a:xfrm rot="5400000">
            <a:off x="6305550" y="2914650"/>
            <a:ext cx="3924300" cy="990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Tahoma" pitchFamily="34" charset="0"/>
              </a:rPr>
              <a:t>faster solver</a:t>
            </a:r>
            <a:endParaRPr kumimoji="0" lang="en-US" sz="2800" b="0" i="0" u="none" strike="noStrike" cap="none" normalizeH="0" baseline="0" dirty="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ext Box 3"/>
          <p:cNvSpPr txBox="1">
            <a:spLocks noChangeArrowheads="1"/>
          </p:cNvSpPr>
          <p:nvPr/>
        </p:nvSpPr>
        <p:spPr bwMode="auto">
          <a:xfrm>
            <a:off x="0" y="6334780"/>
            <a:ext cx="9144000" cy="523220"/>
          </a:xfrm>
          <a:prstGeom prst="rect">
            <a:avLst/>
          </a:prstGeom>
          <a:solidFill>
            <a:srgbClr val="BEE1E4"/>
          </a:solidFill>
          <a:ln w="9525">
            <a:solidFill>
              <a:schemeClr val="tx1"/>
            </a:solidFill>
            <a:miter lim="800000"/>
            <a:headEnd/>
            <a:tailEnd/>
          </a:ln>
        </p:spPr>
        <p:txBody>
          <a:bodyPr>
            <a:spAutoFit/>
          </a:bodyPr>
          <a:lstStyle/>
          <a:p>
            <a:pPr algn="ctr"/>
            <a:r>
              <a:rPr lang="en-US" sz="2800" b="1" dirty="0" smtClean="0">
                <a:solidFill>
                  <a:srgbClr val="000000"/>
                </a:solidFill>
                <a:latin typeface="Arial" charset="0"/>
              </a:rPr>
              <a:t>Workshop page: http://graphmod.ics.uci.edu/uai08/</a:t>
            </a:r>
            <a:endParaRPr lang="en-US" sz="28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srcRect l="3125" t="15152" r="781"/>
          <a:stretch>
            <a:fillRect/>
          </a:stretch>
        </p:blipFill>
        <p:spPr bwMode="auto">
          <a:xfrm>
            <a:off x="0" y="0"/>
            <a:ext cx="9144000" cy="6244683"/>
          </a:xfrm>
          <a:prstGeom prst="rect">
            <a:avLst/>
          </a:prstGeom>
          <a:noFill/>
          <a:ln w="9525" algn="ctr">
            <a:noFill/>
            <a:miter lim="800000"/>
            <a:headEnd/>
            <a:tailEnd/>
          </a:ln>
        </p:spPr>
      </p:pic>
      <p:sp>
        <p:nvSpPr>
          <p:cNvPr id="106499" name="Text Box 3"/>
          <p:cNvSpPr txBox="1">
            <a:spLocks noChangeArrowheads="1"/>
          </p:cNvSpPr>
          <p:nvPr/>
        </p:nvSpPr>
        <p:spPr bwMode="auto">
          <a:xfrm>
            <a:off x="0" y="5715001"/>
            <a:ext cx="9144000" cy="1142999"/>
          </a:xfrm>
          <a:prstGeom prst="rect">
            <a:avLst/>
          </a:prstGeom>
          <a:solidFill>
            <a:srgbClr val="BEE1E4"/>
          </a:solidFill>
          <a:ln w="9525">
            <a:solidFill>
              <a:schemeClr val="tx1"/>
            </a:solidFill>
            <a:miter lim="800000"/>
            <a:headEnd/>
            <a:tailEnd/>
          </a:ln>
        </p:spPr>
        <p:txBody>
          <a:bodyPr wrap="square" anchor="ctr" anchorCtr="0">
            <a:noAutofit/>
          </a:bodyPr>
          <a:lstStyle/>
          <a:p>
            <a:pPr algn="ctr" eaLnBrk="1" hangingPunct="1"/>
            <a:r>
              <a:rPr lang="en-US" sz="3600" b="1">
                <a:latin typeface="Arial" charset="0"/>
              </a:rPr>
              <a:t>http://reasoning.cs.ucla.edu/samiam/</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0" y="0"/>
            <a:ext cx="9144000" cy="6831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srcRect/>
          <a:stretch>
            <a:fillRect/>
          </a:stretch>
        </p:blipFill>
        <p:spPr bwMode="auto">
          <a:xfrm>
            <a:off x="0" y="0"/>
            <a:ext cx="9144000" cy="6831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0" y="0"/>
            <a:ext cx="9144000" cy="6831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a:cxnSpLocks noChangeAspect="1"/>
          </p:cNvCxnSpPr>
          <p:nvPr/>
        </p:nvCxnSpPr>
        <p:spPr>
          <a:xfrm rot="16200000" flipH="1">
            <a:off x="8101011" y="3147873"/>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noChangeAspect="1"/>
          </p:cNvCxnSpPr>
          <p:nvPr/>
        </p:nvCxnSpPr>
        <p:spPr>
          <a:xfrm rot="16200000" flipH="1">
            <a:off x="7429359" y="2038351"/>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noChangeAspect="1"/>
            <a:stCxn id="9" idx="5"/>
            <a:endCxn id="8" idx="1"/>
          </p:cNvCxnSpPr>
          <p:nvPr/>
        </p:nvCxnSpPr>
        <p:spPr>
          <a:xfrm rot="16200000" flipH="1">
            <a:off x="3857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r>
              <a:rPr lang="en-US" dirty="0" smtClean="0"/>
              <a:t>Relax the model</a:t>
            </a:r>
          </a:p>
          <a:p>
            <a:r>
              <a:rPr lang="en-US" dirty="0" smtClean="0"/>
              <a:t>Reason in</a:t>
            </a:r>
            <a:br>
              <a:rPr lang="en-US" dirty="0" smtClean="0"/>
            </a:br>
            <a:r>
              <a:rPr lang="en-US" dirty="0" smtClean="0"/>
              <a:t>simpler model</a:t>
            </a:r>
          </a:p>
          <a:p>
            <a:r>
              <a:rPr lang="en-US" dirty="0" smtClean="0"/>
              <a:t>Compensate</a:t>
            </a:r>
          </a:p>
          <a:p>
            <a:r>
              <a:rPr lang="en-US" dirty="0" smtClean="0"/>
              <a:t>Reason in</a:t>
            </a:r>
            <a:br>
              <a:rPr lang="en-US" dirty="0" smtClean="0"/>
            </a:br>
            <a:r>
              <a:rPr lang="en-US" dirty="0" smtClean="0"/>
              <a:t>improved model</a:t>
            </a:r>
          </a:p>
          <a:p>
            <a:r>
              <a:rPr lang="en-US" dirty="0" smtClean="0"/>
              <a:t>Recover</a:t>
            </a:r>
          </a:p>
        </p:txBody>
      </p:sp>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7955280" y="282448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Oval 22"/>
          <p:cNvSpPr/>
          <p:nvPr/>
        </p:nvSpPr>
        <p:spPr>
          <a:xfrm>
            <a:off x="7604760" y="229616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0" y="0"/>
            <a:ext cx="9144000" cy="6831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0"/>
            <a:ext cx="9144000" cy="6831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50938" y="1281113"/>
            <a:ext cx="7793037" cy="1462087"/>
          </a:xfrm>
          <a:prstGeom prst="rect">
            <a:avLst/>
          </a:prstGeom>
        </p:spPr>
        <p:txBody>
          <a:bodyPr/>
          <a:lstStyle/>
          <a:p>
            <a:pPr eaLnBrk="1" hangingPunct="1">
              <a:defRPr/>
            </a:pPr>
            <a:endParaRPr lang="en-US" sz="4400" b="1" kern="0" dirty="0">
              <a:solidFill>
                <a:schemeClr val="tx2"/>
              </a:solidFill>
              <a:latin typeface="+mj-lt"/>
              <a:ea typeface="+mj-ea"/>
              <a:cs typeface="+mj-cs"/>
            </a:endParaRPr>
          </a:p>
        </p:txBody>
      </p:sp>
      <p:pic>
        <p:nvPicPr>
          <p:cNvPr id="50179" name="Picture 6"/>
          <p:cNvPicPr>
            <a:picLocks noChangeAspect="1" noChangeArrowheads="1"/>
          </p:cNvPicPr>
          <p:nvPr/>
        </p:nvPicPr>
        <p:blipFill>
          <a:blip r:embed="rId3"/>
          <a:srcRect t="21875" b="11458"/>
          <a:stretch>
            <a:fillRect/>
          </a:stretch>
        </p:blipFill>
        <p:spPr bwMode="auto">
          <a:xfrm>
            <a:off x="0" y="0"/>
            <a:ext cx="9144000" cy="6858000"/>
          </a:xfrm>
          <a:prstGeom prst="rect">
            <a:avLst/>
          </a:prstGeom>
          <a:noFill/>
          <a:ln w="9525">
            <a:noFill/>
            <a:miter lim="800000"/>
            <a:headEnd/>
            <a:tailEnd/>
          </a:ln>
        </p:spPr>
      </p:pic>
      <p:sp>
        <p:nvSpPr>
          <p:cNvPr id="50180" name="Text Box 3"/>
          <p:cNvSpPr txBox="1">
            <a:spLocks noChangeArrowheads="1"/>
          </p:cNvSpPr>
          <p:nvPr/>
        </p:nvSpPr>
        <p:spPr bwMode="auto">
          <a:xfrm>
            <a:off x="0" y="4953000"/>
            <a:ext cx="9144000" cy="1200150"/>
          </a:xfrm>
          <a:prstGeom prst="rect">
            <a:avLst/>
          </a:prstGeom>
          <a:solidFill>
            <a:srgbClr val="BEE1E4"/>
          </a:solidFill>
          <a:ln w="9525">
            <a:solidFill>
              <a:schemeClr val="tx1"/>
            </a:solidFill>
            <a:miter lim="800000"/>
            <a:headEnd/>
            <a:tailEnd/>
          </a:ln>
        </p:spPr>
        <p:txBody>
          <a:bodyPr wrap="none" anchor="ctr" anchorCtr="0">
            <a:noAutofit/>
          </a:bodyPr>
          <a:lstStyle/>
          <a:p>
            <a:pPr algn="ctr"/>
            <a:r>
              <a:rPr lang="en-US" sz="3600" b="1">
                <a:solidFill>
                  <a:srgbClr val="000000"/>
                </a:solidFill>
                <a:latin typeface="Arial" charset="0"/>
              </a:rPr>
              <a:t>http://reasoning.cs.ucla.edu</a:t>
            </a:r>
            <a:endParaRPr lang="en-US" sz="3600" b="1">
              <a:solidFill>
                <a:srgbClr val="000000"/>
              </a:solidFill>
              <a:latin typeface="Arial" charset="0"/>
              <a:hlinkClick r:id="rId4"/>
            </a:endParaRPr>
          </a:p>
          <a:p>
            <a:pPr algn="ctr"/>
            <a:endParaRPr lang="en-US" sz="36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9144000" cy="6400800"/>
          </a:xfrm>
        </p:spPr>
        <p:txBody>
          <a:bodyPr anchor="ctr" anchorCtr="0">
            <a:noAutofit/>
          </a:bodyPr>
          <a:lstStyle/>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t>
            </a:r>
            <a:r>
              <a:rPr lang="en-US" sz="2200" baseline="30000" err="1" smtClean="0"/>
              <a:t>Hei</a:t>
            </a:r>
            <a:r>
              <a:rPr lang="en-US" sz="2200" baseline="30000" smtClean="0"/>
              <a:t> Chan, and Adnan Darwiche. On Bayesian Network Approximation by Edge Deletion. In </a:t>
            </a:r>
            <a:r>
              <a:rPr lang="en-US" sz="2200" i="1" baseline="30000" smtClean="0"/>
              <a:t>Proceedings of the 21st Conference on Uncertainty in Artificial Intelligence (</a:t>
            </a:r>
            <a:r>
              <a:rPr lang="en-US" sz="2200" i="1" baseline="30000" smtClean="0">
                <a:solidFill>
                  <a:srgbClr val="FF0000"/>
                </a:solidFill>
              </a:rPr>
              <a:t>UAI</a:t>
            </a:r>
            <a:r>
              <a:rPr lang="en-US" sz="2200" i="1" baseline="30000" smtClean="0"/>
              <a:t>)</a:t>
            </a:r>
            <a:r>
              <a:rPr lang="en-US" sz="2200" baseline="30000" smtClean="0"/>
              <a:t>, 2005.</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and Adnan Darwiche. An Edge Deletion Semantics for Belief Propagation and its Practical Impact on Approximation Quality. In </a:t>
            </a:r>
            <a:r>
              <a:rPr lang="en-US" sz="2200" i="1" baseline="30000" smtClean="0"/>
              <a:t>Proceedings of the 21st National Conference on Artificial Intelligence (</a:t>
            </a:r>
            <a:r>
              <a:rPr lang="en-US" sz="2200" i="1" baseline="30000" smtClean="0">
                <a:solidFill>
                  <a:srgbClr val="FF0000"/>
                </a:solidFill>
              </a:rPr>
              <a:t>AAAI</a:t>
            </a:r>
            <a:r>
              <a:rPr lang="en-US" sz="2200" i="1" baseline="30000" smtClean="0"/>
              <a:t>)</a:t>
            </a:r>
            <a:r>
              <a:rPr lang="en-US" sz="2200" baseline="30000" smtClean="0"/>
              <a:t>, 2006.</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and Adnan Darwiche. A Variational Approach for Approximating Bayesian Networks by Edge Deletion. In </a:t>
            </a:r>
            <a:r>
              <a:rPr lang="en-US" sz="2200" i="1" baseline="30000" smtClean="0"/>
              <a:t>Proceedings of the 22nd Conference on Uncertainty in Artificial Intelligence (</a:t>
            </a:r>
            <a:r>
              <a:rPr lang="en-US" sz="2200" i="1" baseline="30000" smtClean="0">
                <a:solidFill>
                  <a:srgbClr val="FF0000"/>
                </a:solidFill>
              </a:rPr>
              <a:t>UAI</a:t>
            </a:r>
            <a:r>
              <a:rPr lang="en-US" sz="2200" i="1" baseline="30000" smtClean="0"/>
              <a:t>)</a:t>
            </a:r>
            <a:r>
              <a:rPr lang="en-US" sz="2200" baseline="30000" smtClean="0"/>
              <a:t>, 2006.</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Mark Chavira, and Adnan Darwiche. Node Splitting: A Scheme for Generating Upper Bounds in Bayesian Networks. In </a:t>
            </a:r>
            <a:r>
              <a:rPr lang="en-US" sz="2200" i="1" baseline="30000" smtClean="0"/>
              <a:t>Proceedings of the 23rd Conference on Uncertainty in Artificial Intelligence (</a:t>
            </a:r>
            <a:r>
              <a:rPr lang="en-US" sz="2200" i="1" baseline="30000" smtClean="0">
                <a:solidFill>
                  <a:srgbClr val="FF0000"/>
                </a:solidFill>
              </a:rPr>
              <a:t>UAI</a:t>
            </a:r>
            <a:r>
              <a:rPr lang="en-US" sz="2200" i="1" baseline="30000" smtClean="0"/>
              <a:t>)</a:t>
            </a:r>
            <a:r>
              <a:rPr lang="en-US" sz="2200" baseline="30000" smtClean="0"/>
              <a:t>, 2007.</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and Adnan Darwiche. Approximating the Partition Function by Deleting and then Correcting for Model Edges. In </a:t>
            </a:r>
            <a:r>
              <a:rPr lang="en-US" sz="2200" i="1" baseline="30000" smtClean="0"/>
              <a:t>Proceedings of the 24th Conference on Uncertainty in Artificial Intelligence (</a:t>
            </a:r>
            <a:r>
              <a:rPr lang="en-US" sz="2200" i="1" baseline="30000" smtClean="0">
                <a:solidFill>
                  <a:srgbClr val="FF0000"/>
                </a:solidFill>
              </a:rPr>
              <a:t>UAI</a:t>
            </a:r>
            <a:r>
              <a:rPr lang="en-US" sz="2200" baseline="30000" smtClean="0"/>
              <a:t>), 2008.</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and Adnan Darwiche. Focusing Generalizations of Belief Propagation on Targeted Queries. In </a:t>
            </a:r>
            <a:r>
              <a:rPr lang="en-US" sz="2200" i="1" baseline="30000" smtClean="0"/>
              <a:t>Proceedings of the 23rd AAAI Conference on Artificial Intelligence (</a:t>
            </a:r>
            <a:r>
              <a:rPr lang="en-US" sz="2200" i="1" baseline="30000" smtClean="0">
                <a:solidFill>
                  <a:srgbClr val="FF0000"/>
                </a:solidFill>
              </a:rPr>
              <a:t>AAAI</a:t>
            </a:r>
            <a:r>
              <a:rPr lang="en-US" sz="2200" i="1" baseline="30000" smtClean="0"/>
              <a:t>)</a:t>
            </a:r>
            <a:r>
              <a:rPr lang="en-US" sz="2200" baseline="30000" smtClean="0"/>
              <a:t>, 2008.</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and Adnan Darwiche. Many-Pairs Mutual Information for Adding Structure to Belief Propagation Approximations. In </a:t>
            </a:r>
            <a:r>
              <a:rPr lang="en-US" sz="2200" i="1" baseline="30000" smtClean="0"/>
              <a:t>Proceedings of the 23rd AAAI Conference on Artificial Intelligence (</a:t>
            </a:r>
            <a:r>
              <a:rPr lang="en-US" sz="2200" i="1" baseline="30000" smtClean="0">
                <a:solidFill>
                  <a:srgbClr val="FF0000"/>
                </a:solidFill>
              </a:rPr>
              <a:t>AAAI</a:t>
            </a:r>
            <a:r>
              <a:rPr lang="en-US" sz="2200" i="1" baseline="30000" smtClean="0"/>
              <a:t>)</a:t>
            </a:r>
            <a:r>
              <a:rPr lang="en-US" sz="2200" baseline="30000" smtClean="0"/>
              <a:t>, 2008.</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and Adnan Darwiche. Approximating MAP by Compensating for Structural Relaxations. In </a:t>
            </a:r>
            <a:r>
              <a:rPr lang="en-US" sz="2200" i="1" baseline="30000" smtClean="0"/>
              <a:t>Proceedings of the Twenty-Third Annual Conference on Neural Information Processing Systems (</a:t>
            </a:r>
            <a:r>
              <a:rPr lang="en-US" sz="2200" i="1" baseline="30000" smtClean="0">
                <a:solidFill>
                  <a:srgbClr val="FF0000"/>
                </a:solidFill>
              </a:rPr>
              <a:t>NIPS</a:t>
            </a:r>
            <a:r>
              <a:rPr lang="en-US" sz="2200" i="1" baseline="30000" smtClean="0"/>
              <a:t>)</a:t>
            </a:r>
            <a:r>
              <a:rPr lang="en-US" sz="2200" baseline="30000" smtClean="0"/>
              <a:t>, 2009.</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Trevor Standley, and Adnan Darwiche. Approximating Weighted Max-SAT Problems by Compensating for Relaxations. In </a:t>
            </a:r>
            <a:r>
              <a:rPr lang="en-US" sz="2200" i="1" baseline="30000" smtClean="0"/>
              <a:t>Proceedings of the 15th International Conference on Principles and Practice of Constraint Programming (</a:t>
            </a:r>
            <a:r>
              <a:rPr lang="en-US" sz="2200" i="1" baseline="30000" smtClean="0">
                <a:solidFill>
                  <a:srgbClr val="FF0000"/>
                </a:solidFill>
              </a:rPr>
              <a:t>CP</a:t>
            </a:r>
            <a:r>
              <a:rPr lang="en-US" sz="2200" i="1" baseline="30000" smtClean="0"/>
              <a:t>)</a:t>
            </a:r>
            <a:r>
              <a:rPr lang="en-US" sz="2200" baseline="30000" smtClean="0"/>
              <a:t>, 2009.</a:t>
            </a:r>
          </a:p>
          <a:p>
            <a:pPr marL="514350" indent="-514350">
              <a:buFont typeface="+mj-lt"/>
              <a:buAutoNum type="arabicPeriod"/>
            </a:pPr>
            <a:r>
              <a:rPr lang="en-US" sz="2200" b="1" baseline="30000" smtClean="0"/>
              <a:t>Arthur</a:t>
            </a:r>
            <a:r>
              <a:rPr lang="en-US" sz="2200" baseline="30000" smtClean="0"/>
              <a:t> </a:t>
            </a:r>
            <a:r>
              <a:rPr lang="en-US" sz="2200" b="1" baseline="30000" smtClean="0"/>
              <a:t>Choi</a:t>
            </a:r>
            <a:r>
              <a:rPr lang="en-US" sz="2200" baseline="30000" smtClean="0"/>
              <a:t>, Noah Zaitlen, </a:t>
            </a:r>
            <a:r>
              <a:rPr lang="en-US" sz="2200" baseline="30000" err="1" smtClean="0"/>
              <a:t>Buhm</a:t>
            </a:r>
            <a:r>
              <a:rPr lang="en-US" sz="2200" baseline="30000" smtClean="0"/>
              <a:t> Hahn, Knot Pipatsrisawat, Adnan Darwiche, and </a:t>
            </a:r>
            <a:r>
              <a:rPr lang="en-US" sz="2200" baseline="30000" err="1" smtClean="0"/>
              <a:t>Eleazar</a:t>
            </a:r>
            <a:r>
              <a:rPr lang="en-US" sz="2200" baseline="30000" smtClean="0"/>
              <a:t> Eskin. Efficient Genome Wide Tagging by Reduction to SAT. In </a:t>
            </a:r>
            <a:r>
              <a:rPr lang="en-US" sz="2200" i="1" baseline="30000" smtClean="0"/>
              <a:t>Proceedings of the 8th Workshop on Algorithms in Bioinformatics (</a:t>
            </a:r>
            <a:r>
              <a:rPr lang="en-US" sz="2200" i="1" baseline="30000" smtClean="0">
                <a:solidFill>
                  <a:srgbClr val="FF0000"/>
                </a:solidFill>
              </a:rPr>
              <a:t>WABI</a:t>
            </a:r>
            <a:r>
              <a:rPr lang="en-US" sz="2200" i="1" baseline="30000" smtClean="0"/>
              <a:t>)</a:t>
            </a:r>
            <a:r>
              <a:rPr lang="en-US" sz="2200" baseline="30000" smtClean="0"/>
              <a:t>, 2008.</a:t>
            </a:r>
          </a:p>
          <a:p>
            <a:pPr marL="514350" indent="-514350">
              <a:buFont typeface="+mj-lt"/>
              <a:buAutoNum type="arabicPeriod"/>
            </a:pPr>
            <a:r>
              <a:rPr lang="en-US" sz="2200" baseline="30000" smtClean="0"/>
              <a:t>Knot Pipatsrisawat, </a:t>
            </a:r>
            <a:r>
              <a:rPr lang="en-US" sz="2200" baseline="30000" err="1" smtClean="0"/>
              <a:t>Akop</a:t>
            </a:r>
            <a:r>
              <a:rPr lang="en-US" sz="2200" baseline="30000" smtClean="0"/>
              <a:t> Palyan, Mark Chavira, </a:t>
            </a:r>
            <a:r>
              <a:rPr lang="en-US" sz="2200" b="1" baseline="30000" smtClean="0"/>
              <a:t>Arthur</a:t>
            </a:r>
            <a:r>
              <a:rPr lang="en-US" sz="2200" baseline="30000" smtClean="0"/>
              <a:t> </a:t>
            </a:r>
            <a:r>
              <a:rPr lang="en-US" sz="2200" b="1" baseline="30000" smtClean="0"/>
              <a:t>Choi</a:t>
            </a:r>
            <a:r>
              <a:rPr lang="en-US" sz="2200" baseline="30000" smtClean="0"/>
              <a:t>, and Adnan Darwiche. Solving Weighted Max-SAT Problems in a Reduced Search Space: A Performance Analysis. </a:t>
            </a:r>
            <a:r>
              <a:rPr lang="en-US" sz="2200" i="1" baseline="30000" smtClean="0"/>
              <a:t>Journal on Satisfiability Boolean Modeling and Computation (</a:t>
            </a:r>
            <a:r>
              <a:rPr lang="en-US" sz="2200" i="1" baseline="30000" smtClean="0">
                <a:solidFill>
                  <a:srgbClr val="FF0000"/>
                </a:solidFill>
              </a:rPr>
              <a:t>JSAT</a:t>
            </a:r>
            <a:r>
              <a:rPr lang="en-US" sz="2200" i="1" baseline="30000" smtClean="0"/>
              <a:t>)</a:t>
            </a:r>
            <a:r>
              <a:rPr lang="en-US" sz="2200" baseline="30000" smtClean="0"/>
              <a:t>, 2008.</a:t>
            </a:r>
            <a:endParaRPr lang="en-US" sz="2200" baseline="30000"/>
          </a:p>
        </p:txBody>
      </p:sp>
      <p:sp>
        <p:nvSpPr>
          <p:cNvPr id="4" name="TextBox 3"/>
          <p:cNvSpPr txBox="1"/>
          <p:nvPr/>
        </p:nvSpPr>
        <p:spPr>
          <a:xfrm>
            <a:off x="0" y="71735"/>
            <a:ext cx="1697260" cy="461665"/>
          </a:xfrm>
          <a:prstGeom prst="rect">
            <a:avLst/>
          </a:prstGeom>
          <a:noFill/>
        </p:spPr>
        <p:txBody>
          <a:bodyPr wrap="none" rtlCol="0">
            <a:spAutoFit/>
          </a:bodyPr>
          <a:lstStyle/>
          <a:p>
            <a:r>
              <a:rPr lang="en-US" sz="2400" smtClean="0"/>
              <a:t>Publications</a:t>
            </a:r>
            <a:endParaRPr lang="en-US" sz="2400"/>
          </a:p>
        </p:txBody>
      </p:sp>
      <p:cxnSp>
        <p:nvCxnSpPr>
          <p:cNvPr id="6" name="Straight Connector 5"/>
          <p:cNvCxnSpPr/>
          <p:nvPr/>
        </p:nvCxnSpPr>
        <p:spPr>
          <a:xfrm>
            <a:off x="0" y="494271"/>
            <a:ext cx="91440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0" y="2005914"/>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Thanks …</a:t>
            </a:r>
            <a:endParaRPr lang="en-US"/>
          </a:p>
        </p:txBody>
      </p:sp>
      <p:sp>
        <p:nvSpPr>
          <p:cNvPr id="3" name="Content Placeholder 2"/>
          <p:cNvSpPr>
            <a:spLocks noGrp="1"/>
          </p:cNvSpPr>
          <p:nvPr>
            <p:ph idx="1"/>
          </p:nvPr>
        </p:nvSpPr>
        <p:spPr/>
        <p:txBody>
          <a:bodyPr>
            <a:normAutofit fontScale="85000" lnSpcReduction="20000"/>
          </a:bodyPr>
          <a:lstStyle/>
          <a:p>
            <a:pPr>
              <a:buNone/>
            </a:pPr>
            <a:r>
              <a:rPr lang="en-US" smtClean="0"/>
              <a:t>David Allen, Kurt Angle, Omer Bar-or, Jeff Bergman, Keith Cascio, Hei Chan, Mark Chavira, Yang Chen, Alex Choy, Rina Dechter, Bailu Ding, Alex Dow, Eleazar Eskin, Kamron Farrokh, Buhm Han, Dan He, Jinbo Huang, Deepak Khosla, Robert Lee, Glen Lenker, Tsai-Ching Lu, Sam Luckenbill, JD Park, Akop Palyan, Knot Pipatsrisawat, Wojtek Przytula, Ethan Schreiber, Grace Shih, Trevor Standley, Sam Talaie, Alan Yuille, Yulia Zabiyaka, Noah Zaitlen</a:t>
            </a:r>
          </a:p>
          <a:p>
            <a:pPr>
              <a:buNone/>
            </a:pPr>
            <a:r>
              <a:rPr lang="en-US" smtClean="0"/>
              <a:t>Committee members: Adam Meyerson, Demetri Terzopoulos, Alan Yuille, Jan de Leeuw</a:t>
            </a:r>
          </a:p>
          <a:p>
            <a:pPr>
              <a:buNone/>
            </a:pPr>
            <a:r>
              <a:rPr lang="en-US" smtClean="0"/>
              <a:t>… and Adnan Darwiche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a:cxnSpLocks noChangeAspect="1"/>
          </p:cNvCxnSpPr>
          <p:nvPr/>
        </p:nvCxnSpPr>
        <p:spPr>
          <a:xfrm rot="16200000" flipH="1">
            <a:off x="8101011" y="3147873"/>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noChangeAspect="1"/>
          </p:cNvCxnSpPr>
          <p:nvPr/>
        </p:nvCxnSpPr>
        <p:spPr>
          <a:xfrm rot="16200000" flipH="1">
            <a:off x="7429359" y="2038351"/>
            <a:ext cx="338278" cy="20492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noChangeAspect="1"/>
            <a:stCxn id="9" idx="5"/>
            <a:endCxn id="8" idx="1"/>
          </p:cNvCxnSpPr>
          <p:nvPr/>
        </p:nvCxnSpPr>
        <p:spPr>
          <a:xfrm rot="16200000" flipH="1">
            <a:off x="3857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r>
              <a:rPr lang="en-US" dirty="0" smtClean="0"/>
              <a:t>Relax the model</a:t>
            </a:r>
          </a:p>
          <a:p>
            <a:r>
              <a:rPr lang="en-US" dirty="0" smtClean="0"/>
              <a:t>Reason in</a:t>
            </a:r>
            <a:br>
              <a:rPr lang="en-US" dirty="0" smtClean="0"/>
            </a:br>
            <a:r>
              <a:rPr lang="en-US" dirty="0" smtClean="0"/>
              <a:t>simpler model</a:t>
            </a:r>
          </a:p>
          <a:p>
            <a:r>
              <a:rPr lang="en-US" dirty="0" smtClean="0"/>
              <a:t>Compensate</a:t>
            </a:r>
          </a:p>
          <a:p>
            <a:r>
              <a:rPr lang="en-US" dirty="0" smtClean="0"/>
              <a:t>Reason in</a:t>
            </a:r>
            <a:br>
              <a:rPr lang="en-US" dirty="0" smtClean="0"/>
            </a:br>
            <a:r>
              <a:rPr lang="en-US" dirty="0" smtClean="0"/>
              <a:t>improved model</a:t>
            </a:r>
          </a:p>
          <a:p>
            <a:r>
              <a:rPr lang="en-US" dirty="0" smtClean="0"/>
              <a:t>Recover</a:t>
            </a:r>
          </a:p>
        </p:txBody>
      </p:sp>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7955280" y="282448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Oval 22"/>
          <p:cNvSpPr/>
          <p:nvPr/>
        </p:nvSpPr>
        <p:spPr>
          <a:xfrm>
            <a:off x="7604760" y="2296160"/>
            <a:ext cx="365760" cy="365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Rounded Rectangle 31"/>
          <p:cNvSpPr/>
          <p:nvPr/>
        </p:nvSpPr>
        <p:spPr>
          <a:xfrm>
            <a:off x="1604793" y="5649992"/>
            <a:ext cx="5934414" cy="1055608"/>
          </a:xfrm>
          <a:prstGeom prst="roundRect">
            <a:avLst/>
          </a:prstGeom>
        </p:spPr>
        <p:style>
          <a:lnRef idx="0">
            <a:schemeClr val="accent2"/>
          </a:lnRef>
          <a:fillRef idx="3">
            <a:schemeClr val="accent2"/>
          </a:fillRef>
          <a:effectRef idx="3">
            <a:schemeClr val="accent2"/>
          </a:effectRef>
          <a:fontRef idx="minor">
            <a:schemeClr val="lt1"/>
          </a:fontRef>
        </p:style>
        <p:txBody>
          <a:bodyPr wrap="none" rtlCol="0" anchor="ctr">
            <a:spAutoFit/>
          </a:bodyPr>
          <a:lstStyle/>
          <a:p>
            <a:pPr algn="ctr"/>
            <a:r>
              <a:rPr lang="en-US" sz="2800" dirty="0" smtClean="0"/>
              <a:t>Generic approach: use in Bayes nets, </a:t>
            </a:r>
            <a:br>
              <a:rPr lang="en-US" sz="2800" dirty="0" smtClean="0"/>
            </a:br>
            <a:r>
              <a:rPr lang="en-US" sz="2800" dirty="0" smtClean="0"/>
              <a:t>probabilistic graphical models, SAT, etc.</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p:cNvSpPr/>
          <p:nvPr/>
        </p:nvSpPr>
        <p:spPr>
          <a:xfrm>
            <a:off x="448056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35"/>
          <p:cNvGrpSpPr/>
          <p:nvPr/>
        </p:nvGrpSpPr>
        <p:grpSpPr>
          <a:xfrm>
            <a:off x="2636520" y="396240"/>
            <a:ext cx="1706880" cy="1584960"/>
            <a:chOff x="228600" y="1752600"/>
            <a:chExt cx="1706880" cy="1584960"/>
          </a:xfrm>
        </p:grpSpPr>
        <p:grpSp>
          <p:nvGrpSpPr>
            <p:cNvPr id="19"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3"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5"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5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4" name="Rectangle 3"/>
          <p:cNvSpPr/>
          <p:nvPr/>
        </p:nvSpPr>
        <p:spPr>
          <a:xfrm>
            <a:off x="0" y="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0" y="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4480560" y="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Probabilistic Graphical Models</a:t>
            </a:r>
            <a:endParaRPr lang="en-US"/>
          </a:p>
        </p:txBody>
      </p:sp>
      <p:sp>
        <p:nvSpPr>
          <p:cNvPr id="3" name="Content Placeholder 2"/>
          <p:cNvSpPr>
            <a:spLocks noGrp="1"/>
          </p:cNvSpPr>
          <p:nvPr>
            <p:ph idx="1"/>
          </p:nvPr>
        </p:nvSpPr>
        <p:spPr/>
        <p:txBody>
          <a:bodyPr>
            <a:normAutofit lnSpcReduction="10000"/>
          </a:bodyPr>
          <a:lstStyle/>
          <a:p>
            <a:pPr>
              <a:buNone/>
            </a:pPr>
            <a:r>
              <a:rPr lang="en-US" smtClean="0"/>
              <a:t>Bayesian Network:</a:t>
            </a:r>
          </a:p>
          <a:p>
            <a:pPr>
              <a:buNone/>
            </a:pPr>
            <a:r>
              <a:rPr lang="en-US" i="1" smtClean="0">
                <a:latin typeface="Cambria" pitchFamily="18" charset="0"/>
              </a:rPr>
              <a:t>	Pr</a:t>
            </a:r>
            <a:r>
              <a:rPr lang="en-US" smtClean="0">
                <a:latin typeface="Cambria" pitchFamily="18" charset="0"/>
              </a:rPr>
              <a:t>(</a:t>
            </a:r>
            <a:r>
              <a:rPr lang="en-US" b="1" smtClean="0">
                <a:latin typeface="Cambria" pitchFamily="18" charset="0"/>
              </a:rPr>
              <a:t>x</a:t>
            </a:r>
            <a:r>
              <a:rPr lang="en-US" smtClean="0">
                <a:latin typeface="Cambria" pitchFamily="18" charset="0"/>
              </a:rPr>
              <a:t>) </a:t>
            </a:r>
            <a:r>
              <a:rPr lang="en-US" smtClean="0">
                <a:latin typeface="Cambria" pitchFamily="18" charset="0"/>
              </a:rPr>
              <a:t>= ∏</a:t>
            </a:r>
            <a:r>
              <a:rPr lang="en-US" i="1" baseline="-25000" smtClean="0">
                <a:latin typeface="Cambria" pitchFamily="18" charset="0"/>
              </a:rPr>
              <a:t>x</a:t>
            </a:r>
            <a:r>
              <a:rPr lang="en-US" b="1" baseline="-25000" smtClean="0">
                <a:latin typeface="Cambria" pitchFamily="18" charset="0"/>
                <a:ea typeface="Cambria Math"/>
              </a:rPr>
              <a:t>u</a:t>
            </a:r>
            <a:r>
              <a:rPr lang="el-GR" i="1" smtClean="0">
                <a:latin typeface="Cambria" pitchFamily="18" charset="0"/>
                <a:ea typeface="Cambria Math"/>
              </a:rPr>
              <a:t> </a:t>
            </a:r>
            <a:r>
              <a:rPr lang="en-US" i="1" smtClean="0">
                <a:latin typeface="Cambria" pitchFamily="18" charset="0"/>
              </a:rPr>
              <a:t>Pr</a:t>
            </a:r>
            <a:r>
              <a:rPr lang="en-US" smtClean="0">
                <a:latin typeface="Cambria" pitchFamily="18" charset="0"/>
              </a:rPr>
              <a:t>(</a:t>
            </a:r>
            <a:r>
              <a:rPr lang="en-US" i="1" smtClean="0">
                <a:latin typeface="Cambria" pitchFamily="18" charset="0"/>
              </a:rPr>
              <a:t>x</a:t>
            </a:r>
            <a:r>
              <a:rPr lang="en-US" smtClean="0">
                <a:latin typeface="Cambria" pitchFamily="18" charset="0"/>
              </a:rPr>
              <a:t>|</a:t>
            </a:r>
            <a:r>
              <a:rPr lang="en-US" b="1" smtClean="0">
                <a:latin typeface="Cambria" pitchFamily="18" charset="0"/>
              </a:rPr>
              <a:t>u</a:t>
            </a:r>
            <a:r>
              <a:rPr lang="en-US" smtClean="0">
                <a:latin typeface="Cambria" pitchFamily="18" charset="0"/>
              </a:rPr>
              <a:t>)</a:t>
            </a:r>
            <a:endParaRPr lang="en-US" smtClean="0">
              <a:latin typeface="Cambria" pitchFamily="18" charset="0"/>
            </a:endParaRPr>
          </a:p>
          <a:p>
            <a:pPr>
              <a:buNone/>
            </a:pPr>
            <a:r>
              <a:rPr lang="en-US" smtClean="0">
                <a:latin typeface="Cambria" pitchFamily="18" charset="0"/>
              </a:rPr>
              <a:t>	</a:t>
            </a:r>
            <a:r>
              <a:rPr lang="en-US" smtClean="0">
                <a:latin typeface="Cambria" pitchFamily="18" charset="0"/>
              </a:rPr>
              <a:t>	 </a:t>
            </a:r>
            <a:r>
              <a:rPr lang="en-US" smtClean="0">
                <a:latin typeface="Cambria" pitchFamily="18" charset="0"/>
              </a:rPr>
              <a:t>    </a:t>
            </a:r>
            <a:r>
              <a:rPr lang="en-US" smtClean="0">
                <a:latin typeface="Cambria" pitchFamily="18" charset="0"/>
              </a:rPr>
              <a:t>= </a:t>
            </a:r>
            <a:r>
              <a:rPr lang="en-US" smtClean="0">
                <a:latin typeface="Cambria" pitchFamily="18" charset="0"/>
              </a:rPr>
              <a:t>∏</a:t>
            </a:r>
            <a:r>
              <a:rPr lang="en-US" i="1" baseline="-25000" smtClean="0">
                <a:latin typeface="Cambria" pitchFamily="18" charset="0"/>
              </a:rPr>
              <a:t>x</a:t>
            </a:r>
            <a:r>
              <a:rPr lang="en-US" b="1" baseline="-25000" smtClean="0">
                <a:latin typeface="Cambria" pitchFamily="18" charset="0"/>
                <a:ea typeface="Cambria Math"/>
              </a:rPr>
              <a:t>u</a:t>
            </a:r>
            <a:r>
              <a:rPr lang="el-GR" i="1" smtClean="0">
                <a:latin typeface="Cambria" pitchFamily="18" charset="0"/>
                <a:ea typeface="Cambria Math"/>
              </a:rPr>
              <a:t> θ</a:t>
            </a:r>
            <a:r>
              <a:rPr lang="en-US" i="1" baseline="-25000" smtClean="0">
                <a:latin typeface="Cambria" pitchFamily="18" charset="0"/>
                <a:ea typeface="Cambria Math"/>
              </a:rPr>
              <a:t>x</a:t>
            </a:r>
            <a:r>
              <a:rPr lang="en-US" baseline="-25000" smtClean="0">
                <a:latin typeface="Cambria" pitchFamily="18" charset="0"/>
                <a:ea typeface="Cambria Math"/>
              </a:rPr>
              <a:t>|</a:t>
            </a:r>
            <a:r>
              <a:rPr lang="en-US" b="1" baseline="-25000" smtClean="0">
                <a:latin typeface="Cambria" pitchFamily="18" charset="0"/>
                <a:ea typeface="Cambria Math"/>
              </a:rPr>
              <a:t>u</a:t>
            </a:r>
            <a:endParaRPr lang="en-US" b="1" baseline="-25000" smtClean="0">
              <a:latin typeface="Cambria" pitchFamily="18" charset="0"/>
            </a:endParaRPr>
          </a:p>
          <a:p>
            <a:pPr>
              <a:buNone/>
            </a:pPr>
            <a:endParaRPr lang="en-US" smtClean="0"/>
          </a:p>
          <a:p>
            <a:pPr>
              <a:buNone/>
            </a:pPr>
            <a:r>
              <a:rPr lang="en-US" smtClean="0"/>
              <a:t>Markov Network</a:t>
            </a:r>
          </a:p>
          <a:p>
            <a:pPr>
              <a:buNone/>
            </a:pPr>
            <a:r>
              <a:rPr lang="en-US" smtClean="0"/>
              <a:t>	(or factor graph):</a:t>
            </a:r>
          </a:p>
          <a:p>
            <a:pPr>
              <a:buNone/>
            </a:pPr>
            <a:r>
              <a:rPr lang="en-US" smtClean="0"/>
              <a:t>	</a:t>
            </a:r>
            <a:r>
              <a:rPr lang="en-US" i="1" smtClean="0">
                <a:latin typeface="Cambria" pitchFamily="18" charset="0"/>
              </a:rPr>
              <a:t>Pr</a:t>
            </a:r>
            <a:r>
              <a:rPr lang="en-US" smtClean="0">
                <a:latin typeface="Cambria" pitchFamily="18" charset="0"/>
              </a:rPr>
              <a:t>(</a:t>
            </a:r>
            <a:r>
              <a:rPr lang="en-US" b="1" smtClean="0">
                <a:latin typeface="Cambria" pitchFamily="18" charset="0"/>
              </a:rPr>
              <a:t>x</a:t>
            </a:r>
            <a:r>
              <a:rPr lang="en-US" smtClean="0">
                <a:latin typeface="Cambria" pitchFamily="18" charset="0"/>
              </a:rPr>
              <a:t>) = </a:t>
            </a:r>
            <a:r>
              <a:rPr lang="en-US" i="1" smtClean="0">
                <a:latin typeface="Cambria" pitchFamily="18" charset="0"/>
                <a:ea typeface="Cambria Math"/>
              </a:rPr>
              <a:t>Z</a:t>
            </a:r>
            <a:r>
              <a:rPr lang="en-US" baseline="30000" smtClean="0">
                <a:latin typeface="Cambria" pitchFamily="18" charset="0"/>
                <a:ea typeface="Cambria Math"/>
              </a:rPr>
              <a:t>-1</a:t>
            </a:r>
            <a:r>
              <a:rPr lang="en-US" smtClean="0">
                <a:latin typeface="Cambria" pitchFamily="18" charset="0"/>
                <a:ea typeface="Cambria Math"/>
              </a:rPr>
              <a:t>·</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p>
          <a:p>
            <a:pPr>
              <a:buNone/>
            </a:pPr>
            <a:r>
              <a:rPr lang="en-US" smtClean="0">
                <a:latin typeface="Cambria" pitchFamily="18" charset="0"/>
                <a:ea typeface="Cambria Math"/>
              </a:rPr>
              <a:t>	</a:t>
            </a:r>
            <a:r>
              <a:rPr lang="el-GR" smtClean="0">
                <a:latin typeface="Cambria" pitchFamily="18" charset="0"/>
                <a:ea typeface="Cambria Math"/>
              </a:rPr>
              <a:t> </a:t>
            </a:r>
            <a:r>
              <a:rPr lang="en-US" smtClean="0">
                <a:latin typeface="Cambria" pitchFamily="18" charset="0"/>
                <a:ea typeface="Cambria Math"/>
              </a:rPr>
              <a:t>        </a:t>
            </a:r>
            <a:r>
              <a:rPr lang="en-US" i="1" smtClean="0">
                <a:latin typeface="Cambria" pitchFamily="18" charset="0"/>
                <a:ea typeface="Cambria Math"/>
              </a:rPr>
              <a:t>Z</a:t>
            </a:r>
            <a:r>
              <a:rPr lang="en-US" smtClean="0">
                <a:latin typeface="Cambria" pitchFamily="18" charset="0"/>
                <a:ea typeface="Cambria Math"/>
              </a:rPr>
              <a:t> </a:t>
            </a:r>
            <a:r>
              <a:rPr lang="en-US" smtClean="0">
                <a:latin typeface="Cambria" pitchFamily="18" charset="0"/>
              </a:rPr>
              <a:t>=</a:t>
            </a:r>
            <a:r>
              <a:rPr lang="en-US" smtClean="0">
                <a:latin typeface="Cambria" pitchFamily="18" charset="0"/>
                <a:ea typeface="Cambria Math"/>
              </a:rPr>
              <a:t> </a:t>
            </a:r>
            <a:r>
              <a:rPr lang="el-GR" smtClean="0">
                <a:latin typeface="Cambria" pitchFamily="18" charset="0"/>
                <a:ea typeface="Cambria Math"/>
              </a:rPr>
              <a:t>∑</a:t>
            </a:r>
            <a:r>
              <a:rPr lang="en-US" b="1" baseline="-25000" err="1" smtClean="0">
                <a:latin typeface="Cambria" pitchFamily="18" charset="0"/>
                <a:ea typeface="Cambria Math"/>
              </a:rPr>
              <a:t>x</a:t>
            </a:r>
            <a:r>
              <a:rPr lang="en-US" err="1" smtClean="0">
                <a:latin typeface="Cambria" pitchFamily="18" charset="0"/>
              </a:rPr>
              <a:t>∏</a:t>
            </a:r>
            <a:r>
              <a:rPr lang="en-US" i="1" baseline="-25000" err="1"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endParaRPr lang="en-US" smtClean="0">
              <a:latin typeface="Cambria" pitchFamily="18" charset="0"/>
            </a:endParaRPr>
          </a:p>
        </p:txBody>
      </p:sp>
      <p:grpSp>
        <p:nvGrpSpPr>
          <p:cNvPr id="4" name="Group 86"/>
          <p:cNvGrpSpPr/>
          <p:nvPr/>
        </p:nvGrpSpPr>
        <p:grpSpPr>
          <a:xfrm>
            <a:off x="4876800" y="1600200"/>
            <a:ext cx="3657600" cy="3657600"/>
            <a:chOff x="4876800" y="1600200"/>
            <a:chExt cx="3657600" cy="3657600"/>
          </a:xfrm>
        </p:grpSpPr>
        <p:sp>
          <p:nvSpPr>
            <p:cNvPr id="5" name="Oval 4"/>
            <p:cNvSpPr/>
            <p:nvPr/>
          </p:nvSpPr>
          <p:spPr>
            <a:xfrm>
              <a:off x="48768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A</a:t>
              </a:r>
              <a:endParaRPr lang="en-US" sz="2000" i="1">
                <a:latin typeface="Constantia" pitchFamily="18" charset="0"/>
              </a:endParaRPr>
            </a:p>
          </p:txBody>
        </p:sp>
        <p:sp>
          <p:nvSpPr>
            <p:cNvPr id="6" name="Oval 5"/>
            <p:cNvSpPr/>
            <p:nvPr/>
          </p:nvSpPr>
          <p:spPr>
            <a:xfrm>
              <a:off x="80772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C</a:t>
              </a:r>
              <a:endParaRPr lang="en-US" sz="2000" i="1">
                <a:latin typeface="Constantia" pitchFamily="18" charset="0"/>
              </a:endParaRPr>
            </a:p>
          </p:txBody>
        </p:sp>
        <p:sp>
          <p:nvSpPr>
            <p:cNvPr id="7" name="Oval 6"/>
            <p:cNvSpPr/>
            <p:nvPr/>
          </p:nvSpPr>
          <p:spPr>
            <a:xfrm>
              <a:off x="64770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B</a:t>
              </a:r>
              <a:endParaRPr lang="en-US" sz="2000" i="1">
                <a:latin typeface="Constantia" pitchFamily="18" charset="0"/>
              </a:endParaRPr>
            </a:p>
          </p:txBody>
        </p:sp>
        <p:cxnSp>
          <p:nvCxnSpPr>
            <p:cNvPr id="8" name="Straight Arrow Connector 7"/>
            <p:cNvCxnSpPr>
              <a:stCxn id="7" idx="2"/>
              <a:endCxn id="5" idx="6"/>
            </p:cNvCxnSpPr>
            <p:nvPr/>
          </p:nvCxnSpPr>
          <p:spPr>
            <a:xfrm rot="10800000">
              <a:off x="53340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2"/>
              <a:endCxn id="7" idx="6"/>
            </p:cNvCxnSpPr>
            <p:nvPr/>
          </p:nvCxnSpPr>
          <p:spPr>
            <a:xfrm rot="10800000">
              <a:off x="69342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8768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D</a:t>
              </a:r>
              <a:endParaRPr lang="en-US" sz="2000" i="1">
                <a:latin typeface="Constantia" pitchFamily="18" charset="0"/>
              </a:endParaRPr>
            </a:p>
          </p:txBody>
        </p:sp>
        <p:sp>
          <p:nvSpPr>
            <p:cNvPr id="11" name="Oval 10"/>
            <p:cNvSpPr/>
            <p:nvPr/>
          </p:nvSpPr>
          <p:spPr>
            <a:xfrm>
              <a:off x="80772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F</a:t>
              </a:r>
              <a:endParaRPr lang="en-US" sz="2000" i="1">
                <a:latin typeface="Constantia" pitchFamily="18" charset="0"/>
              </a:endParaRPr>
            </a:p>
          </p:txBody>
        </p:sp>
        <p:sp>
          <p:nvSpPr>
            <p:cNvPr id="12" name="Oval 11"/>
            <p:cNvSpPr/>
            <p:nvPr/>
          </p:nvSpPr>
          <p:spPr>
            <a:xfrm>
              <a:off x="64770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E</a:t>
              </a:r>
              <a:endParaRPr lang="en-US" sz="2000" i="1">
                <a:latin typeface="Constantia" pitchFamily="18" charset="0"/>
              </a:endParaRPr>
            </a:p>
          </p:txBody>
        </p:sp>
        <p:cxnSp>
          <p:nvCxnSpPr>
            <p:cNvPr id="13" name="Straight Arrow Connector 12"/>
            <p:cNvCxnSpPr>
              <a:stCxn id="12" idx="2"/>
              <a:endCxn id="10" idx="6"/>
            </p:cNvCxnSpPr>
            <p:nvPr/>
          </p:nvCxnSpPr>
          <p:spPr>
            <a:xfrm rot="10800000">
              <a:off x="53340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a:endCxn id="12" idx="6"/>
            </p:cNvCxnSpPr>
            <p:nvPr/>
          </p:nvCxnSpPr>
          <p:spPr>
            <a:xfrm rot="10800000">
              <a:off x="69342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8768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G</a:t>
              </a:r>
              <a:endParaRPr lang="en-US" sz="2000" i="1">
                <a:latin typeface="Constantia" pitchFamily="18" charset="0"/>
              </a:endParaRPr>
            </a:p>
          </p:txBody>
        </p:sp>
        <p:sp>
          <p:nvSpPr>
            <p:cNvPr id="16" name="Oval 15"/>
            <p:cNvSpPr/>
            <p:nvPr/>
          </p:nvSpPr>
          <p:spPr>
            <a:xfrm>
              <a:off x="80772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I</a:t>
              </a:r>
              <a:endParaRPr lang="en-US" sz="2000" i="1">
                <a:latin typeface="Constantia" pitchFamily="18" charset="0"/>
              </a:endParaRPr>
            </a:p>
          </p:txBody>
        </p:sp>
        <p:sp>
          <p:nvSpPr>
            <p:cNvPr id="17" name="Oval 16"/>
            <p:cNvSpPr/>
            <p:nvPr/>
          </p:nvSpPr>
          <p:spPr>
            <a:xfrm>
              <a:off x="64770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H</a:t>
              </a:r>
              <a:endParaRPr lang="en-US" sz="2000" i="1">
                <a:latin typeface="Constantia" pitchFamily="18" charset="0"/>
              </a:endParaRPr>
            </a:p>
          </p:txBody>
        </p:sp>
        <p:cxnSp>
          <p:nvCxnSpPr>
            <p:cNvPr id="18" name="Straight Arrow Connector 17"/>
            <p:cNvCxnSpPr>
              <a:stCxn id="17" idx="2"/>
              <a:endCxn id="15" idx="6"/>
            </p:cNvCxnSpPr>
            <p:nvPr/>
          </p:nvCxnSpPr>
          <p:spPr>
            <a:xfrm rot="10800000">
              <a:off x="53340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2"/>
              <a:endCxn id="17" idx="6"/>
            </p:cNvCxnSpPr>
            <p:nvPr/>
          </p:nvCxnSpPr>
          <p:spPr>
            <a:xfrm rot="10800000">
              <a:off x="69342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0"/>
              <a:endCxn id="5" idx="4"/>
            </p:cNvCxnSpPr>
            <p:nvPr/>
          </p:nvCxnSpPr>
          <p:spPr>
            <a:xfrm rot="5400000" flipH="1" flipV="1">
              <a:off x="45339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a:endCxn id="10" idx="4"/>
            </p:cNvCxnSpPr>
            <p:nvPr/>
          </p:nvCxnSpPr>
          <p:spPr>
            <a:xfrm rot="5400000" flipH="1" flipV="1">
              <a:off x="45339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rot="5400000" flipH="1" flipV="1">
            <a:off x="61341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61341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77343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7343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Probabilistic Queries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latin typeface="Cambria" pitchFamily="18" charset="0"/>
              </a:rPr>
              <a:t>Pr</a:t>
            </a:r>
            <a:r>
              <a:rPr lang="en-US" smtClean="0">
                <a:latin typeface="Cambria" pitchFamily="18" charset="0"/>
              </a:rPr>
              <a:t>(</a:t>
            </a:r>
            <a:r>
              <a:rPr lang="en-US" b="1" smtClean="0">
                <a:latin typeface="Cambria" pitchFamily="18" charset="0"/>
              </a:rPr>
              <a:t>x</a:t>
            </a:r>
            <a:r>
              <a:rPr lang="en-US" smtClean="0">
                <a:latin typeface="Cambria" pitchFamily="18" charset="0"/>
              </a:rPr>
              <a:t>) = </a:t>
            </a:r>
            <a:r>
              <a:rPr lang="en-US" i="1" smtClean="0">
                <a:latin typeface="Cambria" pitchFamily="18" charset="0"/>
                <a:ea typeface="Cambria Math"/>
              </a:rPr>
              <a:t>Z</a:t>
            </a:r>
            <a:r>
              <a:rPr lang="en-US" baseline="30000" smtClean="0">
                <a:latin typeface="Cambria" pitchFamily="18" charset="0"/>
                <a:ea typeface="Cambria Math"/>
              </a:rPr>
              <a:t>-1</a:t>
            </a:r>
            <a:r>
              <a:rPr lang="en-US" smtClean="0">
                <a:latin typeface="Cambria" pitchFamily="18" charset="0"/>
                <a:ea typeface="Cambria Math"/>
              </a:rPr>
              <a:t>·</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endParaRPr lang="en-US" smtClean="0">
              <a:latin typeface="Cambria" pitchFamily="18" charset="0"/>
            </a:endParaRPr>
          </a:p>
          <a:p>
            <a:pPr>
              <a:buNone/>
            </a:pPr>
            <a:endParaRPr lang="en-US" smtClean="0"/>
          </a:p>
          <a:p>
            <a:pPr>
              <a:buNone/>
            </a:pPr>
            <a:r>
              <a:rPr lang="en-US" smtClean="0"/>
              <a:t>MAP </a:t>
            </a:r>
            <a:r>
              <a:rPr lang="en-US" smtClean="0"/>
              <a:t>explanations:</a:t>
            </a:r>
          </a:p>
          <a:p>
            <a:pPr>
              <a:buNone/>
            </a:pPr>
            <a:r>
              <a:rPr lang="en-US" b="1" smtClean="0">
                <a:latin typeface="Cambria" pitchFamily="18" charset="0"/>
              </a:rPr>
              <a:t>	x</a:t>
            </a:r>
            <a:r>
              <a:rPr lang="en-US" smtClean="0">
                <a:latin typeface="Cambria" pitchFamily="18" charset="0"/>
              </a:rPr>
              <a:t>*</a:t>
            </a:r>
            <a:r>
              <a:rPr lang="en-US" i="1" smtClean="0">
                <a:latin typeface="Cambria" pitchFamily="18" charset="0"/>
              </a:rPr>
              <a:t> 	</a:t>
            </a:r>
            <a:r>
              <a:rPr lang="en-US" smtClean="0">
                <a:latin typeface="Cambria" pitchFamily="18" charset="0"/>
              </a:rPr>
              <a:t>=</a:t>
            </a:r>
            <a:r>
              <a:rPr lang="en-US" i="1" smtClean="0">
                <a:latin typeface="Cambria" pitchFamily="18" charset="0"/>
              </a:rPr>
              <a:t> </a:t>
            </a:r>
            <a:r>
              <a:rPr lang="en-US" smtClean="0">
                <a:latin typeface="Cambria" pitchFamily="18" charset="0"/>
              </a:rPr>
              <a:t>argmax</a:t>
            </a:r>
            <a:r>
              <a:rPr lang="en-US" b="1" baseline="-25000" smtClean="0">
                <a:latin typeface="Cambria" pitchFamily="18" charset="0"/>
              </a:rPr>
              <a:t>x</a:t>
            </a:r>
            <a:r>
              <a:rPr lang="en-US" i="1" smtClean="0">
                <a:latin typeface="Cambria" pitchFamily="18" charset="0"/>
              </a:rPr>
              <a:t> Pr</a:t>
            </a:r>
            <a:r>
              <a:rPr lang="en-US" smtClean="0">
                <a:latin typeface="Cambria" pitchFamily="18" charset="0"/>
              </a:rPr>
              <a:t>(</a:t>
            </a:r>
            <a:r>
              <a:rPr lang="en-US" b="1" smtClean="0">
                <a:latin typeface="Cambria" pitchFamily="18" charset="0"/>
              </a:rPr>
              <a:t>x</a:t>
            </a:r>
            <a:r>
              <a:rPr lang="en-US" smtClean="0">
                <a:latin typeface="Cambria" pitchFamily="18" charset="0"/>
              </a:rPr>
              <a:t>)</a:t>
            </a:r>
          </a:p>
          <a:p>
            <a:pPr>
              <a:buNone/>
            </a:pPr>
            <a:r>
              <a:rPr lang="en-US" i="1" smtClean="0">
                <a:latin typeface="Cambria" pitchFamily="18" charset="0"/>
              </a:rPr>
              <a:t>		</a:t>
            </a:r>
            <a:r>
              <a:rPr lang="en-US" smtClean="0">
                <a:latin typeface="Cambria" pitchFamily="18" charset="0"/>
              </a:rPr>
              <a:t>= argmax</a:t>
            </a:r>
            <a:r>
              <a:rPr lang="en-US" b="1" baseline="-25000" smtClean="0">
                <a:latin typeface="Cambria" pitchFamily="18" charset="0"/>
              </a:rPr>
              <a:t>x</a:t>
            </a:r>
            <a:r>
              <a:rPr lang="en-US" smtClean="0">
                <a:latin typeface="Cambria" pitchFamily="18" charset="0"/>
              </a:rPr>
              <a:t> ∏</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p>
          <a:p>
            <a:pPr>
              <a:buNone/>
            </a:pPr>
            <a:endParaRPr lang="en-US" smtClean="0"/>
          </a:p>
          <a:p>
            <a:pPr>
              <a:buNone/>
            </a:pPr>
            <a:r>
              <a:rPr lang="en-US" smtClean="0"/>
              <a:t>Partition function:</a:t>
            </a:r>
          </a:p>
          <a:p>
            <a:pPr>
              <a:buNone/>
            </a:pPr>
            <a:r>
              <a:rPr lang="en-US" b="1" smtClean="0">
                <a:latin typeface="Cambria" pitchFamily="18" charset="0"/>
              </a:rPr>
              <a:t>	</a:t>
            </a:r>
            <a:r>
              <a:rPr lang="en-US" i="1" smtClean="0">
                <a:latin typeface="Cambria" pitchFamily="18" charset="0"/>
                <a:ea typeface="Cambria Math" pitchFamily="18" charset="0"/>
              </a:rPr>
              <a:t>Z</a:t>
            </a:r>
            <a:r>
              <a:rPr lang="en-US" i="1" smtClean="0">
                <a:latin typeface="Cambria" pitchFamily="18" charset="0"/>
                <a:ea typeface="Cambria Math" pitchFamily="18" charset="0"/>
              </a:rPr>
              <a:t> </a:t>
            </a:r>
            <a:r>
              <a:rPr lang="en-US" i="1" smtClean="0">
                <a:latin typeface="Cambria" pitchFamily="18" charset="0"/>
                <a:ea typeface="Cambria Math" pitchFamily="18" charset="0"/>
              </a:rPr>
              <a:t>	</a:t>
            </a:r>
            <a:r>
              <a:rPr lang="en-US" smtClean="0">
                <a:latin typeface="Cambria" pitchFamily="18" charset="0"/>
              </a:rPr>
              <a:t> =</a:t>
            </a:r>
            <a:r>
              <a:rPr lang="en-US" i="1" smtClean="0">
                <a:latin typeface="Cambria" pitchFamily="18" charset="0"/>
                <a:ea typeface="Cambria Math" pitchFamily="18" charset="0"/>
              </a:rPr>
              <a:t> </a:t>
            </a:r>
            <a:r>
              <a:rPr lang="en-US" smtClean="0">
                <a:latin typeface="Cambria" pitchFamily="18" charset="0"/>
                <a:ea typeface="Cambria Math" pitchFamily="18" charset="0"/>
              </a:rPr>
              <a:t>∑</a:t>
            </a:r>
            <a:r>
              <a:rPr lang="en-US" b="1" baseline="-25000" smtClean="0">
                <a:latin typeface="Cambria" pitchFamily="18" charset="0"/>
                <a:ea typeface="Cambria Math" pitchFamily="18" charset="0"/>
              </a:rPr>
              <a:t>x</a:t>
            </a:r>
            <a:r>
              <a:rPr lang="en-US" smtClean="0">
                <a:latin typeface="Cambria" pitchFamily="18" charset="0"/>
                <a:ea typeface="Cambria Math" pitchFamily="18" charset="0"/>
              </a:rPr>
              <a:t> </a:t>
            </a:r>
            <a:r>
              <a:rPr lang="en-US" smtClean="0">
                <a:latin typeface="Cambria" pitchFamily="18" charset="0"/>
                <a:ea typeface="Cambria Math" pitchFamily="18" charset="0"/>
              </a:rPr>
              <a:t>∏</a:t>
            </a:r>
            <a:r>
              <a:rPr lang="en-US" i="1" baseline="-25000" smtClean="0">
                <a:latin typeface="Cambria" pitchFamily="18" charset="0"/>
                <a:ea typeface="Cambria Math" pitchFamily="18" charset="0"/>
              </a:rPr>
              <a:t>a</a:t>
            </a:r>
            <a:r>
              <a:rPr lang="el-GR" i="1" smtClean="0">
                <a:latin typeface="Cambria" pitchFamily="18" charset="0"/>
                <a:ea typeface="Cambria Math" pitchFamily="18" charset="0"/>
              </a:rPr>
              <a:t>ψ</a:t>
            </a:r>
            <a:r>
              <a:rPr lang="en-US" i="1" baseline="-25000" smtClean="0">
                <a:latin typeface="Cambria" pitchFamily="18" charset="0"/>
                <a:ea typeface="Cambria Math" pitchFamily="18" charset="0"/>
              </a:rPr>
              <a:t>a</a:t>
            </a:r>
            <a:r>
              <a:rPr lang="en-US" smtClean="0">
                <a:latin typeface="Cambria" pitchFamily="18" charset="0"/>
                <a:ea typeface="Cambria Math" pitchFamily="18" charset="0"/>
              </a:rPr>
              <a:t>(</a:t>
            </a:r>
            <a:r>
              <a:rPr lang="en-US" b="1" smtClean="0">
                <a:latin typeface="Cambria" pitchFamily="18" charset="0"/>
                <a:ea typeface="Cambria Math" pitchFamily="18" charset="0"/>
              </a:rPr>
              <a:t>x</a:t>
            </a:r>
            <a:r>
              <a:rPr lang="en-US" i="1" baseline="-25000" smtClean="0">
                <a:latin typeface="Cambria" pitchFamily="18" charset="0"/>
                <a:ea typeface="Cambria Math" pitchFamily="18" charset="0"/>
              </a:rPr>
              <a:t>a</a:t>
            </a:r>
            <a:r>
              <a:rPr lang="en-US" smtClean="0">
                <a:latin typeface="Cambria" pitchFamily="18" charset="0"/>
                <a:ea typeface="Cambria Math" pitchFamily="18" charset="0"/>
              </a:rPr>
              <a:t>)</a:t>
            </a:r>
          </a:p>
          <a:p>
            <a:pPr>
              <a:buNone/>
            </a:pPr>
            <a:endParaRPr lang="en-US" smtClean="0">
              <a:latin typeface="Cambria" pitchFamily="18" charset="0"/>
              <a:ea typeface="Cambria Math"/>
            </a:endParaRPr>
          </a:p>
        </p:txBody>
      </p:sp>
      <p:grpSp>
        <p:nvGrpSpPr>
          <p:cNvPr id="4" name="Group 86"/>
          <p:cNvGrpSpPr/>
          <p:nvPr/>
        </p:nvGrpSpPr>
        <p:grpSpPr>
          <a:xfrm>
            <a:off x="4876800" y="1600200"/>
            <a:ext cx="3657600" cy="3657600"/>
            <a:chOff x="4876800" y="1600200"/>
            <a:chExt cx="3657600" cy="3657600"/>
          </a:xfrm>
        </p:grpSpPr>
        <p:sp>
          <p:nvSpPr>
            <p:cNvPr id="5" name="Oval 4"/>
            <p:cNvSpPr/>
            <p:nvPr/>
          </p:nvSpPr>
          <p:spPr>
            <a:xfrm>
              <a:off x="48768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A</a:t>
              </a:r>
              <a:endParaRPr lang="en-US" sz="2000" i="1">
                <a:latin typeface="Constantia" pitchFamily="18" charset="0"/>
              </a:endParaRPr>
            </a:p>
          </p:txBody>
        </p:sp>
        <p:sp>
          <p:nvSpPr>
            <p:cNvPr id="6" name="Oval 5"/>
            <p:cNvSpPr/>
            <p:nvPr/>
          </p:nvSpPr>
          <p:spPr>
            <a:xfrm>
              <a:off x="80772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C</a:t>
              </a:r>
              <a:endParaRPr lang="en-US" sz="2000" i="1">
                <a:latin typeface="Constantia" pitchFamily="18" charset="0"/>
              </a:endParaRPr>
            </a:p>
          </p:txBody>
        </p:sp>
        <p:sp>
          <p:nvSpPr>
            <p:cNvPr id="7" name="Oval 6"/>
            <p:cNvSpPr/>
            <p:nvPr/>
          </p:nvSpPr>
          <p:spPr>
            <a:xfrm>
              <a:off x="64770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B</a:t>
              </a:r>
              <a:endParaRPr lang="en-US" sz="2000" i="1">
                <a:latin typeface="Constantia" pitchFamily="18" charset="0"/>
              </a:endParaRPr>
            </a:p>
          </p:txBody>
        </p:sp>
        <p:cxnSp>
          <p:nvCxnSpPr>
            <p:cNvPr id="8" name="Straight Arrow Connector 7"/>
            <p:cNvCxnSpPr>
              <a:stCxn id="7" idx="2"/>
              <a:endCxn id="5" idx="6"/>
            </p:cNvCxnSpPr>
            <p:nvPr/>
          </p:nvCxnSpPr>
          <p:spPr>
            <a:xfrm rot="10800000">
              <a:off x="53340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2"/>
              <a:endCxn id="7" idx="6"/>
            </p:cNvCxnSpPr>
            <p:nvPr/>
          </p:nvCxnSpPr>
          <p:spPr>
            <a:xfrm rot="10800000">
              <a:off x="69342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8768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D</a:t>
              </a:r>
              <a:endParaRPr lang="en-US" sz="2000" i="1">
                <a:latin typeface="Constantia" pitchFamily="18" charset="0"/>
              </a:endParaRPr>
            </a:p>
          </p:txBody>
        </p:sp>
        <p:sp>
          <p:nvSpPr>
            <p:cNvPr id="11" name="Oval 10"/>
            <p:cNvSpPr/>
            <p:nvPr/>
          </p:nvSpPr>
          <p:spPr>
            <a:xfrm>
              <a:off x="80772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F</a:t>
              </a:r>
              <a:endParaRPr lang="en-US" sz="2000" i="1">
                <a:latin typeface="Constantia" pitchFamily="18" charset="0"/>
              </a:endParaRPr>
            </a:p>
          </p:txBody>
        </p:sp>
        <p:sp>
          <p:nvSpPr>
            <p:cNvPr id="12" name="Oval 11"/>
            <p:cNvSpPr/>
            <p:nvPr/>
          </p:nvSpPr>
          <p:spPr>
            <a:xfrm>
              <a:off x="64770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E</a:t>
              </a:r>
              <a:endParaRPr lang="en-US" sz="2000" i="1">
                <a:latin typeface="Constantia" pitchFamily="18" charset="0"/>
              </a:endParaRPr>
            </a:p>
          </p:txBody>
        </p:sp>
        <p:cxnSp>
          <p:nvCxnSpPr>
            <p:cNvPr id="13" name="Straight Arrow Connector 12"/>
            <p:cNvCxnSpPr>
              <a:stCxn id="12" idx="2"/>
              <a:endCxn id="10" idx="6"/>
            </p:cNvCxnSpPr>
            <p:nvPr/>
          </p:nvCxnSpPr>
          <p:spPr>
            <a:xfrm rot="10800000">
              <a:off x="53340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a:endCxn id="12" idx="6"/>
            </p:cNvCxnSpPr>
            <p:nvPr/>
          </p:nvCxnSpPr>
          <p:spPr>
            <a:xfrm rot="10800000">
              <a:off x="69342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8768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G</a:t>
              </a:r>
              <a:endParaRPr lang="en-US" sz="2000" i="1">
                <a:latin typeface="Constantia" pitchFamily="18" charset="0"/>
              </a:endParaRPr>
            </a:p>
          </p:txBody>
        </p:sp>
        <p:sp>
          <p:nvSpPr>
            <p:cNvPr id="16" name="Oval 15"/>
            <p:cNvSpPr/>
            <p:nvPr/>
          </p:nvSpPr>
          <p:spPr>
            <a:xfrm>
              <a:off x="80772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I</a:t>
              </a:r>
              <a:endParaRPr lang="en-US" sz="2000" i="1">
                <a:latin typeface="Constantia" pitchFamily="18" charset="0"/>
              </a:endParaRPr>
            </a:p>
          </p:txBody>
        </p:sp>
        <p:sp>
          <p:nvSpPr>
            <p:cNvPr id="17" name="Oval 16"/>
            <p:cNvSpPr/>
            <p:nvPr/>
          </p:nvSpPr>
          <p:spPr>
            <a:xfrm>
              <a:off x="64770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H</a:t>
              </a:r>
              <a:endParaRPr lang="en-US" sz="2000" i="1">
                <a:latin typeface="Constantia" pitchFamily="18" charset="0"/>
              </a:endParaRPr>
            </a:p>
          </p:txBody>
        </p:sp>
        <p:cxnSp>
          <p:nvCxnSpPr>
            <p:cNvPr id="18" name="Straight Arrow Connector 17"/>
            <p:cNvCxnSpPr>
              <a:stCxn id="17" idx="2"/>
              <a:endCxn id="15" idx="6"/>
            </p:cNvCxnSpPr>
            <p:nvPr/>
          </p:nvCxnSpPr>
          <p:spPr>
            <a:xfrm rot="10800000">
              <a:off x="53340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2"/>
              <a:endCxn id="17" idx="6"/>
            </p:cNvCxnSpPr>
            <p:nvPr/>
          </p:nvCxnSpPr>
          <p:spPr>
            <a:xfrm rot="10800000">
              <a:off x="69342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0"/>
              <a:endCxn id="5" idx="4"/>
            </p:cNvCxnSpPr>
            <p:nvPr/>
          </p:nvCxnSpPr>
          <p:spPr>
            <a:xfrm rot="5400000" flipH="1" flipV="1">
              <a:off x="45339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a:endCxn id="10" idx="4"/>
            </p:cNvCxnSpPr>
            <p:nvPr/>
          </p:nvCxnSpPr>
          <p:spPr>
            <a:xfrm rot="5400000" flipH="1" flipV="1">
              <a:off x="45339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rot="5400000" flipH="1" flipV="1">
            <a:off x="61341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61341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77343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7343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Probabilistic Queries</a:t>
            </a:r>
            <a:endParaRPr lang="en-US"/>
          </a:p>
        </p:txBody>
      </p:sp>
      <p:sp>
        <p:nvSpPr>
          <p:cNvPr id="3" name="Content Placeholder 2"/>
          <p:cNvSpPr>
            <a:spLocks noGrp="1"/>
          </p:cNvSpPr>
          <p:nvPr>
            <p:ph idx="1"/>
          </p:nvPr>
        </p:nvSpPr>
        <p:spPr/>
        <p:txBody>
          <a:bodyPr>
            <a:normAutofit/>
          </a:bodyPr>
          <a:lstStyle/>
          <a:p>
            <a:pPr>
              <a:buNone/>
            </a:pPr>
            <a:r>
              <a:rPr lang="en-US" i="1" smtClean="0">
                <a:latin typeface="Cambria" pitchFamily="18" charset="0"/>
              </a:rPr>
              <a:t>Pr</a:t>
            </a:r>
            <a:r>
              <a:rPr lang="en-US" smtClean="0">
                <a:latin typeface="Cambria" pitchFamily="18" charset="0"/>
              </a:rPr>
              <a:t>(</a:t>
            </a:r>
            <a:r>
              <a:rPr lang="en-US" b="1" smtClean="0">
                <a:latin typeface="Cambria" pitchFamily="18" charset="0"/>
              </a:rPr>
              <a:t>x</a:t>
            </a:r>
            <a:r>
              <a:rPr lang="en-US" smtClean="0">
                <a:latin typeface="Cambria" pitchFamily="18" charset="0"/>
              </a:rPr>
              <a:t>) = </a:t>
            </a:r>
            <a:r>
              <a:rPr lang="en-US" i="1" smtClean="0">
                <a:latin typeface="Cambria" pitchFamily="18" charset="0"/>
                <a:ea typeface="Cambria Math"/>
              </a:rPr>
              <a:t>Z</a:t>
            </a:r>
            <a:r>
              <a:rPr lang="en-US" baseline="30000" smtClean="0">
                <a:latin typeface="Cambria" pitchFamily="18" charset="0"/>
                <a:ea typeface="Cambria Math"/>
              </a:rPr>
              <a:t>-1</a:t>
            </a:r>
            <a:r>
              <a:rPr lang="en-US" smtClean="0">
                <a:latin typeface="Cambria" pitchFamily="18" charset="0"/>
                <a:ea typeface="Cambria Math"/>
              </a:rPr>
              <a:t>·</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endParaRPr lang="en-US" smtClean="0">
              <a:latin typeface="Cambria" pitchFamily="18" charset="0"/>
            </a:endParaRPr>
          </a:p>
          <a:p>
            <a:pPr>
              <a:buNone/>
            </a:pPr>
            <a:endParaRPr lang="en-US" smtClean="0"/>
          </a:p>
          <a:p>
            <a:pPr>
              <a:buNone/>
            </a:pPr>
            <a:r>
              <a:rPr lang="en-US" smtClean="0"/>
              <a:t>Marginals:</a:t>
            </a:r>
            <a:endParaRPr lang="en-US" smtClean="0"/>
          </a:p>
          <a:p>
            <a:pPr>
              <a:buNone/>
            </a:pPr>
            <a:r>
              <a:rPr lang="en-US" i="1" smtClean="0">
                <a:latin typeface="Cambria" pitchFamily="18" charset="0"/>
                <a:ea typeface="Cambria Math" pitchFamily="18" charset="0"/>
              </a:rPr>
              <a:t>Pr</a:t>
            </a:r>
            <a:r>
              <a:rPr lang="en-US" smtClean="0">
                <a:latin typeface="Cambria" pitchFamily="18" charset="0"/>
                <a:ea typeface="Cambria Math" pitchFamily="18" charset="0"/>
              </a:rPr>
              <a:t>(</a:t>
            </a:r>
            <a:r>
              <a:rPr lang="en-US" i="1" smtClean="0">
                <a:latin typeface="Cambria" pitchFamily="18" charset="0"/>
                <a:ea typeface="Cambria Math" pitchFamily="18" charset="0"/>
              </a:rPr>
              <a:t>X</a:t>
            </a:r>
            <a:r>
              <a:rPr lang="en-US" smtClean="0">
                <a:latin typeface="Cambria" pitchFamily="18" charset="0"/>
                <a:ea typeface="Cambria Math" pitchFamily="18" charset="0"/>
              </a:rPr>
              <a:t>=</a:t>
            </a:r>
            <a:r>
              <a:rPr lang="en-US" i="1" smtClean="0">
                <a:latin typeface="Cambria" pitchFamily="18" charset="0"/>
                <a:ea typeface="Cambria Math" pitchFamily="18" charset="0"/>
              </a:rPr>
              <a:t>x</a:t>
            </a:r>
            <a:r>
              <a:rPr lang="en-US" smtClean="0">
                <a:latin typeface="Cambria" pitchFamily="18" charset="0"/>
                <a:ea typeface="Cambria Math" pitchFamily="18" charset="0"/>
              </a:rPr>
              <a:t>)</a:t>
            </a:r>
            <a:r>
              <a:rPr lang="en-US" i="1" smtClean="0">
                <a:latin typeface="Cambria" pitchFamily="18" charset="0"/>
                <a:ea typeface="Cambria Math" pitchFamily="18" charset="0"/>
              </a:rPr>
              <a:t> </a:t>
            </a:r>
            <a:endParaRPr lang="en-US" i="1" smtClean="0">
              <a:latin typeface="Cambria" pitchFamily="18" charset="0"/>
              <a:ea typeface="Cambria Math" pitchFamily="18" charset="0"/>
            </a:endParaRPr>
          </a:p>
          <a:p>
            <a:pPr>
              <a:buNone/>
            </a:pPr>
            <a:r>
              <a:rPr lang="en-US" i="1" smtClean="0">
                <a:latin typeface="Cambria" pitchFamily="18" charset="0"/>
                <a:ea typeface="Cambria Math" pitchFamily="18" charset="0"/>
              </a:rPr>
              <a:t>	</a:t>
            </a:r>
            <a:r>
              <a:rPr lang="en-US" smtClean="0">
                <a:latin typeface="Cambria" pitchFamily="18" charset="0"/>
              </a:rPr>
              <a:t>=</a:t>
            </a:r>
            <a:r>
              <a:rPr lang="en-US" i="1" smtClean="0">
                <a:latin typeface="Cambria" pitchFamily="18" charset="0"/>
                <a:ea typeface="Cambria Math" pitchFamily="18" charset="0"/>
              </a:rPr>
              <a:t> </a:t>
            </a:r>
            <a:r>
              <a:rPr lang="en-US" i="1" smtClean="0">
                <a:latin typeface="Cambria" pitchFamily="18" charset="0"/>
                <a:ea typeface="Cambria Math"/>
              </a:rPr>
              <a:t>Z</a:t>
            </a:r>
            <a:r>
              <a:rPr lang="en-US" baseline="30000" smtClean="0">
                <a:latin typeface="Cambria" pitchFamily="18" charset="0"/>
                <a:ea typeface="Cambria Math"/>
              </a:rPr>
              <a:t>-1</a:t>
            </a:r>
            <a:r>
              <a:rPr lang="en-US" smtClean="0">
                <a:latin typeface="Cambria" pitchFamily="18" charset="0"/>
                <a:ea typeface="Cambria Math"/>
              </a:rPr>
              <a:t>·</a:t>
            </a:r>
            <a:r>
              <a:rPr lang="en-US" smtClean="0">
                <a:latin typeface="Cambria" pitchFamily="18" charset="0"/>
                <a:ea typeface="Cambria Math" pitchFamily="18" charset="0"/>
              </a:rPr>
              <a:t>∑</a:t>
            </a:r>
            <a:r>
              <a:rPr lang="en-US" b="1" baseline="-25000" smtClean="0">
                <a:latin typeface="Cambria" pitchFamily="18" charset="0"/>
                <a:ea typeface="Cambria Math" pitchFamily="18" charset="0"/>
              </a:rPr>
              <a:t>x</a:t>
            </a:r>
            <a:r>
              <a:rPr lang="en-US" baseline="-25000" smtClean="0">
                <a:latin typeface="Cambria" pitchFamily="18" charset="0"/>
                <a:ea typeface="Cambria Math"/>
              </a:rPr>
              <a:t>:X</a:t>
            </a:r>
            <a:r>
              <a:rPr lang="en-US" b="1" baseline="-25000" smtClean="0">
                <a:latin typeface="Cambria" pitchFamily="18" charset="0"/>
                <a:ea typeface="Cambria Math"/>
              </a:rPr>
              <a:t>=</a:t>
            </a:r>
            <a:r>
              <a:rPr lang="en-US" i="1" baseline="-25000" smtClean="0">
                <a:latin typeface="Cambria" pitchFamily="18" charset="0"/>
                <a:ea typeface="Cambria Math"/>
              </a:rPr>
              <a:t>x</a:t>
            </a:r>
            <a:r>
              <a:rPr lang="en-US" smtClean="0">
                <a:latin typeface="Cambria" pitchFamily="18" charset="0"/>
                <a:ea typeface="Cambria Math" pitchFamily="18" charset="0"/>
              </a:rPr>
              <a:t> </a:t>
            </a:r>
            <a:r>
              <a:rPr lang="en-US" smtClean="0">
                <a:latin typeface="Cambria" pitchFamily="18" charset="0"/>
                <a:ea typeface="Cambria Math" pitchFamily="18" charset="0"/>
              </a:rPr>
              <a:t>∏</a:t>
            </a:r>
            <a:r>
              <a:rPr lang="en-US" i="1" baseline="-25000" smtClean="0">
                <a:latin typeface="Cambria" pitchFamily="18" charset="0"/>
                <a:ea typeface="Cambria Math" pitchFamily="18" charset="0"/>
              </a:rPr>
              <a:t>a</a:t>
            </a:r>
            <a:r>
              <a:rPr lang="el-GR" i="1" smtClean="0">
                <a:latin typeface="Cambria" pitchFamily="18" charset="0"/>
                <a:ea typeface="Cambria Math" pitchFamily="18" charset="0"/>
              </a:rPr>
              <a:t>ψ</a:t>
            </a:r>
            <a:r>
              <a:rPr lang="en-US" i="1" baseline="-25000" smtClean="0">
                <a:latin typeface="Cambria" pitchFamily="18" charset="0"/>
                <a:ea typeface="Cambria Math" pitchFamily="18" charset="0"/>
              </a:rPr>
              <a:t>a</a:t>
            </a:r>
            <a:r>
              <a:rPr lang="en-US" smtClean="0">
                <a:latin typeface="Cambria" pitchFamily="18" charset="0"/>
                <a:ea typeface="Cambria Math" pitchFamily="18" charset="0"/>
              </a:rPr>
              <a:t>(</a:t>
            </a:r>
            <a:r>
              <a:rPr lang="en-US" b="1" smtClean="0">
                <a:latin typeface="Cambria" pitchFamily="18" charset="0"/>
                <a:ea typeface="Cambria Math" pitchFamily="18" charset="0"/>
              </a:rPr>
              <a:t>x</a:t>
            </a:r>
            <a:r>
              <a:rPr lang="en-US" i="1" baseline="-25000" smtClean="0">
                <a:latin typeface="Cambria" pitchFamily="18" charset="0"/>
                <a:ea typeface="Cambria Math" pitchFamily="18" charset="0"/>
              </a:rPr>
              <a:t>a</a:t>
            </a:r>
            <a:r>
              <a:rPr lang="en-US" smtClean="0">
                <a:latin typeface="Cambria" pitchFamily="18" charset="0"/>
                <a:ea typeface="Cambria Math" pitchFamily="18" charset="0"/>
              </a:rPr>
              <a:t>)</a:t>
            </a:r>
          </a:p>
          <a:p>
            <a:pPr>
              <a:buNone/>
            </a:pPr>
            <a:endParaRPr lang="en-US" smtClean="0">
              <a:latin typeface="Cambria" pitchFamily="18" charset="0"/>
              <a:ea typeface="Cambria Math"/>
            </a:endParaRPr>
          </a:p>
        </p:txBody>
      </p:sp>
      <p:grpSp>
        <p:nvGrpSpPr>
          <p:cNvPr id="4" name="Group 86"/>
          <p:cNvGrpSpPr/>
          <p:nvPr/>
        </p:nvGrpSpPr>
        <p:grpSpPr>
          <a:xfrm>
            <a:off x="4876800" y="1600200"/>
            <a:ext cx="3657600" cy="3657600"/>
            <a:chOff x="4876800" y="1600200"/>
            <a:chExt cx="3657600" cy="3657600"/>
          </a:xfrm>
        </p:grpSpPr>
        <p:sp>
          <p:nvSpPr>
            <p:cNvPr id="5" name="Oval 4"/>
            <p:cNvSpPr/>
            <p:nvPr/>
          </p:nvSpPr>
          <p:spPr>
            <a:xfrm>
              <a:off x="48768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A</a:t>
              </a:r>
              <a:endParaRPr lang="en-US" sz="2000" i="1">
                <a:latin typeface="Constantia" pitchFamily="18" charset="0"/>
              </a:endParaRPr>
            </a:p>
          </p:txBody>
        </p:sp>
        <p:sp>
          <p:nvSpPr>
            <p:cNvPr id="6" name="Oval 5"/>
            <p:cNvSpPr/>
            <p:nvPr/>
          </p:nvSpPr>
          <p:spPr>
            <a:xfrm>
              <a:off x="80772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C</a:t>
              </a:r>
              <a:endParaRPr lang="en-US" sz="2000" i="1">
                <a:latin typeface="Constantia" pitchFamily="18" charset="0"/>
              </a:endParaRPr>
            </a:p>
          </p:txBody>
        </p:sp>
        <p:sp>
          <p:nvSpPr>
            <p:cNvPr id="7" name="Oval 6"/>
            <p:cNvSpPr/>
            <p:nvPr/>
          </p:nvSpPr>
          <p:spPr>
            <a:xfrm>
              <a:off x="64770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B</a:t>
              </a:r>
              <a:endParaRPr lang="en-US" sz="2000" i="1">
                <a:latin typeface="Constantia" pitchFamily="18" charset="0"/>
              </a:endParaRPr>
            </a:p>
          </p:txBody>
        </p:sp>
        <p:cxnSp>
          <p:nvCxnSpPr>
            <p:cNvPr id="8" name="Straight Arrow Connector 7"/>
            <p:cNvCxnSpPr>
              <a:stCxn id="7" idx="2"/>
              <a:endCxn id="5" idx="6"/>
            </p:cNvCxnSpPr>
            <p:nvPr/>
          </p:nvCxnSpPr>
          <p:spPr>
            <a:xfrm rot="10800000">
              <a:off x="53340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2"/>
              <a:endCxn id="7" idx="6"/>
            </p:cNvCxnSpPr>
            <p:nvPr/>
          </p:nvCxnSpPr>
          <p:spPr>
            <a:xfrm rot="10800000">
              <a:off x="69342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8768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D</a:t>
              </a:r>
              <a:endParaRPr lang="en-US" sz="2000" i="1">
                <a:latin typeface="Constantia" pitchFamily="18" charset="0"/>
              </a:endParaRPr>
            </a:p>
          </p:txBody>
        </p:sp>
        <p:sp>
          <p:nvSpPr>
            <p:cNvPr id="11" name="Oval 10"/>
            <p:cNvSpPr/>
            <p:nvPr/>
          </p:nvSpPr>
          <p:spPr>
            <a:xfrm>
              <a:off x="80772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F</a:t>
              </a:r>
              <a:endParaRPr lang="en-US" sz="2000" i="1">
                <a:latin typeface="Constantia" pitchFamily="18" charset="0"/>
              </a:endParaRPr>
            </a:p>
          </p:txBody>
        </p:sp>
        <p:sp>
          <p:nvSpPr>
            <p:cNvPr id="12" name="Oval 11"/>
            <p:cNvSpPr/>
            <p:nvPr/>
          </p:nvSpPr>
          <p:spPr>
            <a:xfrm>
              <a:off x="64770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E</a:t>
              </a:r>
              <a:endParaRPr lang="en-US" sz="2000" i="1">
                <a:latin typeface="Constantia" pitchFamily="18" charset="0"/>
              </a:endParaRPr>
            </a:p>
          </p:txBody>
        </p:sp>
        <p:cxnSp>
          <p:nvCxnSpPr>
            <p:cNvPr id="13" name="Straight Arrow Connector 12"/>
            <p:cNvCxnSpPr>
              <a:stCxn id="12" idx="2"/>
              <a:endCxn id="10" idx="6"/>
            </p:cNvCxnSpPr>
            <p:nvPr/>
          </p:nvCxnSpPr>
          <p:spPr>
            <a:xfrm rot="10800000">
              <a:off x="53340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a:endCxn id="12" idx="6"/>
            </p:cNvCxnSpPr>
            <p:nvPr/>
          </p:nvCxnSpPr>
          <p:spPr>
            <a:xfrm rot="10800000">
              <a:off x="69342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8768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G</a:t>
              </a:r>
              <a:endParaRPr lang="en-US" sz="2000" i="1">
                <a:latin typeface="Constantia" pitchFamily="18" charset="0"/>
              </a:endParaRPr>
            </a:p>
          </p:txBody>
        </p:sp>
        <p:sp>
          <p:nvSpPr>
            <p:cNvPr id="16" name="Oval 15"/>
            <p:cNvSpPr/>
            <p:nvPr/>
          </p:nvSpPr>
          <p:spPr>
            <a:xfrm>
              <a:off x="80772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I</a:t>
              </a:r>
              <a:endParaRPr lang="en-US" sz="2000" i="1">
                <a:latin typeface="Constantia" pitchFamily="18" charset="0"/>
              </a:endParaRPr>
            </a:p>
          </p:txBody>
        </p:sp>
        <p:sp>
          <p:nvSpPr>
            <p:cNvPr id="17" name="Oval 16"/>
            <p:cNvSpPr/>
            <p:nvPr/>
          </p:nvSpPr>
          <p:spPr>
            <a:xfrm>
              <a:off x="64770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H</a:t>
              </a:r>
              <a:endParaRPr lang="en-US" sz="2000" i="1">
                <a:latin typeface="Constantia" pitchFamily="18" charset="0"/>
              </a:endParaRPr>
            </a:p>
          </p:txBody>
        </p:sp>
        <p:cxnSp>
          <p:nvCxnSpPr>
            <p:cNvPr id="18" name="Straight Arrow Connector 17"/>
            <p:cNvCxnSpPr>
              <a:stCxn id="17" idx="2"/>
              <a:endCxn id="15" idx="6"/>
            </p:cNvCxnSpPr>
            <p:nvPr/>
          </p:nvCxnSpPr>
          <p:spPr>
            <a:xfrm rot="10800000">
              <a:off x="53340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2"/>
              <a:endCxn id="17" idx="6"/>
            </p:cNvCxnSpPr>
            <p:nvPr/>
          </p:nvCxnSpPr>
          <p:spPr>
            <a:xfrm rot="10800000">
              <a:off x="69342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0"/>
              <a:endCxn id="5" idx="4"/>
            </p:cNvCxnSpPr>
            <p:nvPr/>
          </p:nvCxnSpPr>
          <p:spPr>
            <a:xfrm rot="5400000" flipH="1" flipV="1">
              <a:off x="45339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a:endCxn id="10" idx="4"/>
            </p:cNvCxnSpPr>
            <p:nvPr/>
          </p:nvCxnSpPr>
          <p:spPr>
            <a:xfrm rot="5400000" flipH="1" flipV="1">
              <a:off x="45339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rot="5400000" flipH="1" flipV="1">
            <a:off x="61341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61341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77343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7343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9" name="Rectangle 8"/>
          <p:cNvSpPr/>
          <p:nvPr/>
        </p:nvSpPr>
        <p:spPr>
          <a:xfrm>
            <a:off x="4480560" y="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61120" y="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 Networks</a:t>
            </a:r>
            <a:endParaRPr lang="en-US"/>
          </a:p>
        </p:txBody>
      </p:sp>
      <p:sp>
        <p:nvSpPr>
          <p:cNvPr id="3" name="Content Placeholder 2"/>
          <p:cNvSpPr>
            <a:spLocks noGrp="1"/>
          </p:cNvSpPr>
          <p:nvPr>
            <p:ph idx="1"/>
          </p:nvPr>
        </p:nvSpPr>
        <p:spPr/>
        <p:txBody>
          <a:bodyPr/>
          <a:lstStyle/>
          <a:p>
            <a:r>
              <a:rPr lang="en-US" smtClean="0"/>
              <a:t>Reasoning in Bayesian networks:</a:t>
            </a:r>
          </a:p>
          <a:p>
            <a:pPr lvl="1"/>
            <a:r>
              <a:rPr lang="en-US" smtClean="0"/>
              <a:t>artificial intelligence, machine learning, computer vision, information theory, statistical physics, information retrieval, computational biology …</a:t>
            </a:r>
          </a:p>
          <a:p>
            <a:r>
              <a:rPr lang="en-US" smtClean="0"/>
              <a:t>This thesis: </a:t>
            </a:r>
            <a:r>
              <a:rPr lang="en-US" smtClean="0"/>
              <a:t>develop a perspective on approximate algorithms for inference that:</a:t>
            </a:r>
          </a:p>
          <a:p>
            <a:pPr lvl="1"/>
            <a:r>
              <a:rPr lang="en-US" sz="2400" smtClean="0"/>
              <a:t>yields more accuracte and effective approximations</a:t>
            </a:r>
          </a:p>
          <a:p>
            <a:pPr lvl="1"/>
            <a:r>
              <a:rPr lang="en-US" sz="2400" smtClean="0"/>
              <a:t>allows us to easily design new </a:t>
            </a:r>
            <a:r>
              <a:rPr lang="en-US" sz="2400" smtClean="0"/>
              <a:t>approximations</a:t>
            </a:r>
            <a:endParaRPr 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4800" smtClean="0"/>
              <a:t>Relax: Treewidth</a:t>
            </a:r>
          </a:p>
        </p:txBody>
      </p:sp>
      <p:sp>
        <p:nvSpPr>
          <p:cNvPr id="1028" name="Oval 3"/>
          <p:cNvSpPr>
            <a:spLocks noChangeArrowheads="1"/>
          </p:cNvSpPr>
          <p:nvPr/>
        </p:nvSpPr>
        <p:spPr bwMode="auto">
          <a:xfrm>
            <a:off x="304800"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29" name="Oval 4"/>
          <p:cNvSpPr>
            <a:spLocks noChangeArrowheads="1"/>
          </p:cNvSpPr>
          <p:nvPr/>
        </p:nvSpPr>
        <p:spPr bwMode="auto">
          <a:xfrm>
            <a:off x="628650" y="2154238"/>
            <a:ext cx="268288"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0" name="Oval 5"/>
          <p:cNvSpPr>
            <a:spLocks noChangeArrowheads="1"/>
          </p:cNvSpPr>
          <p:nvPr/>
        </p:nvSpPr>
        <p:spPr bwMode="auto">
          <a:xfrm>
            <a:off x="9509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1" name="Oval 6"/>
          <p:cNvSpPr>
            <a:spLocks noChangeArrowheads="1"/>
          </p:cNvSpPr>
          <p:nvPr/>
        </p:nvSpPr>
        <p:spPr bwMode="auto">
          <a:xfrm>
            <a:off x="304800"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2" name="Oval 7"/>
          <p:cNvSpPr>
            <a:spLocks noChangeArrowheads="1"/>
          </p:cNvSpPr>
          <p:nvPr/>
        </p:nvSpPr>
        <p:spPr bwMode="auto">
          <a:xfrm>
            <a:off x="9509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3" name="Oval 8"/>
          <p:cNvSpPr>
            <a:spLocks noChangeArrowheads="1"/>
          </p:cNvSpPr>
          <p:nvPr/>
        </p:nvSpPr>
        <p:spPr bwMode="auto">
          <a:xfrm>
            <a:off x="304800"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4" name="Oval 9"/>
          <p:cNvSpPr>
            <a:spLocks noChangeArrowheads="1"/>
          </p:cNvSpPr>
          <p:nvPr/>
        </p:nvSpPr>
        <p:spPr bwMode="auto">
          <a:xfrm>
            <a:off x="9509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5" name="Oval 10"/>
          <p:cNvSpPr>
            <a:spLocks noChangeArrowheads="1"/>
          </p:cNvSpPr>
          <p:nvPr/>
        </p:nvSpPr>
        <p:spPr bwMode="auto">
          <a:xfrm>
            <a:off x="9509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6" name="Oval 11"/>
          <p:cNvSpPr>
            <a:spLocks noChangeArrowheads="1"/>
          </p:cNvSpPr>
          <p:nvPr/>
        </p:nvSpPr>
        <p:spPr bwMode="auto">
          <a:xfrm>
            <a:off x="628650" y="3562350"/>
            <a:ext cx="268288"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7" name="Oval 12"/>
          <p:cNvSpPr>
            <a:spLocks noChangeArrowheads="1"/>
          </p:cNvSpPr>
          <p:nvPr/>
        </p:nvSpPr>
        <p:spPr bwMode="auto">
          <a:xfrm>
            <a:off x="304800"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8" name="Line 13"/>
          <p:cNvSpPr>
            <a:spLocks noChangeShapeType="1"/>
          </p:cNvSpPr>
          <p:nvPr/>
        </p:nvSpPr>
        <p:spPr bwMode="auto">
          <a:xfrm>
            <a:off x="520700" y="2003425"/>
            <a:ext cx="161925"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9" name="Line 14"/>
          <p:cNvSpPr>
            <a:spLocks noChangeShapeType="1"/>
          </p:cNvSpPr>
          <p:nvPr/>
        </p:nvSpPr>
        <p:spPr bwMode="auto">
          <a:xfrm flipH="1">
            <a:off x="844550" y="1954213"/>
            <a:ext cx="160338"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0" name="Line 15"/>
          <p:cNvSpPr>
            <a:spLocks noChangeShapeType="1"/>
          </p:cNvSpPr>
          <p:nvPr/>
        </p:nvSpPr>
        <p:spPr bwMode="auto">
          <a:xfrm>
            <a:off x="844550" y="2355850"/>
            <a:ext cx="160338"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1" name="Line 16"/>
          <p:cNvSpPr>
            <a:spLocks noChangeShapeType="1"/>
          </p:cNvSpPr>
          <p:nvPr/>
        </p:nvSpPr>
        <p:spPr bwMode="auto">
          <a:xfrm>
            <a:off x="11001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2" name="Line 17"/>
          <p:cNvSpPr>
            <a:spLocks noChangeShapeType="1"/>
          </p:cNvSpPr>
          <p:nvPr/>
        </p:nvSpPr>
        <p:spPr bwMode="auto">
          <a:xfrm>
            <a:off x="4524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3" name="Line 18"/>
          <p:cNvSpPr>
            <a:spLocks noChangeShapeType="1"/>
          </p:cNvSpPr>
          <p:nvPr/>
        </p:nvSpPr>
        <p:spPr bwMode="auto">
          <a:xfrm>
            <a:off x="844550" y="3763963"/>
            <a:ext cx="160338"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4" name="Line 19"/>
          <p:cNvSpPr>
            <a:spLocks noChangeShapeType="1"/>
          </p:cNvSpPr>
          <p:nvPr/>
        </p:nvSpPr>
        <p:spPr bwMode="auto">
          <a:xfrm flipH="1">
            <a:off x="844550" y="3311525"/>
            <a:ext cx="160338"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5" name="Line 20"/>
          <p:cNvSpPr>
            <a:spLocks noChangeShapeType="1"/>
          </p:cNvSpPr>
          <p:nvPr/>
        </p:nvSpPr>
        <p:spPr bwMode="auto">
          <a:xfrm flipH="1">
            <a:off x="520700" y="3763963"/>
            <a:ext cx="161925"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6" name="Oval 21"/>
          <p:cNvSpPr>
            <a:spLocks noChangeArrowheads="1"/>
          </p:cNvSpPr>
          <p:nvPr/>
        </p:nvSpPr>
        <p:spPr bwMode="auto">
          <a:xfrm>
            <a:off x="15986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7" name="Oval 22"/>
          <p:cNvSpPr>
            <a:spLocks noChangeArrowheads="1"/>
          </p:cNvSpPr>
          <p:nvPr/>
        </p:nvSpPr>
        <p:spPr bwMode="auto">
          <a:xfrm>
            <a:off x="1922463" y="2154238"/>
            <a:ext cx="268287"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8" name="Oval 23"/>
          <p:cNvSpPr>
            <a:spLocks noChangeArrowheads="1"/>
          </p:cNvSpPr>
          <p:nvPr/>
        </p:nvSpPr>
        <p:spPr bwMode="auto">
          <a:xfrm>
            <a:off x="2244725"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9" name="Oval 24"/>
          <p:cNvSpPr>
            <a:spLocks noChangeArrowheads="1"/>
          </p:cNvSpPr>
          <p:nvPr/>
        </p:nvSpPr>
        <p:spPr bwMode="auto">
          <a:xfrm>
            <a:off x="15986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0" name="Oval 25"/>
          <p:cNvSpPr>
            <a:spLocks noChangeArrowheads="1"/>
          </p:cNvSpPr>
          <p:nvPr/>
        </p:nvSpPr>
        <p:spPr bwMode="auto">
          <a:xfrm>
            <a:off x="2244725"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1" name="Oval 26"/>
          <p:cNvSpPr>
            <a:spLocks noChangeArrowheads="1"/>
          </p:cNvSpPr>
          <p:nvPr/>
        </p:nvSpPr>
        <p:spPr bwMode="auto">
          <a:xfrm>
            <a:off x="15986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2" name="Oval 27"/>
          <p:cNvSpPr>
            <a:spLocks noChangeArrowheads="1"/>
          </p:cNvSpPr>
          <p:nvPr/>
        </p:nvSpPr>
        <p:spPr bwMode="auto">
          <a:xfrm>
            <a:off x="2244725"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3" name="Oval 28"/>
          <p:cNvSpPr>
            <a:spLocks noChangeArrowheads="1"/>
          </p:cNvSpPr>
          <p:nvPr/>
        </p:nvSpPr>
        <p:spPr bwMode="auto">
          <a:xfrm>
            <a:off x="2244725"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4" name="Oval 29"/>
          <p:cNvSpPr>
            <a:spLocks noChangeArrowheads="1"/>
          </p:cNvSpPr>
          <p:nvPr/>
        </p:nvSpPr>
        <p:spPr bwMode="auto">
          <a:xfrm>
            <a:off x="1922463" y="3562350"/>
            <a:ext cx="268287"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5" name="Oval 30"/>
          <p:cNvSpPr>
            <a:spLocks noChangeArrowheads="1"/>
          </p:cNvSpPr>
          <p:nvPr/>
        </p:nvSpPr>
        <p:spPr bwMode="auto">
          <a:xfrm>
            <a:off x="15986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6" name="Line 31"/>
          <p:cNvSpPr>
            <a:spLocks noChangeShapeType="1"/>
          </p:cNvSpPr>
          <p:nvPr/>
        </p:nvSpPr>
        <p:spPr bwMode="auto">
          <a:xfrm>
            <a:off x="1814513" y="2003425"/>
            <a:ext cx="160337"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7" name="Line 32"/>
          <p:cNvSpPr>
            <a:spLocks noChangeShapeType="1"/>
          </p:cNvSpPr>
          <p:nvPr/>
        </p:nvSpPr>
        <p:spPr bwMode="auto">
          <a:xfrm flipH="1">
            <a:off x="2136775" y="1954213"/>
            <a:ext cx="161925"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8" name="Line 33"/>
          <p:cNvSpPr>
            <a:spLocks noChangeShapeType="1"/>
          </p:cNvSpPr>
          <p:nvPr/>
        </p:nvSpPr>
        <p:spPr bwMode="auto">
          <a:xfrm>
            <a:off x="2136775"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9" name="Line 34"/>
          <p:cNvSpPr>
            <a:spLocks noChangeShapeType="1"/>
          </p:cNvSpPr>
          <p:nvPr/>
        </p:nvSpPr>
        <p:spPr bwMode="auto">
          <a:xfrm>
            <a:off x="23939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0" name="Line 35"/>
          <p:cNvSpPr>
            <a:spLocks noChangeShapeType="1"/>
          </p:cNvSpPr>
          <p:nvPr/>
        </p:nvSpPr>
        <p:spPr bwMode="auto">
          <a:xfrm>
            <a:off x="17462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1" name="Line 36"/>
          <p:cNvSpPr>
            <a:spLocks noChangeShapeType="1"/>
          </p:cNvSpPr>
          <p:nvPr/>
        </p:nvSpPr>
        <p:spPr bwMode="auto">
          <a:xfrm>
            <a:off x="2136775" y="3763963"/>
            <a:ext cx="161925"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2" name="Line 37"/>
          <p:cNvSpPr>
            <a:spLocks noChangeShapeType="1"/>
          </p:cNvSpPr>
          <p:nvPr/>
        </p:nvSpPr>
        <p:spPr bwMode="auto">
          <a:xfrm>
            <a:off x="1814513" y="3311525"/>
            <a:ext cx="160337"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3" name="Line 38"/>
          <p:cNvSpPr>
            <a:spLocks noChangeShapeType="1"/>
          </p:cNvSpPr>
          <p:nvPr/>
        </p:nvSpPr>
        <p:spPr bwMode="auto">
          <a:xfrm flipH="1">
            <a:off x="2136775"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4" name="Line 39"/>
          <p:cNvSpPr>
            <a:spLocks noChangeShapeType="1"/>
          </p:cNvSpPr>
          <p:nvPr/>
        </p:nvSpPr>
        <p:spPr bwMode="auto">
          <a:xfrm flipH="1">
            <a:off x="1814513" y="3763963"/>
            <a:ext cx="160337"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5" name="Line 40"/>
          <p:cNvSpPr>
            <a:spLocks noChangeShapeType="1"/>
          </p:cNvSpPr>
          <p:nvPr/>
        </p:nvSpPr>
        <p:spPr bwMode="auto">
          <a:xfrm flipH="1">
            <a:off x="1166813" y="3362325"/>
            <a:ext cx="53975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6" name="Line 41"/>
          <p:cNvSpPr>
            <a:spLocks noChangeShapeType="1"/>
          </p:cNvSpPr>
          <p:nvPr/>
        </p:nvSpPr>
        <p:spPr bwMode="auto">
          <a:xfrm>
            <a:off x="412750" y="3362325"/>
            <a:ext cx="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graphicFrame>
        <p:nvGraphicFramePr>
          <p:cNvPr id="1026" name="Object 42"/>
          <p:cNvGraphicFramePr>
            <a:graphicFrameLocks noChangeAspect="1"/>
          </p:cNvGraphicFramePr>
          <p:nvPr/>
        </p:nvGraphicFramePr>
        <p:xfrm>
          <a:off x="3077369" y="5638800"/>
          <a:ext cx="2989262" cy="747712"/>
        </p:xfrm>
        <a:graphic>
          <a:graphicData uri="http://schemas.openxmlformats.org/presentationml/2006/ole">
            <p:oleObj spid="_x0000_s254978" name="Equation" r:id="rId4" imgW="812520" imgH="203040" progId="Equation.3">
              <p:embed/>
            </p:oleObj>
          </a:graphicData>
        </a:graphic>
      </p:graphicFrame>
      <p:sp>
        <p:nvSpPr>
          <p:cNvPr id="1067" name="Oval 43"/>
          <p:cNvSpPr>
            <a:spLocks noChangeArrowheads="1"/>
          </p:cNvSpPr>
          <p:nvPr/>
        </p:nvSpPr>
        <p:spPr bwMode="auto">
          <a:xfrm>
            <a:off x="3467100"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8" name="Oval 44"/>
          <p:cNvSpPr>
            <a:spLocks noChangeArrowheads="1"/>
          </p:cNvSpPr>
          <p:nvPr/>
        </p:nvSpPr>
        <p:spPr bwMode="auto">
          <a:xfrm>
            <a:off x="3790950" y="2154238"/>
            <a:ext cx="268288"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9" name="Oval 45"/>
          <p:cNvSpPr>
            <a:spLocks noChangeArrowheads="1"/>
          </p:cNvSpPr>
          <p:nvPr/>
        </p:nvSpPr>
        <p:spPr bwMode="auto">
          <a:xfrm>
            <a:off x="41132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0" name="Oval 46"/>
          <p:cNvSpPr>
            <a:spLocks noChangeArrowheads="1"/>
          </p:cNvSpPr>
          <p:nvPr/>
        </p:nvSpPr>
        <p:spPr bwMode="auto">
          <a:xfrm>
            <a:off x="3467100"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1" name="Oval 47"/>
          <p:cNvSpPr>
            <a:spLocks noChangeArrowheads="1"/>
          </p:cNvSpPr>
          <p:nvPr/>
        </p:nvSpPr>
        <p:spPr bwMode="auto">
          <a:xfrm>
            <a:off x="41132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2" name="Oval 48"/>
          <p:cNvSpPr>
            <a:spLocks noChangeArrowheads="1"/>
          </p:cNvSpPr>
          <p:nvPr/>
        </p:nvSpPr>
        <p:spPr bwMode="auto">
          <a:xfrm>
            <a:off x="3467100"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3" name="Oval 49"/>
          <p:cNvSpPr>
            <a:spLocks noChangeArrowheads="1"/>
          </p:cNvSpPr>
          <p:nvPr/>
        </p:nvSpPr>
        <p:spPr bwMode="auto">
          <a:xfrm>
            <a:off x="41132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4" name="Oval 50"/>
          <p:cNvSpPr>
            <a:spLocks noChangeArrowheads="1"/>
          </p:cNvSpPr>
          <p:nvPr/>
        </p:nvSpPr>
        <p:spPr bwMode="auto">
          <a:xfrm>
            <a:off x="41132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5" name="Oval 51"/>
          <p:cNvSpPr>
            <a:spLocks noChangeArrowheads="1"/>
          </p:cNvSpPr>
          <p:nvPr/>
        </p:nvSpPr>
        <p:spPr bwMode="auto">
          <a:xfrm>
            <a:off x="3790950" y="3562350"/>
            <a:ext cx="268288"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6" name="Oval 52"/>
          <p:cNvSpPr>
            <a:spLocks noChangeArrowheads="1"/>
          </p:cNvSpPr>
          <p:nvPr/>
        </p:nvSpPr>
        <p:spPr bwMode="auto">
          <a:xfrm>
            <a:off x="3467100"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7" name="Line 53"/>
          <p:cNvSpPr>
            <a:spLocks noChangeShapeType="1"/>
          </p:cNvSpPr>
          <p:nvPr/>
        </p:nvSpPr>
        <p:spPr bwMode="auto">
          <a:xfrm>
            <a:off x="3683000" y="2003425"/>
            <a:ext cx="161925"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8" name="Line 54"/>
          <p:cNvSpPr>
            <a:spLocks noChangeShapeType="1"/>
          </p:cNvSpPr>
          <p:nvPr/>
        </p:nvSpPr>
        <p:spPr bwMode="auto">
          <a:xfrm flipH="1">
            <a:off x="4006850" y="1954213"/>
            <a:ext cx="160338"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9" name="Line 55"/>
          <p:cNvSpPr>
            <a:spLocks noChangeShapeType="1"/>
          </p:cNvSpPr>
          <p:nvPr/>
        </p:nvSpPr>
        <p:spPr bwMode="auto">
          <a:xfrm>
            <a:off x="4006850" y="2355850"/>
            <a:ext cx="160338"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0" name="Line 56"/>
          <p:cNvSpPr>
            <a:spLocks noChangeShapeType="1"/>
          </p:cNvSpPr>
          <p:nvPr/>
        </p:nvSpPr>
        <p:spPr bwMode="auto">
          <a:xfrm flipH="1">
            <a:off x="3683000"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1" name="Line 57"/>
          <p:cNvSpPr>
            <a:spLocks noChangeShapeType="1"/>
          </p:cNvSpPr>
          <p:nvPr/>
        </p:nvSpPr>
        <p:spPr bwMode="auto">
          <a:xfrm>
            <a:off x="42624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2" name="Line 58"/>
          <p:cNvSpPr>
            <a:spLocks noChangeShapeType="1"/>
          </p:cNvSpPr>
          <p:nvPr/>
        </p:nvSpPr>
        <p:spPr bwMode="auto">
          <a:xfrm>
            <a:off x="36147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3" name="Line 59"/>
          <p:cNvSpPr>
            <a:spLocks noChangeShapeType="1"/>
          </p:cNvSpPr>
          <p:nvPr/>
        </p:nvSpPr>
        <p:spPr bwMode="auto">
          <a:xfrm>
            <a:off x="4006850" y="3763963"/>
            <a:ext cx="160338"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4" name="Line 60"/>
          <p:cNvSpPr>
            <a:spLocks noChangeShapeType="1"/>
          </p:cNvSpPr>
          <p:nvPr/>
        </p:nvSpPr>
        <p:spPr bwMode="auto">
          <a:xfrm>
            <a:off x="3683000"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5" name="Line 61"/>
          <p:cNvSpPr>
            <a:spLocks noChangeShapeType="1"/>
          </p:cNvSpPr>
          <p:nvPr/>
        </p:nvSpPr>
        <p:spPr bwMode="auto">
          <a:xfrm flipH="1">
            <a:off x="4006850" y="3311525"/>
            <a:ext cx="160338"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6" name="Line 62"/>
          <p:cNvSpPr>
            <a:spLocks noChangeShapeType="1"/>
          </p:cNvSpPr>
          <p:nvPr/>
        </p:nvSpPr>
        <p:spPr bwMode="auto">
          <a:xfrm flipH="1">
            <a:off x="3683000" y="3763963"/>
            <a:ext cx="161925"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7" name="Oval 63"/>
          <p:cNvSpPr>
            <a:spLocks noChangeArrowheads="1"/>
          </p:cNvSpPr>
          <p:nvPr/>
        </p:nvSpPr>
        <p:spPr bwMode="auto">
          <a:xfrm>
            <a:off x="47609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8" name="Oval 64"/>
          <p:cNvSpPr>
            <a:spLocks noChangeArrowheads="1"/>
          </p:cNvSpPr>
          <p:nvPr/>
        </p:nvSpPr>
        <p:spPr bwMode="auto">
          <a:xfrm>
            <a:off x="5084763" y="2154238"/>
            <a:ext cx="268287"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9" name="Oval 65"/>
          <p:cNvSpPr>
            <a:spLocks noChangeArrowheads="1"/>
          </p:cNvSpPr>
          <p:nvPr/>
        </p:nvSpPr>
        <p:spPr bwMode="auto">
          <a:xfrm>
            <a:off x="5407025"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0" name="Oval 66"/>
          <p:cNvSpPr>
            <a:spLocks noChangeArrowheads="1"/>
          </p:cNvSpPr>
          <p:nvPr/>
        </p:nvSpPr>
        <p:spPr bwMode="auto">
          <a:xfrm>
            <a:off x="47609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1" name="Oval 67"/>
          <p:cNvSpPr>
            <a:spLocks noChangeArrowheads="1"/>
          </p:cNvSpPr>
          <p:nvPr/>
        </p:nvSpPr>
        <p:spPr bwMode="auto">
          <a:xfrm>
            <a:off x="5407025"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2" name="Oval 68"/>
          <p:cNvSpPr>
            <a:spLocks noChangeArrowheads="1"/>
          </p:cNvSpPr>
          <p:nvPr/>
        </p:nvSpPr>
        <p:spPr bwMode="auto">
          <a:xfrm>
            <a:off x="47609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3" name="Oval 69"/>
          <p:cNvSpPr>
            <a:spLocks noChangeArrowheads="1"/>
          </p:cNvSpPr>
          <p:nvPr/>
        </p:nvSpPr>
        <p:spPr bwMode="auto">
          <a:xfrm>
            <a:off x="5407025"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4" name="Oval 70"/>
          <p:cNvSpPr>
            <a:spLocks noChangeArrowheads="1"/>
          </p:cNvSpPr>
          <p:nvPr/>
        </p:nvSpPr>
        <p:spPr bwMode="auto">
          <a:xfrm>
            <a:off x="5407025"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5" name="Oval 71"/>
          <p:cNvSpPr>
            <a:spLocks noChangeArrowheads="1"/>
          </p:cNvSpPr>
          <p:nvPr/>
        </p:nvSpPr>
        <p:spPr bwMode="auto">
          <a:xfrm>
            <a:off x="5084763" y="3562350"/>
            <a:ext cx="268287"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6" name="Oval 72"/>
          <p:cNvSpPr>
            <a:spLocks noChangeArrowheads="1"/>
          </p:cNvSpPr>
          <p:nvPr/>
        </p:nvSpPr>
        <p:spPr bwMode="auto">
          <a:xfrm>
            <a:off x="47609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7" name="Line 73"/>
          <p:cNvSpPr>
            <a:spLocks noChangeShapeType="1"/>
          </p:cNvSpPr>
          <p:nvPr/>
        </p:nvSpPr>
        <p:spPr bwMode="auto">
          <a:xfrm>
            <a:off x="4976813" y="2003425"/>
            <a:ext cx="160337"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8" name="Line 74"/>
          <p:cNvSpPr>
            <a:spLocks noChangeShapeType="1"/>
          </p:cNvSpPr>
          <p:nvPr/>
        </p:nvSpPr>
        <p:spPr bwMode="auto">
          <a:xfrm flipH="1">
            <a:off x="5299075" y="1954213"/>
            <a:ext cx="161925"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9" name="Line 75"/>
          <p:cNvSpPr>
            <a:spLocks noChangeShapeType="1"/>
          </p:cNvSpPr>
          <p:nvPr/>
        </p:nvSpPr>
        <p:spPr bwMode="auto">
          <a:xfrm>
            <a:off x="5299075"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0" name="Line 76"/>
          <p:cNvSpPr>
            <a:spLocks noChangeShapeType="1"/>
          </p:cNvSpPr>
          <p:nvPr/>
        </p:nvSpPr>
        <p:spPr bwMode="auto">
          <a:xfrm flipH="1">
            <a:off x="4976813" y="2355850"/>
            <a:ext cx="160337"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1" name="Line 77"/>
          <p:cNvSpPr>
            <a:spLocks noChangeShapeType="1"/>
          </p:cNvSpPr>
          <p:nvPr/>
        </p:nvSpPr>
        <p:spPr bwMode="auto">
          <a:xfrm>
            <a:off x="55562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2" name="Line 78"/>
          <p:cNvSpPr>
            <a:spLocks noChangeShapeType="1"/>
          </p:cNvSpPr>
          <p:nvPr/>
        </p:nvSpPr>
        <p:spPr bwMode="auto">
          <a:xfrm>
            <a:off x="49085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3" name="Line 79"/>
          <p:cNvSpPr>
            <a:spLocks noChangeShapeType="1"/>
          </p:cNvSpPr>
          <p:nvPr/>
        </p:nvSpPr>
        <p:spPr bwMode="auto">
          <a:xfrm>
            <a:off x="5299075" y="3763963"/>
            <a:ext cx="161925"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4" name="Line 80"/>
          <p:cNvSpPr>
            <a:spLocks noChangeShapeType="1"/>
          </p:cNvSpPr>
          <p:nvPr/>
        </p:nvSpPr>
        <p:spPr bwMode="auto">
          <a:xfrm>
            <a:off x="4976813" y="3311525"/>
            <a:ext cx="160337"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5" name="Line 81"/>
          <p:cNvSpPr>
            <a:spLocks noChangeShapeType="1"/>
          </p:cNvSpPr>
          <p:nvPr/>
        </p:nvSpPr>
        <p:spPr bwMode="auto">
          <a:xfrm flipH="1">
            <a:off x="5299075"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6" name="Line 82"/>
          <p:cNvSpPr>
            <a:spLocks noChangeShapeType="1"/>
          </p:cNvSpPr>
          <p:nvPr/>
        </p:nvSpPr>
        <p:spPr bwMode="auto">
          <a:xfrm flipH="1">
            <a:off x="4976813" y="3763963"/>
            <a:ext cx="160337"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7" name="Line 83"/>
          <p:cNvSpPr>
            <a:spLocks noChangeShapeType="1"/>
          </p:cNvSpPr>
          <p:nvPr/>
        </p:nvSpPr>
        <p:spPr bwMode="auto">
          <a:xfrm>
            <a:off x="4329113" y="3311525"/>
            <a:ext cx="485775" cy="7048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8" name="Line 84"/>
          <p:cNvSpPr>
            <a:spLocks noChangeShapeType="1"/>
          </p:cNvSpPr>
          <p:nvPr/>
        </p:nvSpPr>
        <p:spPr bwMode="auto">
          <a:xfrm flipH="1">
            <a:off x="4329113" y="3362325"/>
            <a:ext cx="53975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9" name="Oval 85"/>
          <p:cNvSpPr>
            <a:spLocks noChangeArrowheads="1"/>
          </p:cNvSpPr>
          <p:nvPr/>
        </p:nvSpPr>
        <p:spPr bwMode="auto">
          <a:xfrm>
            <a:off x="6629400"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0" name="Oval 86"/>
          <p:cNvSpPr>
            <a:spLocks noChangeArrowheads="1"/>
          </p:cNvSpPr>
          <p:nvPr/>
        </p:nvSpPr>
        <p:spPr bwMode="auto">
          <a:xfrm>
            <a:off x="6953250" y="2154238"/>
            <a:ext cx="268288"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1" name="Oval 87"/>
          <p:cNvSpPr>
            <a:spLocks noChangeArrowheads="1"/>
          </p:cNvSpPr>
          <p:nvPr/>
        </p:nvSpPr>
        <p:spPr bwMode="auto">
          <a:xfrm>
            <a:off x="72755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2" name="Oval 88"/>
          <p:cNvSpPr>
            <a:spLocks noChangeArrowheads="1"/>
          </p:cNvSpPr>
          <p:nvPr/>
        </p:nvSpPr>
        <p:spPr bwMode="auto">
          <a:xfrm>
            <a:off x="6629400"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3" name="Oval 89"/>
          <p:cNvSpPr>
            <a:spLocks noChangeArrowheads="1"/>
          </p:cNvSpPr>
          <p:nvPr/>
        </p:nvSpPr>
        <p:spPr bwMode="auto">
          <a:xfrm>
            <a:off x="72755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4" name="Oval 90"/>
          <p:cNvSpPr>
            <a:spLocks noChangeArrowheads="1"/>
          </p:cNvSpPr>
          <p:nvPr/>
        </p:nvSpPr>
        <p:spPr bwMode="auto">
          <a:xfrm>
            <a:off x="6629400"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5" name="Oval 91"/>
          <p:cNvSpPr>
            <a:spLocks noChangeArrowheads="1"/>
          </p:cNvSpPr>
          <p:nvPr/>
        </p:nvSpPr>
        <p:spPr bwMode="auto">
          <a:xfrm>
            <a:off x="72755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6" name="Oval 92"/>
          <p:cNvSpPr>
            <a:spLocks noChangeArrowheads="1"/>
          </p:cNvSpPr>
          <p:nvPr/>
        </p:nvSpPr>
        <p:spPr bwMode="auto">
          <a:xfrm>
            <a:off x="72755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7" name="Oval 93"/>
          <p:cNvSpPr>
            <a:spLocks noChangeArrowheads="1"/>
          </p:cNvSpPr>
          <p:nvPr/>
        </p:nvSpPr>
        <p:spPr bwMode="auto">
          <a:xfrm>
            <a:off x="6953250" y="3562350"/>
            <a:ext cx="268288"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8" name="Oval 94"/>
          <p:cNvSpPr>
            <a:spLocks noChangeArrowheads="1"/>
          </p:cNvSpPr>
          <p:nvPr/>
        </p:nvSpPr>
        <p:spPr bwMode="auto">
          <a:xfrm>
            <a:off x="6629400"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9" name="Line 95"/>
          <p:cNvSpPr>
            <a:spLocks noChangeShapeType="1"/>
          </p:cNvSpPr>
          <p:nvPr/>
        </p:nvSpPr>
        <p:spPr bwMode="auto">
          <a:xfrm>
            <a:off x="6845300" y="2003425"/>
            <a:ext cx="161925"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0" name="Line 96"/>
          <p:cNvSpPr>
            <a:spLocks noChangeShapeType="1"/>
          </p:cNvSpPr>
          <p:nvPr/>
        </p:nvSpPr>
        <p:spPr bwMode="auto">
          <a:xfrm flipH="1">
            <a:off x="7169150" y="1954213"/>
            <a:ext cx="160338"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1" name="Line 97"/>
          <p:cNvSpPr>
            <a:spLocks noChangeShapeType="1"/>
          </p:cNvSpPr>
          <p:nvPr/>
        </p:nvSpPr>
        <p:spPr bwMode="auto">
          <a:xfrm>
            <a:off x="7169150" y="2355850"/>
            <a:ext cx="160338"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2" name="Line 98"/>
          <p:cNvSpPr>
            <a:spLocks noChangeShapeType="1"/>
          </p:cNvSpPr>
          <p:nvPr/>
        </p:nvSpPr>
        <p:spPr bwMode="auto">
          <a:xfrm flipH="1">
            <a:off x="6845300"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3" name="Line 99"/>
          <p:cNvSpPr>
            <a:spLocks noChangeShapeType="1"/>
          </p:cNvSpPr>
          <p:nvPr/>
        </p:nvSpPr>
        <p:spPr bwMode="auto">
          <a:xfrm>
            <a:off x="74247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4" name="Line 100"/>
          <p:cNvSpPr>
            <a:spLocks noChangeShapeType="1"/>
          </p:cNvSpPr>
          <p:nvPr/>
        </p:nvSpPr>
        <p:spPr bwMode="auto">
          <a:xfrm>
            <a:off x="67770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5" name="Line 101"/>
          <p:cNvSpPr>
            <a:spLocks noChangeShapeType="1"/>
          </p:cNvSpPr>
          <p:nvPr/>
        </p:nvSpPr>
        <p:spPr bwMode="auto">
          <a:xfrm>
            <a:off x="7169150" y="3763963"/>
            <a:ext cx="160338"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6" name="Line 102"/>
          <p:cNvSpPr>
            <a:spLocks noChangeShapeType="1"/>
          </p:cNvSpPr>
          <p:nvPr/>
        </p:nvSpPr>
        <p:spPr bwMode="auto">
          <a:xfrm>
            <a:off x="6845300"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7" name="Line 103"/>
          <p:cNvSpPr>
            <a:spLocks noChangeShapeType="1"/>
          </p:cNvSpPr>
          <p:nvPr/>
        </p:nvSpPr>
        <p:spPr bwMode="auto">
          <a:xfrm flipH="1">
            <a:off x="7169150" y="3311525"/>
            <a:ext cx="160338"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8" name="Line 104"/>
          <p:cNvSpPr>
            <a:spLocks noChangeShapeType="1"/>
          </p:cNvSpPr>
          <p:nvPr/>
        </p:nvSpPr>
        <p:spPr bwMode="auto">
          <a:xfrm flipH="1">
            <a:off x="6845300" y="3763963"/>
            <a:ext cx="161925"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9" name="Oval 105"/>
          <p:cNvSpPr>
            <a:spLocks noChangeArrowheads="1"/>
          </p:cNvSpPr>
          <p:nvPr/>
        </p:nvSpPr>
        <p:spPr bwMode="auto">
          <a:xfrm>
            <a:off x="79232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0" name="Oval 106"/>
          <p:cNvSpPr>
            <a:spLocks noChangeArrowheads="1"/>
          </p:cNvSpPr>
          <p:nvPr/>
        </p:nvSpPr>
        <p:spPr bwMode="auto">
          <a:xfrm>
            <a:off x="8247063" y="2154238"/>
            <a:ext cx="268287"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1" name="Oval 107"/>
          <p:cNvSpPr>
            <a:spLocks noChangeArrowheads="1"/>
          </p:cNvSpPr>
          <p:nvPr/>
        </p:nvSpPr>
        <p:spPr bwMode="auto">
          <a:xfrm>
            <a:off x="8569325"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2" name="Oval 108"/>
          <p:cNvSpPr>
            <a:spLocks noChangeArrowheads="1"/>
          </p:cNvSpPr>
          <p:nvPr/>
        </p:nvSpPr>
        <p:spPr bwMode="auto">
          <a:xfrm>
            <a:off x="79232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3" name="Oval 109"/>
          <p:cNvSpPr>
            <a:spLocks noChangeArrowheads="1"/>
          </p:cNvSpPr>
          <p:nvPr/>
        </p:nvSpPr>
        <p:spPr bwMode="auto">
          <a:xfrm>
            <a:off x="8569325"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4" name="Oval 110"/>
          <p:cNvSpPr>
            <a:spLocks noChangeArrowheads="1"/>
          </p:cNvSpPr>
          <p:nvPr/>
        </p:nvSpPr>
        <p:spPr bwMode="auto">
          <a:xfrm>
            <a:off x="79232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5" name="Oval 111"/>
          <p:cNvSpPr>
            <a:spLocks noChangeArrowheads="1"/>
          </p:cNvSpPr>
          <p:nvPr/>
        </p:nvSpPr>
        <p:spPr bwMode="auto">
          <a:xfrm>
            <a:off x="8569325"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6" name="Oval 112"/>
          <p:cNvSpPr>
            <a:spLocks noChangeArrowheads="1"/>
          </p:cNvSpPr>
          <p:nvPr/>
        </p:nvSpPr>
        <p:spPr bwMode="auto">
          <a:xfrm>
            <a:off x="8569325"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7" name="Oval 113"/>
          <p:cNvSpPr>
            <a:spLocks noChangeArrowheads="1"/>
          </p:cNvSpPr>
          <p:nvPr/>
        </p:nvSpPr>
        <p:spPr bwMode="auto">
          <a:xfrm>
            <a:off x="8247063" y="3562350"/>
            <a:ext cx="268287"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8" name="Oval 114"/>
          <p:cNvSpPr>
            <a:spLocks noChangeArrowheads="1"/>
          </p:cNvSpPr>
          <p:nvPr/>
        </p:nvSpPr>
        <p:spPr bwMode="auto">
          <a:xfrm>
            <a:off x="79232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9" name="Line 115"/>
          <p:cNvSpPr>
            <a:spLocks noChangeShapeType="1"/>
          </p:cNvSpPr>
          <p:nvPr/>
        </p:nvSpPr>
        <p:spPr bwMode="auto">
          <a:xfrm>
            <a:off x="8139113" y="2003425"/>
            <a:ext cx="160337"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0" name="Line 116"/>
          <p:cNvSpPr>
            <a:spLocks noChangeShapeType="1"/>
          </p:cNvSpPr>
          <p:nvPr/>
        </p:nvSpPr>
        <p:spPr bwMode="auto">
          <a:xfrm flipH="1">
            <a:off x="8461375" y="1954213"/>
            <a:ext cx="161925"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1" name="Line 117"/>
          <p:cNvSpPr>
            <a:spLocks noChangeShapeType="1"/>
          </p:cNvSpPr>
          <p:nvPr/>
        </p:nvSpPr>
        <p:spPr bwMode="auto">
          <a:xfrm>
            <a:off x="8461375"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2" name="Line 118"/>
          <p:cNvSpPr>
            <a:spLocks noChangeShapeType="1"/>
          </p:cNvSpPr>
          <p:nvPr/>
        </p:nvSpPr>
        <p:spPr bwMode="auto">
          <a:xfrm flipH="1">
            <a:off x="8139113" y="2355850"/>
            <a:ext cx="160337"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3" name="Line 119"/>
          <p:cNvSpPr>
            <a:spLocks noChangeShapeType="1"/>
          </p:cNvSpPr>
          <p:nvPr/>
        </p:nvSpPr>
        <p:spPr bwMode="auto">
          <a:xfrm>
            <a:off x="87185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4" name="Line 120"/>
          <p:cNvSpPr>
            <a:spLocks noChangeShapeType="1"/>
          </p:cNvSpPr>
          <p:nvPr/>
        </p:nvSpPr>
        <p:spPr bwMode="auto">
          <a:xfrm>
            <a:off x="80708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5" name="Line 121"/>
          <p:cNvSpPr>
            <a:spLocks noChangeShapeType="1"/>
          </p:cNvSpPr>
          <p:nvPr/>
        </p:nvSpPr>
        <p:spPr bwMode="auto">
          <a:xfrm>
            <a:off x="8461375" y="3763963"/>
            <a:ext cx="161925"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6" name="Line 122"/>
          <p:cNvSpPr>
            <a:spLocks noChangeShapeType="1"/>
          </p:cNvSpPr>
          <p:nvPr/>
        </p:nvSpPr>
        <p:spPr bwMode="auto">
          <a:xfrm>
            <a:off x="8139113" y="3311525"/>
            <a:ext cx="160337"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7" name="Line 123"/>
          <p:cNvSpPr>
            <a:spLocks noChangeShapeType="1"/>
          </p:cNvSpPr>
          <p:nvPr/>
        </p:nvSpPr>
        <p:spPr bwMode="auto">
          <a:xfrm flipH="1">
            <a:off x="8461375"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8" name="Line 124"/>
          <p:cNvSpPr>
            <a:spLocks noChangeShapeType="1"/>
          </p:cNvSpPr>
          <p:nvPr/>
        </p:nvSpPr>
        <p:spPr bwMode="auto">
          <a:xfrm flipH="1">
            <a:off x="8139113" y="3763963"/>
            <a:ext cx="160337"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9" name="Line 125"/>
          <p:cNvSpPr>
            <a:spLocks noChangeShapeType="1"/>
          </p:cNvSpPr>
          <p:nvPr/>
        </p:nvSpPr>
        <p:spPr bwMode="auto">
          <a:xfrm>
            <a:off x="7491413" y="1954213"/>
            <a:ext cx="485775" cy="6032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0" name="Line 126"/>
          <p:cNvSpPr>
            <a:spLocks noChangeShapeType="1"/>
          </p:cNvSpPr>
          <p:nvPr/>
        </p:nvSpPr>
        <p:spPr bwMode="auto">
          <a:xfrm flipH="1">
            <a:off x="7491413" y="1954213"/>
            <a:ext cx="485775" cy="6032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1" name="Line 127"/>
          <p:cNvSpPr>
            <a:spLocks noChangeShapeType="1"/>
          </p:cNvSpPr>
          <p:nvPr/>
        </p:nvSpPr>
        <p:spPr bwMode="auto">
          <a:xfrm>
            <a:off x="7491413" y="3311525"/>
            <a:ext cx="485775" cy="7048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2" name="Line 128"/>
          <p:cNvSpPr>
            <a:spLocks noChangeShapeType="1"/>
          </p:cNvSpPr>
          <p:nvPr/>
        </p:nvSpPr>
        <p:spPr bwMode="auto">
          <a:xfrm flipH="1">
            <a:off x="7491413" y="3362325"/>
            <a:ext cx="53975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3" name="Line 129"/>
          <p:cNvSpPr>
            <a:spLocks noChangeShapeType="1"/>
          </p:cNvSpPr>
          <p:nvPr/>
        </p:nvSpPr>
        <p:spPr bwMode="auto">
          <a:xfrm>
            <a:off x="8731250" y="3362325"/>
            <a:ext cx="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4" name="Line 130"/>
          <p:cNvSpPr>
            <a:spLocks noChangeShapeType="1"/>
          </p:cNvSpPr>
          <p:nvPr/>
        </p:nvSpPr>
        <p:spPr bwMode="auto">
          <a:xfrm>
            <a:off x="6737350" y="3362325"/>
            <a:ext cx="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5" name="Line 131"/>
          <p:cNvSpPr>
            <a:spLocks noChangeShapeType="1"/>
          </p:cNvSpPr>
          <p:nvPr/>
        </p:nvSpPr>
        <p:spPr bwMode="auto">
          <a:xfrm>
            <a:off x="7518400" y="2781300"/>
            <a:ext cx="419100" cy="381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6" name="AutoShape 132"/>
          <p:cNvSpPr>
            <a:spLocks noChangeArrowheads="1"/>
          </p:cNvSpPr>
          <p:nvPr/>
        </p:nvSpPr>
        <p:spPr bwMode="auto">
          <a:xfrm flipH="1">
            <a:off x="2743200" y="4800600"/>
            <a:ext cx="3657600" cy="762000"/>
          </a:xfrm>
          <a:prstGeom prst="rightArrow">
            <a:avLst>
              <a:gd name="adj1" fmla="val 50000"/>
              <a:gd name="adj2" fmla="val 12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 Equivalence Constraints</a:t>
            </a:r>
            <a:endParaRPr lang="en-US"/>
          </a:p>
        </p:txBody>
      </p:sp>
      <p:sp>
        <p:nvSpPr>
          <p:cNvPr id="3" name="Content Placeholder 2"/>
          <p:cNvSpPr>
            <a:spLocks noGrp="1"/>
          </p:cNvSpPr>
          <p:nvPr>
            <p:ph idx="1"/>
          </p:nvPr>
        </p:nvSpPr>
        <p:spPr/>
        <p:txBody>
          <a:bodyPr>
            <a:normAutofit/>
          </a:bodyPr>
          <a:lstStyle/>
          <a:p>
            <a:pPr>
              <a:buNone/>
            </a:pPr>
            <a:endParaRPr lang="en-US" smtClean="0">
              <a:latin typeface="Cambria" pitchFamily="18" charset="0"/>
              <a:ea typeface="Cambria Math"/>
            </a:endParaRPr>
          </a:p>
          <a:p>
            <a:pPr>
              <a:buNone/>
            </a:pPr>
            <a:r>
              <a:rPr lang="en-US" smtClean="0">
                <a:ea typeface="Cambria Math"/>
              </a:rPr>
              <a:t>Equivalence constraint:</a:t>
            </a:r>
          </a:p>
          <a:p>
            <a:pPr>
              <a:buNone/>
            </a:pPr>
            <a:r>
              <a:rPr lang="en-US" smtClean="0">
                <a:latin typeface="Cambria" pitchFamily="18" charset="0"/>
                <a:ea typeface="Cambria Math"/>
              </a:rPr>
              <a:t>	</a:t>
            </a:r>
            <a:r>
              <a:rPr lang="el-GR" i="1" smtClean="0">
                <a:latin typeface="Cambria" pitchFamily="18" charset="0"/>
                <a:ea typeface="Cambria Math"/>
              </a:rPr>
              <a:t> ψ</a:t>
            </a:r>
            <a:r>
              <a:rPr lang="en-US" i="1" baseline="-25000" smtClean="0">
                <a:latin typeface="Cambria" pitchFamily="18" charset="0"/>
                <a:ea typeface="Cambria Math"/>
              </a:rPr>
              <a:t>eq</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i</a:t>
            </a:r>
            <a:r>
              <a:rPr lang="en-US" err="1"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 = </a:t>
            </a:r>
          </a:p>
          <a:p>
            <a:pPr>
              <a:buNone/>
            </a:pPr>
            <a:r>
              <a:rPr lang="en-US" smtClean="0">
                <a:latin typeface="Cambria" pitchFamily="18" charset="0"/>
                <a:ea typeface="Cambria Math"/>
              </a:rPr>
              <a:t>		1	if </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 = </a:t>
            </a:r>
            <a:r>
              <a:rPr lang="en-US" i="1" err="1" smtClean="0">
                <a:latin typeface="Cambria" pitchFamily="18" charset="0"/>
                <a:ea typeface="Cambria Math"/>
              </a:rPr>
              <a:t>x</a:t>
            </a:r>
            <a:r>
              <a:rPr lang="en-US" i="1" baseline="-25000" err="1" smtClean="0">
                <a:latin typeface="Cambria" pitchFamily="18" charset="0"/>
                <a:ea typeface="Cambria Math"/>
              </a:rPr>
              <a:t>j</a:t>
            </a:r>
            <a:endParaRPr lang="en-US" i="1" baseline="-25000" smtClean="0">
              <a:latin typeface="Cambria" pitchFamily="18" charset="0"/>
              <a:ea typeface="Cambria Math"/>
            </a:endParaRPr>
          </a:p>
          <a:p>
            <a:pPr>
              <a:buNone/>
            </a:pPr>
            <a:r>
              <a:rPr lang="en-US" smtClean="0">
                <a:latin typeface="Cambria" pitchFamily="18" charset="0"/>
                <a:ea typeface="Cambria Math"/>
              </a:rPr>
              <a:t>		0	otherwise</a:t>
            </a:r>
          </a:p>
        </p:txBody>
      </p:sp>
      <p:grpSp>
        <p:nvGrpSpPr>
          <p:cNvPr id="4" name="Group 86"/>
          <p:cNvGrpSpPr/>
          <p:nvPr/>
        </p:nvGrpSpPr>
        <p:grpSpPr>
          <a:xfrm>
            <a:off x="4876800" y="1600200"/>
            <a:ext cx="3657600" cy="3657600"/>
            <a:chOff x="4876800" y="1600200"/>
            <a:chExt cx="3657600" cy="3657600"/>
          </a:xfrm>
        </p:grpSpPr>
        <p:sp>
          <p:nvSpPr>
            <p:cNvPr id="5" name="Oval 4"/>
            <p:cNvSpPr/>
            <p:nvPr/>
          </p:nvSpPr>
          <p:spPr>
            <a:xfrm>
              <a:off x="48768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A</a:t>
              </a:r>
              <a:endParaRPr lang="en-US" sz="2000" i="1">
                <a:latin typeface="Constantia" pitchFamily="18" charset="0"/>
              </a:endParaRPr>
            </a:p>
          </p:txBody>
        </p:sp>
        <p:sp>
          <p:nvSpPr>
            <p:cNvPr id="6" name="Oval 5"/>
            <p:cNvSpPr/>
            <p:nvPr/>
          </p:nvSpPr>
          <p:spPr>
            <a:xfrm>
              <a:off x="80772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C</a:t>
              </a:r>
              <a:endParaRPr lang="en-US" sz="2000" i="1">
                <a:latin typeface="Constantia" pitchFamily="18" charset="0"/>
              </a:endParaRPr>
            </a:p>
          </p:txBody>
        </p:sp>
        <p:sp>
          <p:nvSpPr>
            <p:cNvPr id="7" name="Oval 6"/>
            <p:cNvSpPr/>
            <p:nvPr/>
          </p:nvSpPr>
          <p:spPr>
            <a:xfrm>
              <a:off x="6477000" y="160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B</a:t>
              </a:r>
              <a:endParaRPr lang="en-US" sz="2000" i="1">
                <a:latin typeface="Constantia" pitchFamily="18" charset="0"/>
              </a:endParaRPr>
            </a:p>
          </p:txBody>
        </p:sp>
        <p:cxnSp>
          <p:nvCxnSpPr>
            <p:cNvPr id="8" name="Straight Arrow Connector 7"/>
            <p:cNvCxnSpPr>
              <a:stCxn id="7" idx="2"/>
              <a:endCxn id="5" idx="6"/>
            </p:cNvCxnSpPr>
            <p:nvPr/>
          </p:nvCxnSpPr>
          <p:spPr>
            <a:xfrm rot="10800000">
              <a:off x="53340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2"/>
              <a:endCxn id="7" idx="6"/>
            </p:cNvCxnSpPr>
            <p:nvPr/>
          </p:nvCxnSpPr>
          <p:spPr>
            <a:xfrm rot="10800000">
              <a:off x="6934200" y="18288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8768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D</a:t>
              </a:r>
              <a:endParaRPr lang="en-US" sz="2000" i="1">
                <a:latin typeface="Constantia" pitchFamily="18" charset="0"/>
              </a:endParaRPr>
            </a:p>
          </p:txBody>
        </p:sp>
        <p:sp>
          <p:nvSpPr>
            <p:cNvPr id="11" name="Oval 10"/>
            <p:cNvSpPr/>
            <p:nvPr/>
          </p:nvSpPr>
          <p:spPr>
            <a:xfrm>
              <a:off x="80772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F</a:t>
              </a:r>
              <a:endParaRPr lang="en-US" sz="2000" i="1">
                <a:latin typeface="Constantia" pitchFamily="18" charset="0"/>
              </a:endParaRPr>
            </a:p>
          </p:txBody>
        </p:sp>
        <p:sp>
          <p:nvSpPr>
            <p:cNvPr id="12" name="Oval 11"/>
            <p:cNvSpPr/>
            <p:nvPr/>
          </p:nvSpPr>
          <p:spPr>
            <a:xfrm>
              <a:off x="6477000" y="3200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E</a:t>
              </a:r>
              <a:endParaRPr lang="en-US" sz="2000" i="1">
                <a:latin typeface="Constantia" pitchFamily="18" charset="0"/>
              </a:endParaRPr>
            </a:p>
          </p:txBody>
        </p:sp>
        <p:cxnSp>
          <p:nvCxnSpPr>
            <p:cNvPr id="13" name="Straight Arrow Connector 12"/>
            <p:cNvCxnSpPr>
              <a:stCxn id="12" idx="2"/>
              <a:endCxn id="10" idx="6"/>
            </p:cNvCxnSpPr>
            <p:nvPr/>
          </p:nvCxnSpPr>
          <p:spPr>
            <a:xfrm rot="10800000">
              <a:off x="53340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a:endCxn id="12" idx="6"/>
            </p:cNvCxnSpPr>
            <p:nvPr/>
          </p:nvCxnSpPr>
          <p:spPr>
            <a:xfrm rot="10800000">
              <a:off x="6934200" y="34290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8768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G</a:t>
              </a:r>
              <a:endParaRPr lang="en-US" sz="2000" i="1">
                <a:latin typeface="Constantia" pitchFamily="18" charset="0"/>
              </a:endParaRPr>
            </a:p>
          </p:txBody>
        </p:sp>
        <p:sp>
          <p:nvSpPr>
            <p:cNvPr id="16" name="Oval 15"/>
            <p:cNvSpPr/>
            <p:nvPr/>
          </p:nvSpPr>
          <p:spPr>
            <a:xfrm>
              <a:off x="80772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I</a:t>
              </a:r>
              <a:endParaRPr lang="en-US" sz="2000" i="1">
                <a:latin typeface="Constantia" pitchFamily="18" charset="0"/>
              </a:endParaRPr>
            </a:p>
          </p:txBody>
        </p:sp>
        <p:sp>
          <p:nvSpPr>
            <p:cNvPr id="17" name="Oval 16"/>
            <p:cNvSpPr/>
            <p:nvPr/>
          </p:nvSpPr>
          <p:spPr>
            <a:xfrm>
              <a:off x="6477000" y="4800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i="1" smtClean="0">
                  <a:latin typeface="Constantia" pitchFamily="18" charset="0"/>
                </a:rPr>
                <a:t>H</a:t>
              </a:r>
              <a:endParaRPr lang="en-US" sz="2000" i="1">
                <a:latin typeface="Constantia" pitchFamily="18" charset="0"/>
              </a:endParaRPr>
            </a:p>
          </p:txBody>
        </p:sp>
        <p:cxnSp>
          <p:nvCxnSpPr>
            <p:cNvPr id="18" name="Straight Arrow Connector 17"/>
            <p:cNvCxnSpPr>
              <a:stCxn id="17" idx="2"/>
              <a:endCxn id="15" idx="6"/>
            </p:cNvCxnSpPr>
            <p:nvPr/>
          </p:nvCxnSpPr>
          <p:spPr>
            <a:xfrm rot="10800000">
              <a:off x="53340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2"/>
              <a:endCxn id="17" idx="6"/>
            </p:cNvCxnSpPr>
            <p:nvPr/>
          </p:nvCxnSpPr>
          <p:spPr>
            <a:xfrm rot="10800000">
              <a:off x="6934200" y="50292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0"/>
              <a:endCxn id="5" idx="4"/>
            </p:cNvCxnSpPr>
            <p:nvPr/>
          </p:nvCxnSpPr>
          <p:spPr>
            <a:xfrm rot="5400000" flipH="1" flipV="1">
              <a:off x="45339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a:endCxn id="10" idx="4"/>
            </p:cNvCxnSpPr>
            <p:nvPr/>
          </p:nvCxnSpPr>
          <p:spPr>
            <a:xfrm rot="5400000" flipH="1" flipV="1">
              <a:off x="45339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rot="5400000" flipH="1" flipV="1">
            <a:off x="61341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61341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7734300" y="42291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734300" y="2628900"/>
            <a:ext cx="1143000" cy="1588"/>
          </a:xfrm>
          <a:prstGeom prst="straightConnector1">
            <a:avLst/>
          </a:prstGeom>
          <a:ln w="50800">
            <a:tailEnd type="none"/>
          </a:ln>
        </p:spPr>
        <p:style>
          <a:lnRef idx="2">
            <a:schemeClr val="accent1"/>
          </a:lnRef>
          <a:fillRef idx="0">
            <a:schemeClr val="accent1"/>
          </a:fillRef>
          <a:effectRef idx="1">
            <a:schemeClr val="accent1"/>
          </a:effectRef>
          <a:fontRef idx="minor">
            <a:schemeClr val="tx1"/>
          </a:fontRef>
        </p:style>
      </p:cxnSp>
      <p:sp>
        <p:nvSpPr>
          <p:cNvPr id="26" name="Left Brace 25"/>
          <p:cNvSpPr/>
          <p:nvPr/>
        </p:nvSpPr>
        <p:spPr>
          <a:xfrm>
            <a:off x="1143000" y="3429000"/>
            <a:ext cx="304800" cy="1066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dirty="0" smtClean="0"/>
              <a:t>Model </a:t>
            </a:r>
            <a:r>
              <a:rPr lang="en-US" dirty="0" smtClean="0">
                <a:latin typeface="Lucida Calligraphy" pitchFamily="66" charset="0"/>
              </a:rPr>
              <a:t>M</a:t>
            </a:r>
            <a:endParaRPr lang="en-US" dirty="0"/>
          </a:p>
        </p:txBody>
      </p:sp>
      <p:grpSp>
        <p:nvGrpSpPr>
          <p:cNvPr id="2" name="Group 76"/>
          <p:cNvGrpSpPr/>
          <p:nvPr/>
        </p:nvGrpSpPr>
        <p:grpSpPr>
          <a:xfrm>
            <a:off x="3429000" y="1752600"/>
            <a:ext cx="4114800" cy="4114800"/>
            <a:chOff x="1828800" y="2133600"/>
            <a:chExt cx="4114800" cy="4114800"/>
          </a:xfrm>
        </p:grpSpPr>
        <p:sp>
          <p:nvSpPr>
            <p:cNvPr id="5" name="Oval 4"/>
            <p:cNvSpPr/>
            <p:nvPr/>
          </p:nvSpPr>
          <p:spPr>
            <a:xfrm>
              <a:off x="1828800" y="2133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A</a:t>
              </a:r>
              <a:endParaRPr lang="en-US"/>
            </a:p>
          </p:txBody>
        </p:sp>
        <p:sp>
          <p:nvSpPr>
            <p:cNvPr id="6" name="Oval 5"/>
            <p:cNvSpPr/>
            <p:nvPr/>
          </p:nvSpPr>
          <p:spPr>
            <a:xfrm>
              <a:off x="3657600" y="2133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B</a:t>
              </a:r>
              <a:endParaRPr lang="en-US"/>
            </a:p>
          </p:txBody>
        </p:sp>
        <p:sp>
          <p:nvSpPr>
            <p:cNvPr id="7" name="Oval 6"/>
            <p:cNvSpPr/>
            <p:nvPr/>
          </p:nvSpPr>
          <p:spPr>
            <a:xfrm>
              <a:off x="5486400" y="2133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C</a:t>
              </a:r>
              <a:endParaRPr lang="en-US"/>
            </a:p>
          </p:txBody>
        </p:sp>
        <p:cxnSp>
          <p:nvCxnSpPr>
            <p:cNvPr id="9" name="Straight Connector 8"/>
            <p:cNvCxnSpPr>
              <a:stCxn id="5" idx="6"/>
              <a:endCxn id="6" idx="2"/>
            </p:cNvCxnSpPr>
            <p:nvPr/>
          </p:nvCxnSpPr>
          <p:spPr>
            <a:xfrm>
              <a:off x="2286000" y="2362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6"/>
              <a:endCxn id="7" idx="2"/>
            </p:cNvCxnSpPr>
            <p:nvPr/>
          </p:nvCxnSpPr>
          <p:spPr>
            <a:xfrm>
              <a:off x="4114800" y="23622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828800" y="3962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D</a:t>
              </a:r>
              <a:endParaRPr lang="en-US"/>
            </a:p>
          </p:txBody>
        </p:sp>
        <p:sp>
          <p:nvSpPr>
            <p:cNvPr id="16" name="Oval 15"/>
            <p:cNvSpPr/>
            <p:nvPr/>
          </p:nvSpPr>
          <p:spPr>
            <a:xfrm>
              <a:off x="3657600" y="3962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E</a:t>
              </a:r>
              <a:endParaRPr lang="en-US"/>
            </a:p>
          </p:txBody>
        </p:sp>
        <p:sp>
          <p:nvSpPr>
            <p:cNvPr id="17" name="Oval 16"/>
            <p:cNvSpPr/>
            <p:nvPr/>
          </p:nvSpPr>
          <p:spPr>
            <a:xfrm>
              <a:off x="5486400" y="3962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F</a:t>
              </a:r>
              <a:endParaRPr lang="en-US"/>
            </a:p>
          </p:txBody>
        </p:sp>
        <p:cxnSp>
          <p:nvCxnSpPr>
            <p:cNvPr id="18" name="Straight Connector 17"/>
            <p:cNvCxnSpPr>
              <a:stCxn id="15" idx="6"/>
              <a:endCxn id="16" idx="2"/>
            </p:cNvCxnSpPr>
            <p:nvPr/>
          </p:nvCxnSpPr>
          <p:spPr>
            <a:xfrm>
              <a:off x="2286000" y="41910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17" idx="2"/>
            </p:cNvCxnSpPr>
            <p:nvPr/>
          </p:nvCxnSpPr>
          <p:spPr>
            <a:xfrm>
              <a:off x="4114800" y="41910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828800" y="5791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G</a:t>
              </a:r>
              <a:endParaRPr lang="en-US"/>
            </a:p>
          </p:txBody>
        </p:sp>
        <p:sp>
          <p:nvSpPr>
            <p:cNvPr id="23" name="Oval 22"/>
            <p:cNvSpPr/>
            <p:nvPr/>
          </p:nvSpPr>
          <p:spPr>
            <a:xfrm>
              <a:off x="3657600" y="5791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H</a:t>
              </a:r>
              <a:endParaRPr lang="en-US"/>
            </a:p>
          </p:txBody>
        </p:sp>
        <p:sp>
          <p:nvSpPr>
            <p:cNvPr id="24" name="Oval 23"/>
            <p:cNvSpPr/>
            <p:nvPr/>
          </p:nvSpPr>
          <p:spPr>
            <a:xfrm>
              <a:off x="5486400" y="5791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I</a:t>
              </a:r>
              <a:endParaRPr lang="en-US"/>
            </a:p>
          </p:txBody>
        </p:sp>
        <p:cxnSp>
          <p:nvCxnSpPr>
            <p:cNvPr id="25" name="Straight Connector 24"/>
            <p:cNvCxnSpPr>
              <a:stCxn id="22" idx="6"/>
              <a:endCxn id="23" idx="2"/>
            </p:cNvCxnSpPr>
            <p:nvPr/>
          </p:nvCxnSpPr>
          <p:spPr>
            <a:xfrm>
              <a:off x="2286000" y="6019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3" idx="6"/>
              <a:endCxn id="24" idx="2"/>
            </p:cNvCxnSpPr>
            <p:nvPr/>
          </p:nvCxnSpPr>
          <p:spPr>
            <a:xfrm>
              <a:off x="4114800" y="6019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6" idx="4"/>
              <a:endCxn id="16" idx="0"/>
            </p:cNvCxnSpPr>
            <p:nvPr/>
          </p:nvCxnSpPr>
          <p:spPr>
            <a:xfrm rot="5400000">
              <a:off x="3200400" y="3276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7" idx="4"/>
              <a:endCxn id="17" idx="0"/>
            </p:cNvCxnSpPr>
            <p:nvPr/>
          </p:nvCxnSpPr>
          <p:spPr>
            <a:xfrm rot="5400000">
              <a:off x="5029200" y="3276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5" idx="4"/>
              <a:endCxn id="15" idx="0"/>
            </p:cNvCxnSpPr>
            <p:nvPr/>
          </p:nvCxnSpPr>
          <p:spPr>
            <a:xfrm rot="5400000">
              <a:off x="1371600" y="3276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4"/>
              <a:endCxn id="22" idx="0"/>
            </p:cNvCxnSpPr>
            <p:nvPr/>
          </p:nvCxnSpPr>
          <p:spPr>
            <a:xfrm rot="5400000">
              <a:off x="1371600" y="5105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6" idx="4"/>
              <a:endCxn id="23" idx="0"/>
            </p:cNvCxnSpPr>
            <p:nvPr/>
          </p:nvCxnSpPr>
          <p:spPr>
            <a:xfrm rot="5400000">
              <a:off x="3200400" y="5105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4"/>
              <a:endCxn id="24" idx="0"/>
            </p:cNvCxnSpPr>
            <p:nvPr/>
          </p:nvCxnSpPr>
          <p:spPr>
            <a:xfrm rot="5400000">
              <a:off x="5029200" y="5105400"/>
              <a:ext cx="13716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dirty="0" smtClean="0"/>
              <a:t>Model + Eq.</a:t>
            </a:r>
            <a:endParaRPr lang="en-US" dirty="0"/>
          </a:p>
        </p:txBody>
      </p:sp>
      <p:grpSp>
        <p:nvGrpSpPr>
          <p:cNvPr id="2" name="Group 69"/>
          <p:cNvGrpSpPr/>
          <p:nvPr/>
        </p:nvGrpSpPr>
        <p:grpSpPr>
          <a:xfrm>
            <a:off x="3429000" y="1752600"/>
            <a:ext cx="4114800" cy="4114800"/>
            <a:chOff x="3429000" y="1752600"/>
            <a:chExt cx="4114800" cy="4114800"/>
          </a:xfrm>
        </p:grpSpPr>
        <p:sp>
          <p:nvSpPr>
            <p:cNvPr id="5" name="Oval 4"/>
            <p:cNvSpPr/>
            <p:nvPr/>
          </p:nvSpPr>
          <p:spPr>
            <a:xfrm>
              <a:off x="34290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A</a:t>
              </a:r>
              <a:endParaRPr lang="en-US"/>
            </a:p>
          </p:txBody>
        </p:sp>
        <p:sp>
          <p:nvSpPr>
            <p:cNvPr id="6" name="Oval 5"/>
            <p:cNvSpPr/>
            <p:nvPr/>
          </p:nvSpPr>
          <p:spPr>
            <a:xfrm>
              <a:off x="525399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B</a:t>
              </a:r>
              <a:endParaRPr lang="en-US"/>
            </a:p>
          </p:txBody>
        </p:sp>
        <p:sp>
          <p:nvSpPr>
            <p:cNvPr id="7" name="Oval 6"/>
            <p:cNvSpPr/>
            <p:nvPr/>
          </p:nvSpPr>
          <p:spPr>
            <a:xfrm>
              <a:off x="70866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C</a:t>
              </a:r>
              <a:r>
                <a:rPr lang="en-US" baseline="-25000" smtClean="0"/>
                <a:t>1</a:t>
              </a:r>
              <a:endParaRPr lang="en-US" baseline="-25000"/>
            </a:p>
          </p:txBody>
        </p:sp>
        <p:cxnSp>
          <p:nvCxnSpPr>
            <p:cNvPr id="9" name="Straight Connector 8"/>
            <p:cNvCxnSpPr>
              <a:stCxn id="5" idx="6"/>
              <a:endCxn id="6" idx="2"/>
            </p:cNvCxnSpPr>
            <p:nvPr/>
          </p:nvCxnSpPr>
          <p:spPr>
            <a:xfrm>
              <a:off x="3886200" y="1981200"/>
              <a:ext cx="136779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4290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D</a:t>
              </a:r>
              <a:endParaRPr lang="en-US"/>
            </a:p>
          </p:txBody>
        </p:sp>
        <p:sp>
          <p:nvSpPr>
            <p:cNvPr id="16" name="Oval 15"/>
            <p:cNvSpPr/>
            <p:nvPr/>
          </p:nvSpPr>
          <p:spPr>
            <a:xfrm>
              <a:off x="525399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E</a:t>
              </a:r>
              <a:r>
                <a:rPr lang="en-US" baseline="-25000" smtClean="0"/>
                <a:t>1</a:t>
              </a:r>
              <a:endParaRPr lang="en-US" baseline="-25000"/>
            </a:p>
          </p:txBody>
        </p:sp>
        <p:sp>
          <p:nvSpPr>
            <p:cNvPr id="17" name="Oval 16"/>
            <p:cNvSpPr/>
            <p:nvPr/>
          </p:nvSpPr>
          <p:spPr>
            <a:xfrm>
              <a:off x="70866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F</a:t>
              </a:r>
              <a:endParaRPr lang="en-US"/>
            </a:p>
          </p:txBody>
        </p:sp>
        <p:cxnSp>
          <p:nvCxnSpPr>
            <p:cNvPr id="18" name="Straight Connector 17"/>
            <p:cNvCxnSpPr>
              <a:stCxn id="15" idx="6"/>
              <a:endCxn id="16" idx="2"/>
            </p:cNvCxnSpPr>
            <p:nvPr/>
          </p:nvCxnSpPr>
          <p:spPr>
            <a:xfrm>
              <a:off x="3886200" y="3810000"/>
              <a:ext cx="136779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17" idx="2"/>
            </p:cNvCxnSpPr>
            <p:nvPr/>
          </p:nvCxnSpPr>
          <p:spPr>
            <a:xfrm>
              <a:off x="5711190" y="3810000"/>
              <a:ext cx="137541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34290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G</a:t>
              </a:r>
              <a:endParaRPr lang="en-US"/>
            </a:p>
          </p:txBody>
        </p:sp>
        <p:sp>
          <p:nvSpPr>
            <p:cNvPr id="23" name="Oval 22"/>
            <p:cNvSpPr/>
            <p:nvPr/>
          </p:nvSpPr>
          <p:spPr>
            <a:xfrm>
              <a:off x="52578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H</a:t>
              </a:r>
              <a:r>
                <a:rPr lang="en-US" baseline="-25000" smtClean="0"/>
                <a:t>1</a:t>
              </a:r>
              <a:endParaRPr lang="en-US" baseline="-25000"/>
            </a:p>
          </p:txBody>
        </p:sp>
        <p:sp>
          <p:nvSpPr>
            <p:cNvPr id="24" name="Oval 23"/>
            <p:cNvSpPr/>
            <p:nvPr/>
          </p:nvSpPr>
          <p:spPr>
            <a:xfrm>
              <a:off x="70866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I</a:t>
              </a:r>
              <a:r>
                <a:rPr lang="en-US" baseline="-25000" smtClean="0"/>
                <a:t>1</a:t>
              </a:r>
              <a:endParaRPr lang="en-US" baseline="-25000"/>
            </a:p>
          </p:txBody>
        </p:sp>
        <p:cxnSp>
          <p:nvCxnSpPr>
            <p:cNvPr id="31" name="Straight Connector 30"/>
            <p:cNvCxnSpPr>
              <a:stCxn id="7" idx="4"/>
              <a:endCxn id="17" idx="0"/>
            </p:cNvCxnSpPr>
            <p:nvPr/>
          </p:nvCxnSpPr>
          <p:spPr>
            <a:xfrm rot="5400000">
              <a:off x="66294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5" idx="4"/>
              <a:endCxn id="15" idx="0"/>
            </p:cNvCxnSpPr>
            <p:nvPr/>
          </p:nvCxnSpPr>
          <p:spPr>
            <a:xfrm rot="5400000">
              <a:off x="29718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4"/>
              <a:endCxn id="22" idx="0"/>
            </p:cNvCxnSpPr>
            <p:nvPr/>
          </p:nvCxnSpPr>
          <p:spPr>
            <a:xfrm rot="5400000">
              <a:off x="29718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6" idx="4"/>
              <a:endCxn id="23" idx="0"/>
            </p:cNvCxnSpPr>
            <p:nvPr/>
          </p:nvCxnSpPr>
          <p:spPr>
            <a:xfrm rot="16200000" flipH="1">
              <a:off x="4798695" y="4722495"/>
              <a:ext cx="1371600" cy="38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4"/>
              <a:endCxn id="24" idx="0"/>
            </p:cNvCxnSpPr>
            <p:nvPr/>
          </p:nvCxnSpPr>
          <p:spPr>
            <a:xfrm rot="5400000">
              <a:off x="66294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6" idx="6"/>
              <a:endCxn id="7" idx="2"/>
            </p:cNvCxnSpPr>
            <p:nvPr/>
          </p:nvCxnSpPr>
          <p:spPr>
            <a:xfrm>
              <a:off x="5711190" y="1981200"/>
              <a:ext cx="137541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6" idx="4"/>
              <a:endCxn id="32" idx="0"/>
            </p:cNvCxnSpPr>
            <p:nvPr/>
          </p:nvCxnSpPr>
          <p:spPr>
            <a:xfrm rot="5400000">
              <a:off x="5231130" y="2461260"/>
              <a:ext cx="502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6" idx="0"/>
              <a:endCxn id="32" idx="4"/>
            </p:cNvCxnSpPr>
            <p:nvPr/>
          </p:nvCxnSpPr>
          <p:spPr>
            <a:xfrm rot="5400000" flipH="1" flipV="1">
              <a:off x="5231130" y="3329940"/>
              <a:ext cx="50292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6" name="Straight Connector 55"/>
            <p:cNvCxnSpPr>
              <a:stCxn id="22" idx="6"/>
              <a:endCxn id="23" idx="2"/>
            </p:cNvCxnSpPr>
            <p:nvPr/>
          </p:nvCxnSpPr>
          <p:spPr>
            <a:xfrm>
              <a:off x="3886200" y="5638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23" idx="6"/>
              <a:endCxn id="24" idx="2"/>
            </p:cNvCxnSpPr>
            <p:nvPr/>
          </p:nvCxnSpPr>
          <p:spPr>
            <a:xfrm>
              <a:off x="5715000" y="56388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299710" y="27127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E</a:t>
              </a:r>
              <a:r>
                <a:rPr lang="en-US" baseline="-25000" smtClean="0"/>
                <a:t>2</a:t>
              </a:r>
              <a:endParaRPr lang="en-US" baseline="-2500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dirty="0" smtClean="0"/>
              <a:t>Model + Eq.</a:t>
            </a:r>
            <a:endParaRPr lang="en-US" dirty="0"/>
          </a:p>
        </p:txBody>
      </p:sp>
      <p:grpSp>
        <p:nvGrpSpPr>
          <p:cNvPr id="2" name="Group 69"/>
          <p:cNvGrpSpPr/>
          <p:nvPr/>
        </p:nvGrpSpPr>
        <p:grpSpPr>
          <a:xfrm>
            <a:off x="3429000" y="1752600"/>
            <a:ext cx="4114800" cy="4114800"/>
            <a:chOff x="3429000" y="1752600"/>
            <a:chExt cx="4114800" cy="4114800"/>
          </a:xfrm>
        </p:grpSpPr>
        <p:sp>
          <p:nvSpPr>
            <p:cNvPr id="5" name="Oval 4"/>
            <p:cNvSpPr/>
            <p:nvPr/>
          </p:nvSpPr>
          <p:spPr>
            <a:xfrm>
              <a:off x="34290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A</a:t>
              </a:r>
              <a:endParaRPr lang="en-US"/>
            </a:p>
          </p:txBody>
        </p:sp>
        <p:sp>
          <p:nvSpPr>
            <p:cNvPr id="6" name="Oval 5"/>
            <p:cNvSpPr/>
            <p:nvPr/>
          </p:nvSpPr>
          <p:spPr>
            <a:xfrm>
              <a:off x="525399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B</a:t>
              </a:r>
              <a:endParaRPr lang="en-US"/>
            </a:p>
          </p:txBody>
        </p:sp>
        <p:sp>
          <p:nvSpPr>
            <p:cNvPr id="7" name="Oval 6"/>
            <p:cNvSpPr/>
            <p:nvPr/>
          </p:nvSpPr>
          <p:spPr>
            <a:xfrm>
              <a:off x="70866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C</a:t>
              </a:r>
              <a:r>
                <a:rPr lang="en-US" baseline="-25000" smtClean="0"/>
                <a:t>1</a:t>
              </a:r>
              <a:endParaRPr lang="en-US" baseline="-25000"/>
            </a:p>
          </p:txBody>
        </p:sp>
        <p:cxnSp>
          <p:nvCxnSpPr>
            <p:cNvPr id="9" name="Straight Connector 8"/>
            <p:cNvCxnSpPr>
              <a:stCxn id="5" idx="6"/>
              <a:endCxn id="6" idx="2"/>
            </p:cNvCxnSpPr>
            <p:nvPr/>
          </p:nvCxnSpPr>
          <p:spPr>
            <a:xfrm>
              <a:off x="3886200" y="1981200"/>
              <a:ext cx="136779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4290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D</a:t>
              </a:r>
              <a:endParaRPr lang="en-US"/>
            </a:p>
          </p:txBody>
        </p:sp>
        <p:sp>
          <p:nvSpPr>
            <p:cNvPr id="16" name="Oval 15"/>
            <p:cNvSpPr/>
            <p:nvPr/>
          </p:nvSpPr>
          <p:spPr>
            <a:xfrm>
              <a:off x="525399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E</a:t>
              </a:r>
              <a:r>
                <a:rPr lang="en-US" baseline="-25000" smtClean="0"/>
                <a:t>1</a:t>
              </a:r>
              <a:endParaRPr lang="en-US" baseline="-25000"/>
            </a:p>
          </p:txBody>
        </p:sp>
        <p:sp>
          <p:nvSpPr>
            <p:cNvPr id="17" name="Oval 16"/>
            <p:cNvSpPr/>
            <p:nvPr/>
          </p:nvSpPr>
          <p:spPr>
            <a:xfrm>
              <a:off x="70866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F</a:t>
              </a:r>
              <a:endParaRPr lang="en-US"/>
            </a:p>
          </p:txBody>
        </p:sp>
        <p:cxnSp>
          <p:nvCxnSpPr>
            <p:cNvPr id="18" name="Straight Connector 17"/>
            <p:cNvCxnSpPr>
              <a:stCxn id="15" idx="6"/>
              <a:endCxn id="16" idx="2"/>
            </p:cNvCxnSpPr>
            <p:nvPr/>
          </p:nvCxnSpPr>
          <p:spPr>
            <a:xfrm>
              <a:off x="3886200" y="3810000"/>
              <a:ext cx="136779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17" idx="2"/>
            </p:cNvCxnSpPr>
            <p:nvPr/>
          </p:nvCxnSpPr>
          <p:spPr>
            <a:xfrm>
              <a:off x="5711190" y="3810000"/>
              <a:ext cx="137541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34290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G</a:t>
              </a:r>
              <a:endParaRPr lang="en-US"/>
            </a:p>
          </p:txBody>
        </p:sp>
        <p:sp>
          <p:nvSpPr>
            <p:cNvPr id="23" name="Oval 22"/>
            <p:cNvSpPr/>
            <p:nvPr/>
          </p:nvSpPr>
          <p:spPr>
            <a:xfrm>
              <a:off x="52578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H</a:t>
              </a:r>
              <a:r>
                <a:rPr lang="en-US" baseline="-25000" smtClean="0"/>
                <a:t>1</a:t>
              </a:r>
              <a:endParaRPr lang="en-US" baseline="-25000"/>
            </a:p>
          </p:txBody>
        </p:sp>
        <p:sp>
          <p:nvSpPr>
            <p:cNvPr id="24" name="Oval 23"/>
            <p:cNvSpPr/>
            <p:nvPr/>
          </p:nvSpPr>
          <p:spPr>
            <a:xfrm>
              <a:off x="70866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I</a:t>
              </a:r>
              <a:r>
                <a:rPr lang="en-US" baseline="-25000" smtClean="0"/>
                <a:t>1</a:t>
              </a:r>
              <a:endParaRPr lang="en-US" baseline="-25000"/>
            </a:p>
          </p:txBody>
        </p:sp>
        <p:cxnSp>
          <p:nvCxnSpPr>
            <p:cNvPr id="31" name="Straight Connector 30"/>
            <p:cNvCxnSpPr>
              <a:stCxn id="7" idx="4"/>
              <a:endCxn id="17" idx="0"/>
            </p:cNvCxnSpPr>
            <p:nvPr/>
          </p:nvCxnSpPr>
          <p:spPr>
            <a:xfrm rot="5400000">
              <a:off x="66294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5" idx="4"/>
              <a:endCxn id="15" idx="0"/>
            </p:cNvCxnSpPr>
            <p:nvPr/>
          </p:nvCxnSpPr>
          <p:spPr>
            <a:xfrm rot="5400000">
              <a:off x="29718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4"/>
              <a:endCxn id="22" idx="0"/>
            </p:cNvCxnSpPr>
            <p:nvPr/>
          </p:nvCxnSpPr>
          <p:spPr>
            <a:xfrm rot="5400000">
              <a:off x="29718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6" idx="4"/>
              <a:endCxn id="23" idx="0"/>
            </p:cNvCxnSpPr>
            <p:nvPr/>
          </p:nvCxnSpPr>
          <p:spPr>
            <a:xfrm rot="16200000" flipH="1">
              <a:off x="4798695" y="4722495"/>
              <a:ext cx="1371600" cy="38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4"/>
              <a:endCxn id="24" idx="0"/>
            </p:cNvCxnSpPr>
            <p:nvPr/>
          </p:nvCxnSpPr>
          <p:spPr>
            <a:xfrm rot="5400000">
              <a:off x="66294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6" idx="6"/>
              <a:endCxn id="30" idx="2"/>
            </p:cNvCxnSpPr>
            <p:nvPr/>
          </p:nvCxnSpPr>
          <p:spPr>
            <a:xfrm>
              <a:off x="5711190" y="1981200"/>
              <a:ext cx="50673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0" idx="6"/>
              <a:endCxn id="7" idx="2"/>
            </p:cNvCxnSpPr>
            <p:nvPr/>
          </p:nvCxnSpPr>
          <p:spPr>
            <a:xfrm>
              <a:off x="6583680" y="1981200"/>
              <a:ext cx="50292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p:cNvCxnSpPr>
              <a:stCxn id="6" idx="4"/>
              <a:endCxn id="32" idx="0"/>
            </p:cNvCxnSpPr>
            <p:nvPr/>
          </p:nvCxnSpPr>
          <p:spPr>
            <a:xfrm rot="5400000">
              <a:off x="5231130" y="2461260"/>
              <a:ext cx="502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6" idx="0"/>
              <a:endCxn id="32" idx="4"/>
            </p:cNvCxnSpPr>
            <p:nvPr/>
          </p:nvCxnSpPr>
          <p:spPr>
            <a:xfrm rot="5400000" flipH="1" flipV="1">
              <a:off x="5231130" y="3329940"/>
              <a:ext cx="50292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52"/>
            <p:cNvCxnSpPr>
              <a:stCxn id="23" idx="2"/>
              <a:endCxn id="35" idx="6"/>
            </p:cNvCxnSpPr>
            <p:nvPr/>
          </p:nvCxnSpPr>
          <p:spPr>
            <a:xfrm rot="10800000">
              <a:off x="4754880" y="5638800"/>
              <a:ext cx="50292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6" name="Straight Connector 55"/>
            <p:cNvCxnSpPr>
              <a:stCxn id="22" idx="6"/>
              <a:endCxn id="35" idx="2"/>
            </p:cNvCxnSpPr>
            <p:nvPr/>
          </p:nvCxnSpPr>
          <p:spPr>
            <a:xfrm>
              <a:off x="3886200" y="5638800"/>
              <a:ext cx="502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23" idx="6"/>
              <a:endCxn id="33" idx="2"/>
            </p:cNvCxnSpPr>
            <p:nvPr/>
          </p:nvCxnSpPr>
          <p:spPr>
            <a:xfrm>
              <a:off x="5715000" y="5638800"/>
              <a:ext cx="502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33" idx="6"/>
              <a:endCxn id="24" idx="2"/>
            </p:cNvCxnSpPr>
            <p:nvPr/>
          </p:nvCxnSpPr>
          <p:spPr>
            <a:xfrm>
              <a:off x="6583680" y="5638800"/>
              <a:ext cx="50292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0" name="Oval 29"/>
            <p:cNvSpPr/>
            <p:nvPr/>
          </p:nvSpPr>
          <p:spPr>
            <a:xfrm>
              <a:off x="6217920" y="17983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C</a:t>
              </a:r>
              <a:r>
                <a:rPr lang="en-US" baseline="-25000" smtClean="0"/>
                <a:t>2</a:t>
              </a:r>
              <a:endParaRPr lang="en-US" baseline="-25000"/>
            </a:p>
          </p:txBody>
        </p:sp>
        <p:sp>
          <p:nvSpPr>
            <p:cNvPr id="32" name="Oval 31"/>
            <p:cNvSpPr/>
            <p:nvPr/>
          </p:nvSpPr>
          <p:spPr>
            <a:xfrm>
              <a:off x="5299710" y="27127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E</a:t>
              </a:r>
              <a:r>
                <a:rPr lang="en-US" baseline="-25000" smtClean="0"/>
                <a:t>2</a:t>
              </a:r>
              <a:endParaRPr lang="en-US" baseline="-25000"/>
            </a:p>
          </p:txBody>
        </p:sp>
        <p:sp>
          <p:nvSpPr>
            <p:cNvPr id="33" name="Oval 32"/>
            <p:cNvSpPr/>
            <p:nvPr/>
          </p:nvSpPr>
          <p:spPr>
            <a:xfrm>
              <a:off x="6217920" y="54559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I</a:t>
              </a:r>
              <a:r>
                <a:rPr lang="en-US" baseline="-25000" smtClean="0"/>
                <a:t>2</a:t>
              </a:r>
              <a:endParaRPr lang="en-US" baseline="-25000"/>
            </a:p>
          </p:txBody>
        </p:sp>
        <p:sp>
          <p:nvSpPr>
            <p:cNvPr id="35" name="Oval 34"/>
            <p:cNvSpPr/>
            <p:nvPr/>
          </p:nvSpPr>
          <p:spPr>
            <a:xfrm>
              <a:off x="4389120" y="54559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H</a:t>
              </a:r>
              <a:r>
                <a:rPr lang="en-US" baseline="-25000" smtClean="0"/>
                <a:t>2</a:t>
              </a:r>
              <a:endParaRPr lang="en-US" baseline="-250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smtClean="0"/>
              <a:t>Relaxed</a:t>
            </a:r>
          </a:p>
          <a:p>
            <a:endParaRPr lang="en-US" smtClean="0"/>
          </a:p>
          <a:p>
            <a:r>
              <a:rPr lang="en-US" smtClean="0"/>
              <a:t>Treewidth 1</a:t>
            </a:r>
            <a:endParaRPr lang="en-US" dirty="0"/>
          </a:p>
        </p:txBody>
      </p:sp>
      <p:grpSp>
        <p:nvGrpSpPr>
          <p:cNvPr id="2" name="Group 50"/>
          <p:cNvGrpSpPr/>
          <p:nvPr/>
        </p:nvGrpSpPr>
        <p:grpSpPr>
          <a:xfrm>
            <a:off x="3429000" y="1752600"/>
            <a:ext cx="4114800" cy="4114800"/>
            <a:chOff x="3429000" y="1752600"/>
            <a:chExt cx="4114800" cy="4114800"/>
          </a:xfrm>
        </p:grpSpPr>
        <p:sp>
          <p:nvSpPr>
            <p:cNvPr id="52" name="Oval 51"/>
            <p:cNvSpPr/>
            <p:nvPr/>
          </p:nvSpPr>
          <p:spPr>
            <a:xfrm>
              <a:off x="34290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A</a:t>
              </a:r>
              <a:endParaRPr lang="en-US"/>
            </a:p>
          </p:txBody>
        </p:sp>
        <p:sp>
          <p:nvSpPr>
            <p:cNvPr id="53" name="Oval 52"/>
            <p:cNvSpPr/>
            <p:nvPr/>
          </p:nvSpPr>
          <p:spPr>
            <a:xfrm>
              <a:off x="525399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B</a:t>
              </a:r>
              <a:endParaRPr lang="en-US"/>
            </a:p>
          </p:txBody>
        </p:sp>
        <p:sp>
          <p:nvSpPr>
            <p:cNvPr id="54" name="Oval 53"/>
            <p:cNvSpPr/>
            <p:nvPr/>
          </p:nvSpPr>
          <p:spPr>
            <a:xfrm>
              <a:off x="70866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C</a:t>
              </a:r>
              <a:r>
                <a:rPr lang="en-US" baseline="-25000" smtClean="0"/>
                <a:t>1</a:t>
              </a:r>
              <a:endParaRPr lang="en-US" baseline="-25000"/>
            </a:p>
          </p:txBody>
        </p:sp>
        <p:cxnSp>
          <p:nvCxnSpPr>
            <p:cNvPr id="55" name="Straight Connector 54"/>
            <p:cNvCxnSpPr>
              <a:stCxn id="52" idx="6"/>
              <a:endCxn id="53" idx="2"/>
            </p:cNvCxnSpPr>
            <p:nvPr/>
          </p:nvCxnSpPr>
          <p:spPr>
            <a:xfrm>
              <a:off x="3886200" y="1981200"/>
              <a:ext cx="136779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34290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D</a:t>
              </a:r>
              <a:endParaRPr lang="en-US"/>
            </a:p>
          </p:txBody>
        </p:sp>
        <p:sp>
          <p:nvSpPr>
            <p:cNvPr id="57" name="Oval 56"/>
            <p:cNvSpPr/>
            <p:nvPr/>
          </p:nvSpPr>
          <p:spPr>
            <a:xfrm>
              <a:off x="525399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E</a:t>
              </a:r>
              <a:r>
                <a:rPr lang="en-US" baseline="-25000" smtClean="0"/>
                <a:t>1</a:t>
              </a:r>
              <a:endParaRPr lang="en-US" baseline="-25000"/>
            </a:p>
          </p:txBody>
        </p:sp>
        <p:sp>
          <p:nvSpPr>
            <p:cNvPr id="58" name="Oval 57"/>
            <p:cNvSpPr/>
            <p:nvPr/>
          </p:nvSpPr>
          <p:spPr>
            <a:xfrm>
              <a:off x="70866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F</a:t>
              </a:r>
              <a:endParaRPr lang="en-US"/>
            </a:p>
          </p:txBody>
        </p:sp>
        <p:cxnSp>
          <p:nvCxnSpPr>
            <p:cNvPr id="59" name="Straight Connector 58"/>
            <p:cNvCxnSpPr>
              <a:stCxn id="56" idx="6"/>
              <a:endCxn id="57" idx="2"/>
            </p:cNvCxnSpPr>
            <p:nvPr/>
          </p:nvCxnSpPr>
          <p:spPr>
            <a:xfrm>
              <a:off x="3886200" y="3810000"/>
              <a:ext cx="136779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7" idx="6"/>
              <a:endCxn id="58" idx="2"/>
            </p:cNvCxnSpPr>
            <p:nvPr/>
          </p:nvCxnSpPr>
          <p:spPr>
            <a:xfrm>
              <a:off x="5711190" y="3810000"/>
              <a:ext cx="137541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34290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G</a:t>
              </a:r>
              <a:endParaRPr lang="en-US"/>
            </a:p>
          </p:txBody>
        </p:sp>
        <p:sp>
          <p:nvSpPr>
            <p:cNvPr id="62" name="Oval 61"/>
            <p:cNvSpPr/>
            <p:nvPr/>
          </p:nvSpPr>
          <p:spPr>
            <a:xfrm>
              <a:off x="52578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H</a:t>
              </a:r>
              <a:r>
                <a:rPr lang="en-US" baseline="-25000" smtClean="0"/>
                <a:t>1</a:t>
              </a:r>
              <a:endParaRPr lang="en-US" baseline="-25000"/>
            </a:p>
          </p:txBody>
        </p:sp>
        <p:sp>
          <p:nvSpPr>
            <p:cNvPr id="63" name="Oval 62"/>
            <p:cNvSpPr/>
            <p:nvPr/>
          </p:nvSpPr>
          <p:spPr>
            <a:xfrm>
              <a:off x="70866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I</a:t>
              </a:r>
              <a:r>
                <a:rPr lang="en-US" baseline="-25000" smtClean="0"/>
                <a:t>1</a:t>
              </a:r>
              <a:endParaRPr lang="en-US" baseline="-25000"/>
            </a:p>
          </p:txBody>
        </p:sp>
        <p:cxnSp>
          <p:nvCxnSpPr>
            <p:cNvPr id="64" name="Straight Connector 63"/>
            <p:cNvCxnSpPr>
              <a:stCxn id="54" idx="4"/>
              <a:endCxn id="58" idx="0"/>
            </p:cNvCxnSpPr>
            <p:nvPr/>
          </p:nvCxnSpPr>
          <p:spPr>
            <a:xfrm rot="5400000">
              <a:off x="66294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2" idx="4"/>
              <a:endCxn id="56" idx="0"/>
            </p:cNvCxnSpPr>
            <p:nvPr/>
          </p:nvCxnSpPr>
          <p:spPr>
            <a:xfrm rot="5400000">
              <a:off x="29718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6" idx="4"/>
              <a:endCxn id="61" idx="0"/>
            </p:cNvCxnSpPr>
            <p:nvPr/>
          </p:nvCxnSpPr>
          <p:spPr>
            <a:xfrm rot="5400000">
              <a:off x="29718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7" idx="4"/>
              <a:endCxn id="62" idx="0"/>
            </p:cNvCxnSpPr>
            <p:nvPr/>
          </p:nvCxnSpPr>
          <p:spPr>
            <a:xfrm rot="16200000" flipH="1">
              <a:off x="4798695" y="4722495"/>
              <a:ext cx="1371600" cy="38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8" idx="4"/>
              <a:endCxn id="63" idx="0"/>
            </p:cNvCxnSpPr>
            <p:nvPr/>
          </p:nvCxnSpPr>
          <p:spPr>
            <a:xfrm rot="5400000">
              <a:off x="66294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3" idx="6"/>
              <a:endCxn id="69" idx="2"/>
            </p:cNvCxnSpPr>
            <p:nvPr/>
          </p:nvCxnSpPr>
          <p:spPr>
            <a:xfrm>
              <a:off x="5711190" y="1981200"/>
              <a:ext cx="50673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53" idx="4"/>
              <a:endCxn id="70" idx="0"/>
            </p:cNvCxnSpPr>
            <p:nvPr/>
          </p:nvCxnSpPr>
          <p:spPr>
            <a:xfrm rot="5400000">
              <a:off x="5231130" y="2461260"/>
              <a:ext cx="502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1" idx="6"/>
              <a:endCxn id="72" idx="2"/>
            </p:cNvCxnSpPr>
            <p:nvPr/>
          </p:nvCxnSpPr>
          <p:spPr>
            <a:xfrm>
              <a:off x="3886200" y="5638800"/>
              <a:ext cx="502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62" idx="6"/>
              <a:endCxn id="71" idx="2"/>
            </p:cNvCxnSpPr>
            <p:nvPr/>
          </p:nvCxnSpPr>
          <p:spPr>
            <a:xfrm>
              <a:off x="5715000" y="5638800"/>
              <a:ext cx="50292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6217920" y="17983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C</a:t>
              </a:r>
              <a:r>
                <a:rPr lang="en-US" baseline="-25000" smtClean="0"/>
                <a:t>2</a:t>
              </a:r>
              <a:endParaRPr lang="en-US" baseline="-25000"/>
            </a:p>
          </p:txBody>
        </p:sp>
        <p:sp>
          <p:nvSpPr>
            <p:cNvPr id="70" name="Oval 69"/>
            <p:cNvSpPr/>
            <p:nvPr/>
          </p:nvSpPr>
          <p:spPr>
            <a:xfrm>
              <a:off x="5299710" y="27127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E</a:t>
              </a:r>
              <a:r>
                <a:rPr lang="en-US" baseline="-25000" smtClean="0"/>
                <a:t>2</a:t>
              </a:r>
              <a:endParaRPr lang="en-US" baseline="-25000"/>
            </a:p>
          </p:txBody>
        </p:sp>
        <p:sp>
          <p:nvSpPr>
            <p:cNvPr id="71" name="Oval 70"/>
            <p:cNvSpPr/>
            <p:nvPr/>
          </p:nvSpPr>
          <p:spPr>
            <a:xfrm>
              <a:off x="6217920" y="54559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I</a:t>
              </a:r>
              <a:r>
                <a:rPr lang="en-US" baseline="-25000" smtClean="0"/>
                <a:t>2</a:t>
              </a:r>
              <a:endParaRPr lang="en-US" baseline="-25000"/>
            </a:p>
          </p:txBody>
        </p:sp>
        <p:sp>
          <p:nvSpPr>
            <p:cNvPr id="72" name="Oval 71"/>
            <p:cNvSpPr/>
            <p:nvPr/>
          </p:nvSpPr>
          <p:spPr>
            <a:xfrm>
              <a:off x="4389120" y="545592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H</a:t>
              </a:r>
              <a:r>
                <a:rPr lang="en-US" baseline="-25000" smtClean="0"/>
                <a:t>2</a:t>
              </a:r>
              <a:endParaRPr lang="en-US" baseline="-2500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dirty="0" smtClean="0"/>
              <a:t>Model </a:t>
            </a:r>
            <a:r>
              <a:rPr lang="en-US" dirty="0" smtClean="0">
                <a:latin typeface="Lucida Calligraphy" pitchFamily="66" charset="0"/>
              </a:rPr>
              <a:t>M</a:t>
            </a:r>
            <a:endParaRPr lang="en-US" dirty="0"/>
          </a:p>
        </p:txBody>
      </p:sp>
      <p:grpSp>
        <p:nvGrpSpPr>
          <p:cNvPr id="2" name="Group 76"/>
          <p:cNvGrpSpPr/>
          <p:nvPr/>
        </p:nvGrpSpPr>
        <p:grpSpPr>
          <a:xfrm>
            <a:off x="3429000" y="1752600"/>
            <a:ext cx="4114800" cy="4114800"/>
            <a:chOff x="1828800" y="2133600"/>
            <a:chExt cx="4114800" cy="4114800"/>
          </a:xfrm>
        </p:grpSpPr>
        <p:sp>
          <p:nvSpPr>
            <p:cNvPr id="5" name="Oval 4"/>
            <p:cNvSpPr/>
            <p:nvPr/>
          </p:nvSpPr>
          <p:spPr>
            <a:xfrm>
              <a:off x="1828800" y="2133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A</a:t>
              </a:r>
              <a:endParaRPr lang="en-US"/>
            </a:p>
          </p:txBody>
        </p:sp>
        <p:sp>
          <p:nvSpPr>
            <p:cNvPr id="6" name="Oval 5"/>
            <p:cNvSpPr/>
            <p:nvPr/>
          </p:nvSpPr>
          <p:spPr>
            <a:xfrm>
              <a:off x="3657600" y="2133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B</a:t>
              </a:r>
              <a:endParaRPr lang="en-US"/>
            </a:p>
          </p:txBody>
        </p:sp>
        <p:sp>
          <p:nvSpPr>
            <p:cNvPr id="7" name="Oval 6"/>
            <p:cNvSpPr/>
            <p:nvPr/>
          </p:nvSpPr>
          <p:spPr>
            <a:xfrm>
              <a:off x="5486400" y="2133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C</a:t>
              </a:r>
              <a:endParaRPr lang="en-US"/>
            </a:p>
          </p:txBody>
        </p:sp>
        <p:cxnSp>
          <p:nvCxnSpPr>
            <p:cNvPr id="9" name="Straight Connector 8"/>
            <p:cNvCxnSpPr>
              <a:stCxn id="5" idx="6"/>
              <a:endCxn id="6" idx="2"/>
            </p:cNvCxnSpPr>
            <p:nvPr/>
          </p:nvCxnSpPr>
          <p:spPr>
            <a:xfrm>
              <a:off x="2286000" y="2362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6"/>
              <a:endCxn id="7" idx="2"/>
            </p:cNvCxnSpPr>
            <p:nvPr/>
          </p:nvCxnSpPr>
          <p:spPr>
            <a:xfrm>
              <a:off x="4114800" y="23622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828800" y="3962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D</a:t>
              </a:r>
              <a:endParaRPr lang="en-US"/>
            </a:p>
          </p:txBody>
        </p:sp>
        <p:sp>
          <p:nvSpPr>
            <p:cNvPr id="16" name="Oval 15"/>
            <p:cNvSpPr/>
            <p:nvPr/>
          </p:nvSpPr>
          <p:spPr>
            <a:xfrm>
              <a:off x="3657600" y="3962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E</a:t>
              </a:r>
              <a:endParaRPr lang="en-US"/>
            </a:p>
          </p:txBody>
        </p:sp>
        <p:sp>
          <p:nvSpPr>
            <p:cNvPr id="17" name="Oval 16"/>
            <p:cNvSpPr/>
            <p:nvPr/>
          </p:nvSpPr>
          <p:spPr>
            <a:xfrm>
              <a:off x="5486400" y="3962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F</a:t>
              </a:r>
              <a:endParaRPr lang="en-US"/>
            </a:p>
          </p:txBody>
        </p:sp>
        <p:cxnSp>
          <p:nvCxnSpPr>
            <p:cNvPr id="18" name="Straight Connector 17"/>
            <p:cNvCxnSpPr>
              <a:stCxn id="15" idx="6"/>
              <a:endCxn id="16" idx="2"/>
            </p:cNvCxnSpPr>
            <p:nvPr/>
          </p:nvCxnSpPr>
          <p:spPr>
            <a:xfrm>
              <a:off x="2286000" y="41910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17" idx="2"/>
            </p:cNvCxnSpPr>
            <p:nvPr/>
          </p:nvCxnSpPr>
          <p:spPr>
            <a:xfrm>
              <a:off x="4114800" y="41910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828800" y="5791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G</a:t>
              </a:r>
              <a:endParaRPr lang="en-US"/>
            </a:p>
          </p:txBody>
        </p:sp>
        <p:sp>
          <p:nvSpPr>
            <p:cNvPr id="23" name="Oval 22"/>
            <p:cNvSpPr/>
            <p:nvPr/>
          </p:nvSpPr>
          <p:spPr>
            <a:xfrm>
              <a:off x="3657600" y="5791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H</a:t>
              </a:r>
              <a:endParaRPr lang="en-US"/>
            </a:p>
          </p:txBody>
        </p:sp>
        <p:sp>
          <p:nvSpPr>
            <p:cNvPr id="24" name="Oval 23"/>
            <p:cNvSpPr/>
            <p:nvPr/>
          </p:nvSpPr>
          <p:spPr>
            <a:xfrm>
              <a:off x="5486400" y="5791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I</a:t>
              </a:r>
              <a:endParaRPr lang="en-US"/>
            </a:p>
          </p:txBody>
        </p:sp>
        <p:cxnSp>
          <p:nvCxnSpPr>
            <p:cNvPr id="25" name="Straight Connector 24"/>
            <p:cNvCxnSpPr>
              <a:stCxn id="22" idx="6"/>
              <a:endCxn id="23" idx="2"/>
            </p:cNvCxnSpPr>
            <p:nvPr/>
          </p:nvCxnSpPr>
          <p:spPr>
            <a:xfrm>
              <a:off x="2286000" y="6019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3" idx="6"/>
              <a:endCxn id="24" idx="2"/>
            </p:cNvCxnSpPr>
            <p:nvPr/>
          </p:nvCxnSpPr>
          <p:spPr>
            <a:xfrm>
              <a:off x="4114800" y="6019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6" idx="4"/>
              <a:endCxn id="16" idx="0"/>
            </p:cNvCxnSpPr>
            <p:nvPr/>
          </p:nvCxnSpPr>
          <p:spPr>
            <a:xfrm rot="5400000">
              <a:off x="3200400" y="3276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7" idx="4"/>
              <a:endCxn id="17" idx="0"/>
            </p:cNvCxnSpPr>
            <p:nvPr/>
          </p:nvCxnSpPr>
          <p:spPr>
            <a:xfrm rot="5400000">
              <a:off x="5029200" y="3276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5" idx="4"/>
              <a:endCxn id="15" idx="0"/>
            </p:cNvCxnSpPr>
            <p:nvPr/>
          </p:nvCxnSpPr>
          <p:spPr>
            <a:xfrm rot="5400000">
              <a:off x="1371600" y="3276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4"/>
              <a:endCxn id="22" idx="0"/>
            </p:cNvCxnSpPr>
            <p:nvPr/>
          </p:nvCxnSpPr>
          <p:spPr>
            <a:xfrm rot="5400000">
              <a:off x="1371600" y="5105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6" idx="4"/>
              <a:endCxn id="23" idx="0"/>
            </p:cNvCxnSpPr>
            <p:nvPr/>
          </p:nvCxnSpPr>
          <p:spPr>
            <a:xfrm rot="5400000">
              <a:off x="3200400" y="51054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4"/>
              <a:endCxn id="24" idx="0"/>
            </p:cNvCxnSpPr>
            <p:nvPr/>
          </p:nvCxnSpPr>
          <p:spPr>
            <a:xfrm rot="5400000">
              <a:off x="5029200" y="5105400"/>
              <a:ext cx="13716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dirty="0" smtClean="0"/>
              <a:t>Model + Eq.</a:t>
            </a:r>
            <a:endParaRPr lang="en-US" dirty="0"/>
          </a:p>
        </p:txBody>
      </p:sp>
      <p:grpSp>
        <p:nvGrpSpPr>
          <p:cNvPr id="2" name="Group 95"/>
          <p:cNvGrpSpPr/>
          <p:nvPr/>
        </p:nvGrpSpPr>
        <p:grpSpPr>
          <a:xfrm>
            <a:off x="3429000" y="1752600"/>
            <a:ext cx="4114800" cy="4114800"/>
            <a:chOff x="3429000" y="1752600"/>
            <a:chExt cx="4114800" cy="4114800"/>
          </a:xfrm>
        </p:grpSpPr>
        <p:sp>
          <p:nvSpPr>
            <p:cNvPr id="40" name="Oval 39"/>
            <p:cNvSpPr/>
            <p:nvPr/>
          </p:nvSpPr>
          <p:spPr>
            <a:xfrm>
              <a:off x="34290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A</a:t>
              </a:r>
              <a:endParaRPr lang="en-US"/>
            </a:p>
          </p:txBody>
        </p:sp>
        <p:sp>
          <p:nvSpPr>
            <p:cNvPr id="42" name="Oval 41"/>
            <p:cNvSpPr/>
            <p:nvPr/>
          </p:nvSpPr>
          <p:spPr>
            <a:xfrm>
              <a:off x="52578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B</a:t>
              </a:r>
              <a:endParaRPr lang="en-US"/>
            </a:p>
          </p:txBody>
        </p:sp>
        <p:sp>
          <p:nvSpPr>
            <p:cNvPr id="44" name="Oval 43"/>
            <p:cNvSpPr/>
            <p:nvPr/>
          </p:nvSpPr>
          <p:spPr>
            <a:xfrm>
              <a:off x="70866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C</a:t>
              </a:r>
              <a:r>
                <a:rPr lang="en-US" baseline="-25000" smtClean="0"/>
                <a:t>1</a:t>
              </a:r>
              <a:endParaRPr lang="en-US" baseline="-25000"/>
            </a:p>
          </p:txBody>
        </p:sp>
        <p:cxnSp>
          <p:nvCxnSpPr>
            <p:cNvPr id="45" name="Straight Connector 44"/>
            <p:cNvCxnSpPr>
              <a:stCxn id="40" idx="6"/>
              <a:endCxn id="42" idx="2"/>
            </p:cNvCxnSpPr>
            <p:nvPr/>
          </p:nvCxnSpPr>
          <p:spPr>
            <a:xfrm>
              <a:off x="3886200" y="1981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2" idx="6"/>
              <a:endCxn id="44" idx="2"/>
            </p:cNvCxnSpPr>
            <p:nvPr/>
          </p:nvCxnSpPr>
          <p:spPr>
            <a:xfrm>
              <a:off x="5715000" y="19812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34290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D</a:t>
              </a:r>
              <a:endParaRPr lang="en-US"/>
            </a:p>
          </p:txBody>
        </p:sp>
        <p:sp>
          <p:nvSpPr>
            <p:cNvPr id="49" name="Oval 48"/>
            <p:cNvSpPr/>
            <p:nvPr/>
          </p:nvSpPr>
          <p:spPr>
            <a:xfrm>
              <a:off x="52578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E</a:t>
              </a:r>
              <a:r>
                <a:rPr lang="en-US" baseline="-25000" smtClean="0"/>
                <a:t>1</a:t>
              </a:r>
              <a:endParaRPr lang="en-US" baseline="-25000"/>
            </a:p>
          </p:txBody>
        </p:sp>
        <p:cxnSp>
          <p:nvCxnSpPr>
            <p:cNvPr id="52" name="Straight Connector 51"/>
            <p:cNvCxnSpPr>
              <a:stCxn id="48" idx="6"/>
              <a:endCxn id="49" idx="2"/>
            </p:cNvCxnSpPr>
            <p:nvPr/>
          </p:nvCxnSpPr>
          <p:spPr>
            <a:xfrm>
              <a:off x="3886200" y="38100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4290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G</a:t>
              </a:r>
              <a:r>
                <a:rPr lang="en-US" baseline="-25000" smtClean="0"/>
                <a:t>1</a:t>
              </a:r>
              <a:endParaRPr lang="en-US" baseline="-25000"/>
            </a:p>
          </p:txBody>
        </p:sp>
        <p:cxnSp>
          <p:nvCxnSpPr>
            <p:cNvPr id="63" name="Straight Connector 62"/>
            <p:cNvCxnSpPr>
              <a:stCxn id="42" idx="4"/>
              <a:endCxn id="49" idx="0"/>
            </p:cNvCxnSpPr>
            <p:nvPr/>
          </p:nvCxnSpPr>
          <p:spPr>
            <a:xfrm rot="5400000">
              <a:off x="48006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40" idx="4"/>
              <a:endCxn id="48" idx="0"/>
            </p:cNvCxnSpPr>
            <p:nvPr/>
          </p:nvCxnSpPr>
          <p:spPr>
            <a:xfrm rot="5400000">
              <a:off x="29718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48" idx="4"/>
              <a:endCxn id="55" idx="0"/>
            </p:cNvCxnSpPr>
            <p:nvPr/>
          </p:nvCxnSpPr>
          <p:spPr>
            <a:xfrm rot="5400000">
              <a:off x="29718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94"/>
          <p:cNvGrpSpPr/>
          <p:nvPr/>
        </p:nvGrpSpPr>
        <p:grpSpPr>
          <a:xfrm>
            <a:off x="4114800" y="2438400"/>
            <a:ext cx="4114800" cy="4114800"/>
            <a:chOff x="3581400" y="1905000"/>
            <a:chExt cx="4114800" cy="4114800"/>
          </a:xfrm>
        </p:grpSpPr>
        <p:sp>
          <p:nvSpPr>
            <p:cNvPr id="83" name="Oval 82"/>
            <p:cNvSpPr/>
            <p:nvPr/>
          </p:nvSpPr>
          <p:spPr>
            <a:xfrm>
              <a:off x="7239000" y="19050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C</a:t>
              </a:r>
              <a:r>
                <a:rPr lang="en-US" baseline="-25000" smtClean="0"/>
                <a:t>2</a:t>
              </a:r>
              <a:endParaRPr lang="en-US" baseline="-25000"/>
            </a:p>
          </p:txBody>
        </p:sp>
        <p:sp>
          <p:nvSpPr>
            <p:cNvPr id="84" name="Oval 83"/>
            <p:cNvSpPr/>
            <p:nvPr/>
          </p:nvSpPr>
          <p:spPr>
            <a:xfrm>
              <a:off x="5410200" y="37338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E</a:t>
              </a:r>
              <a:r>
                <a:rPr lang="en-US" baseline="-25000" smtClean="0"/>
                <a:t>2</a:t>
              </a:r>
              <a:endParaRPr lang="en-US" baseline="-25000"/>
            </a:p>
          </p:txBody>
        </p:sp>
        <p:sp>
          <p:nvSpPr>
            <p:cNvPr id="85" name="Oval 84"/>
            <p:cNvSpPr/>
            <p:nvPr/>
          </p:nvSpPr>
          <p:spPr>
            <a:xfrm>
              <a:off x="7239000" y="3733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F</a:t>
              </a:r>
              <a:endParaRPr lang="en-US"/>
            </a:p>
          </p:txBody>
        </p:sp>
        <p:cxnSp>
          <p:nvCxnSpPr>
            <p:cNvPr id="86" name="Straight Connector 85"/>
            <p:cNvCxnSpPr>
              <a:stCxn id="84" idx="6"/>
              <a:endCxn id="85" idx="2"/>
            </p:cNvCxnSpPr>
            <p:nvPr/>
          </p:nvCxnSpPr>
          <p:spPr>
            <a:xfrm>
              <a:off x="5867400" y="39624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3581400" y="55626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G</a:t>
              </a:r>
              <a:r>
                <a:rPr lang="en-US" baseline="-25000" smtClean="0"/>
                <a:t>2</a:t>
              </a:r>
              <a:endParaRPr lang="en-US" baseline="-25000"/>
            </a:p>
          </p:txBody>
        </p:sp>
        <p:sp>
          <p:nvSpPr>
            <p:cNvPr id="88" name="Oval 87"/>
            <p:cNvSpPr/>
            <p:nvPr/>
          </p:nvSpPr>
          <p:spPr>
            <a:xfrm>
              <a:off x="5410200" y="556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H</a:t>
              </a:r>
              <a:endParaRPr lang="en-US"/>
            </a:p>
          </p:txBody>
        </p:sp>
        <p:sp>
          <p:nvSpPr>
            <p:cNvPr id="89" name="Oval 88"/>
            <p:cNvSpPr/>
            <p:nvPr/>
          </p:nvSpPr>
          <p:spPr>
            <a:xfrm>
              <a:off x="7239000" y="556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I</a:t>
              </a:r>
              <a:endParaRPr lang="en-US"/>
            </a:p>
          </p:txBody>
        </p:sp>
        <p:cxnSp>
          <p:nvCxnSpPr>
            <p:cNvPr id="90" name="Straight Connector 89"/>
            <p:cNvCxnSpPr>
              <a:stCxn id="87" idx="6"/>
              <a:endCxn id="88" idx="2"/>
            </p:cNvCxnSpPr>
            <p:nvPr/>
          </p:nvCxnSpPr>
          <p:spPr>
            <a:xfrm>
              <a:off x="4038600" y="5791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5867400" y="5791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3" idx="4"/>
              <a:endCxn id="85" idx="0"/>
            </p:cNvCxnSpPr>
            <p:nvPr/>
          </p:nvCxnSpPr>
          <p:spPr>
            <a:xfrm rot="5400000">
              <a:off x="6781800" y="30480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4" idx="4"/>
              <a:endCxn id="88" idx="0"/>
            </p:cNvCxnSpPr>
            <p:nvPr/>
          </p:nvCxnSpPr>
          <p:spPr>
            <a:xfrm rot="5400000">
              <a:off x="4953000" y="4876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5" idx="4"/>
              <a:endCxn id="89" idx="0"/>
            </p:cNvCxnSpPr>
            <p:nvPr/>
          </p:nvCxnSpPr>
          <p:spPr>
            <a:xfrm rot="5400000">
              <a:off x="6781800" y="4876800"/>
              <a:ext cx="137160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8" name="Straight Connector 97"/>
          <p:cNvCxnSpPr>
            <a:stCxn id="44" idx="5"/>
            <a:endCxn id="83" idx="1"/>
          </p:cNvCxnSpPr>
          <p:nvPr/>
        </p:nvCxnSpPr>
        <p:spPr>
          <a:xfrm rot="16200000" flipH="1">
            <a:off x="7476845" y="2142845"/>
            <a:ext cx="362510" cy="36251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Straight Connector 100"/>
          <p:cNvCxnSpPr>
            <a:stCxn id="49" idx="5"/>
            <a:endCxn id="84" idx="1"/>
          </p:cNvCxnSpPr>
          <p:nvPr/>
        </p:nvCxnSpPr>
        <p:spPr>
          <a:xfrm rot="16200000" flipH="1">
            <a:off x="5648045" y="3971645"/>
            <a:ext cx="362510" cy="36251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3" name="Straight Connector 102"/>
          <p:cNvCxnSpPr>
            <a:stCxn id="55" idx="5"/>
            <a:endCxn id="87" idx="1"/>
          </p:cNvCxnSpPr>
          <p:nvPr/>
        </p:nvCxnSpPr>
        <p:spPr>
          <a:xfrm rot="16200000" flipH="1">
            <a:off x="3819245" y="5800445"/>
            <a:ext cx="362510" cy="36251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Relaxing Equivalence Constraints</a:t>
            </a:r>
            <a:endParaRPr lang="en-US" dirty="0"/>
          </a:p>
        </p:txBody>
      </p:sp>
      <p:sp>
        <p:nvSpPr>
          <p:cNvPr id="78" name="Content Placeholder 77"/>
          <p:cNvSpPr>
            <a:spLocks noGrp="1"/>
          </p:cNvSpPr>
          <p:nvPr>
            <p:ph sz="half" idx="1"/>
          </p:nvPr>
        </p:nvSpPr>
        <p:spPr/>
        <p:txBody>
          <a:bodyPr/>
          <a:lstStyle/>
          <a:p>
            <a:r>
              <a:rPr lang="en-US" smtClean="0"/>
              <a:t>Relaxed</a:t>
            </a:r>
          </a:p>
          <a:p>
            <a:endParaRPr lang="en-US" smtClean="0"/>
          </a:p>
          <a:p>
            <a:r>
              <a:rPr lang="en-US" smtClean="0"/>
              <a:t>Decomposed</a:t>
            </a:r>
            <a:endParaRPr lang="en-US" dirty="0"/>
          </a:p>
        </p:txBody>
      </p:sp>
      <p:grpSp>
        <p:nvGrpSpPr>
          <p:cNvPr id="2" name="Group 95"/>
          <p:cNvGrpSpPr/>
          <p:nvPr/>
        </p:nvGrpSpPr>
        <p:grpSpPr>
          <a:xfrm>
            <a:off x="3429000" y="1752600"/>
            <a:ext cx="4114800" cy="4114800"/>
            <a:chOff x="3429000" y="1752600"/>
            <a:chExt cx="4114800" cy="4114800"/>
          </a:xfrm>
        </p:grpSpPr>
        <p:sp>
          <p:nvSpPr>
            <p:cNvPr id="40" name="Oval 39"/>
            <p:cNvSpPr/>
            <p:nvPr/>
          </p:nvSpPr>
          <p:spPr>
            <a:xfrm>
              <a:off x="34290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A</a:t>
              </a:r>
              <a:endParaRPr lang="en-US"/>
            </a:p>
          </p:txBody>
        </p:sp>
        <p:sp>
          <p:nvSpPr>
            <p:cNvPr id="42" name="Oval 41"/>
            <p:cNvSpPr/>
            <p:nvPr/>
          </p:nvSpPr>
          <p:spPr>
            <a:xfrm>
              <a:off x="52578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B</a:t>
              </a:r>
              <a:endParaRPr lang="en-US"/>
            </a:p>
          </p:txBody>
        </p:sp>
        <p:sp>
          <p:nvSpPr>
            <p:cNvPr id="44" name="Oval 43"/>
            <p:cNvSpPr/>
            <p:nvPr/>
          </p:nvSpPr>
          <p:spPr>
            <a:xfrm>
              <a:off x="7086600" y="175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C</a:t>
              </a:r>
              <a:r>
                <a:rPr lang="en-US" baseline="-25000" smtClean="0"/>
                <a:t>1</a:t>
              </a:r>
              <a:endParaRPr lang="en-US" baseline="-25000"/>
            </a:p>
          </p:txBody>
        </p:sp>
        <p:cxnSp>
          <p:nvCxnSpPr>
            <p:cNvPr id="45" name="Straight Connector 44"/>
            <p:cNvCxnSpPr>
              <a:stCxn id="40" idx="6"/>
              <a:endCxn id="42" idx="2"/>
            </p:cNvCxnSpPr>
            <p:nvPr/>
          </p:nvCxnSpPr>
          <p:spPr>
            <a:xfrm>
              <a:off x="3886200" y="1981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2" idx="6"/>
              <a:endCxn id="44" idx="2"/>
            </p:cNvCxnSpPr>
            <p:nvPr/>
          </p:nvCxnSpPr>
          <p:spPr>
            <a:xfrm>
              <a:off x="5715000" y="19812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34290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D</a:t>
              </a:r>
              <a:endParaRPr lang="en-US"/>
            </a:p>
          </p:txBody>
        </p:sp>
        <p:sp>
          <p:nvSpPr>
            <p:cNvPr id="49" name="Oval 48"/>
            <p:cNvSpPr/>
            <p:nvPr/>
          </p:nvSpPr>
          <p:spPr>
            <a:xfrm>
              <a:off x="5257800" y="3581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E</a:t>
              </a:r>
              <a:r>
                <a:rPr lang="en-US" baseline="-25000" smtClean="0"/>
                <a:t>1</a:t>
              </a:r>
              <a:endParaRPr lang="en-US" baseline="-25000"/>
            </a:p>
          </p:txBody>
        </p:sp>
        <p:cxnSp>
          <p:nvCxnSpPr>
            <p:cNvPr id="52" name="Straight Connector 51"/>
            <p:cNvCxnSpPr>
              <a:stCxn id="48" idx="6"/>
              <a:endCxn id="49" idx="2"/>
            </p:cNvCxnSpPr>
            <p:nvPr/>
          </p:nvCxnSpPr>
          <p:spPr>
            <a:xfrm>
              <a:off x="3886200" y="38100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429000" y="5410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G</a:t>
              </a:r>
              <a:r>
                <a:rPr lang="en-US" baseline="-25000" smtClean="0"/>
                <a:t>1</a:t>
              </a:r>
              <a:endParaRPr lang="en-US" baseline="-25000"/>
            </a:p>
          </p:txBody>
        </p:sp>
        <p:cxnSp>
          <p:nvCxnSpPr>
            <p:cNvPr id="63" name="Straight Connector 62"/>
            <p:cNvCxnSpPr>
              <a:stCxn id="42" idx="4"/>
              <a:endCxn id="49" idx="0"/>
            </p:cNvCxnSpPr>
            <p:nvPr/>
          </p:nvCxnSpPr>
          <p:spPr>
            <a:xfrm rot="5400000">
              <a:off x="48006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40" idx="4"/>
              <a:endCxn id="48" idx="0"/>
            </p:cNvCxnSpPr>
            <p:nvPr/>
          </p:nvCxnSpPr>
          <p:spPr>
            <a:xfrm rot="5400000">
              <a:off x="2971800" y="28956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48" idx="4"/>
              <a:endCxn id="55" idx="0"/>
            </p:cNvCxnSpPr>
            <p:nvPr/>
          </p:nvCxnSpPr>
          <p:spPr>
            <a:xfrm rot="5400000">
              <a:off x="2971800" y="4724400"/>
              <a:ext cx="13716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94"/>
          <p:cNvGrpSpPr/>
          <p:nvPr/>
        </p:nvGrpSpPr>
        <p:grpSpPr>
          <a:xfrm>
            <a:off x="4114800" y="2438400"/>
            <a:ext cx="4114800" cy="4114800"/>
            <a:chOff x="3581400" y="1905000"/>
            <a:chExt cx="4114800" cy="4114800"/>
          </a:xfrm>
        </p:grpSpPr>
        <p:sp>
          <p:nvSpPr>
            <p:cNvPr id="83" name="Oval 82"/>
            <p:cNvSpPr/>
            <p:nvPr/>
          </p:nvSpPr>
          <p:spPr>
            <a:xfrm>
              <a:off x="7239000" y="19050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C</a:t>
              </a:r>
              <a:r>
                <a:rPr lang="en-US" baseline="-25000" smtClean="0"/>
                <a:t>2</a:t>
              </a:r>
              <a:endParaRPr lang="en-US" baseline="-25000"/>
            </a:p>
          </p:txBody>
        </p:sp>
        <p:sp>
          <p:nvSpPr>
            <p:cNvPr id="84" name="Oval 83"/>
            <p:cNvSpPr/>
            <p:nvPr/>
          </p:nvSpPr>
          <p:spPr>
            <a:xfrm>
              <a:off x="5410200" y="37338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E</a:t>
              </a:r>
              <a:r>
                <a:rPr lang="en-US" baseline="-25000" smtClean="0"/>
                <a:t>2</a:t>
              </a:r>
              <a:endParaRPr lang="en-US" baseline="-25000"/>
            </a:p>
          </p:txBody>
        </p:sp>
        <p:sp>
          <p:nvSpPr>
            <p:cNvPr id="85" name="Oval 84"/>
            <p:cNvSpPr/>
            <p:nvPr/>
          </p:nvSpPr>
          <p:spPr>
            <a:xfrm>
              <a:off x="7239000" y="3733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F</a:t>
              </a:r>
              <a:endParaRPr lang="en-US"/>
            </a:p>
          </p:txBody>
        </p:sp>
        <p:cxnSp>
          <p:nvCxnSpPr>
            <p:cNvPr id="86" name="Straight Connector 85"/>
            <p:cNvCxnSpPr>
              <a:stCxn id="84" idx="6"/>
              <a:endCxn id="85" idx="2"/>
            </p:cNvCxnSpPr>
            <p:nvPr/>
          </p:nvCxnSpPr>
          <p:spPr>
            <a:xfrm>
              <a:off x="5867400" y="3962400"/>
              <a:ext cx="137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3581400" y="55626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mtClean="0"/>
                <a:t>G</a:t>
              </a:r>
              <a:r>
                <a:rPr lang="en-US" baseline="-25000" smtClean="0"/>
                <a:t>2</a:t>
              </a:r>
              <a:endParaRPr lang="en-US" baseline="-25000"/>
            </a:p>
          </p:txBody>
        </p:sp>
        <p:sp>
          <p:nvSpPr>
            <p:cNvPr id="88" name="Oval 87"/>
            <p:cNvSpPr/>
            <p:nvPr/>
          </p:nvSpPr>
          <p:spPr>
            <a:xfrm>
              <a:off x="5410200" y="556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H</a:t>
              </a:r>
              <a:endParaRPr lang="en-US"/>
            </a:p>
          </p:txBody>
        </p:sp>
        <p:sp>
          <p:nvSpPr>
            <p:cNvPr id="89" name="Oval 88"/>
            <p:cNvSpPr/>
            <p:nvPr/>
          </p:nvSpPr>
          <p:spPr>
            <a:xfrm>
              <a:off x="7239000" y="55626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mtClean="0"/>
                <a:t>I</a:t>
              </a:r>
              <a:endParaRPr lang="en-US"/>
            </a:p>
          </p:txBody>
        </p:sp>
        <p:cxnSp>
          <p:nvCxnSpPr>
            <p:cNvPr id="90" name="Straight Connector 89"/>
            <p:cNvCxnSpPr>
              <a:stCxn id="87" idx="6"/>
              <a:endCxn id="88" idx="2"/>
            </p:cNvCxnSpPr>
            <p:nvPr/>
          </p:nvCxnSpPr>
          <p:spPr>
            <a:xfrm>
              <a:off x="4038600" y="5791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5867400" y="57912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3" idx="4"/>
              <a:endCxn id="85" idx="0"/>
            </p:cNvCxnSpPr>
            <p:nvPr/>
          </p:nvCxnSpPr>
          <p:spPr>
            <a:xfrm rot="5400000">
              <a:off x="6781800" y="30480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4" idx="4"/>
              <a:endCxn id="88" idx="0"/>
            </p:cNvCxnSpPr>
            <p:nvPr/>
          </p:nvCxnSpPr>
          <p:spPr>
            <a:xfrm rot="5400000">
              <a:off x="4953000" y="4876800"/>
              <a:ext cx="1371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5" idx="4"/>
              <a:endCxn id="89" idx="0"/>
            </p:cNvCxnSpPr>
            <p:nvPr/>
          </p:nvCxnSpPr>
          <p:spPr>
            <a:xfrm rot="5400000">
              <a:off x="6781800" y="4876800"/>
              <a:ext cx="13716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Relaxing Equivalence</a:t>
            </a:r>
            <a:r>
              <a:rPr lang="en-US" baseline="0" smtClean="0"/>
              <a:t> Constraints</a:t>
            </a:r>
            <a:endParaRPr lang="en-US"/>
          </a:p>
        </p:txBody>
      </p:sp>
      <p:sp>
        <p:nvSpPr>
          <p:cNvPr id="3" name="Content Placeholder 2"/>
          <p:cNvSpPr>
            <a:spLocks noGrp="1"/>
          </p:cNvSpPr>
          <p:nvPr>
            <p:ph idx="1"/>
          </p:nvPr>
        </p:nvSpPr>
        <p:spPr/>
        <p:txBody>
          <a:bodyPr>
            <a:normAutofit/>
          </a:bodyPr>
          <a:lstStyle/>
          <a:p>
            <a:pPr>
              <a:buNone/>
            </a:pPr>
            <a:r>
              <a:rPr lang="en-US" smtClean="0"/>
              <a:t>MAP in original model (with eq. constraints):</a:t>
            </a:r>
          </a:p>
          <a:p>
            <a:pPr>
              <a:buNone/>
            </a:pPr>
            <a:r>
              <a:rPr lang="en-US" smtClean="0">
                <a:latin typeface="Cambria" pitchFamily="18" charset="0"/>
              </a:rPr>
              <a:t>	MAP 	= 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 </a:t>
            </a:r>
            <a:r>
              <a:rPr lang="en-US" smtClean="0">
                <a:latin typeface="Cambria" pitchFamily="18" charset="0"/>
                <a:ea typeface="Cambria Math"/>
              </a:rPr>
              <a:t>· </a:t>
            </a:r>
            <a:r>
              <a:rPr lang="en-US" smtClean="0">
                <a:latin typeface="Cambria" pitchFamily="18" charset="0"/>
              </a:rPr>
              <a:t>∏</a:t>
            </a:r>
            <a:r>
              <a:rPr lang="en-US" i="1" baseline="-25000" err="1" smtClean="0">
                <a:latin typeface="Cambria" pitchFamily="18" charset="0"/>
              </a:rPr>
              <a:t>ij</a:t>
            </a:r>
            <a:r>
              <a:rPr lang="el-GR" i="1" smtClean="0">
                <a:latin typeface="Cambria" pitchFamily="18" charset="0"/>
                <a:ea typeface="Cambria Math"/>
              </a:rPr>
              <a:t>ψ</a:t>
            </a:r>
            <a:r>
              <a:rPr lang="en-US" i="1" baseline="-25000" err="1" smtClean="0">
                <a:latin typeface="Cambria" pitchFamily="18" charset="0"/>
                <a:ea typeface="Cambria Math"/>
              </a:rPr>
              <a:t>eq</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i</a:t>
            </a:r>
            <a:r>
              <a:rPr lang="en-US" err="1"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endParaRPr lang="en-US" smtClean="0">
              <a:latin typeface="Cambria" pitchFamily="18" charset="0"/>
            </a:endParaRPr>
          </a:p>
          <a:p>
            <a:pPr>
              <a:buNone/>
            </a:pPr>
            <a:r>
              <a:rPr lang="en-US" smtClean="0"/>
              <a:t>MAP in relaxed model:</a:t>
            </a:r>
          </a:p>
          <a:p>
            <a:pPr>
              <a:buNone/>
            </a:pPr>
            <a:r>
              <a:rPr lang="en-US" smtClean="0"/>
              <a:t>	</a:t>
            </a:r>
            <a:r>
              <a:rPr lang="en-US" smtClean="0">
                <a:latin typeface="Cambria" pitchFamily="18" charset="0"/>
              </a:rPr>
              <a:t>r-MAP	= 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p>
          <a:p>
            <a:pPr>
              <a:buNone/>
            </a:pPr>
            <a:r>
              <a:rPr lang="en-US" smtClean="0">
                <a:latin typeface="Cambria" pitchFamily="18" charset="0"/>
                <a:ea typeface="Cambria Math"/>
              </a:rPr>
              <a:t>			≥ MAP</a:t>
            </a:r>
            <a:endParaRPr lang="en-US" smtClean="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Coding</a:t>
            </a:r>
            <a:endParaRPr lang="en-US"/>
          </a:p>
        </p:txBody>
      </p:sp>
      <p:sp>
        <p:nvSpPr>
          <p:cNvPr id="5" name="Oval 3"/>
          <p:cNvSpPr>
            <a:spLocks noChangeArrowheads="1"/>
          </p:cNvSpPr>
          <p:nvPr/>
        </p:nvSpPr>
        <p:spPr bwMode="auto">
          <a:xfrm>
            <a:off x="800893"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0</a:t>
            </a:r>
          </a:p>
        </p:txBody>
      </p:sp>
      <p:sp>
        <p:nvSpPr>
          <p:cNvPr id="6" name="Oval 14"/>
          <p:cNvSpPr>
            <a:spLocks noChangeArrowheads="1"/>
          </p:cNvSpPr>
          <p:nvPr/>
        </p:nvSpPr>
        <p:spPr bwMode="auto">
          <a:xfrm>
            <a:off x="2812256"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1</a:t>
            </a:r>
          </a:p>
        </p:txBody>
      </p:sp>
      <p:sp>
        <p:nvSpPr>
          <p:cNvPr id="7" name="Oval 25"/>
          <p:cNvSpPr>
            <a:spLocks noChangeArrowheads="1"/>
          </p:cNvSpPr>
          <p:nvPr/>
        </p:nvSpPr>
        <p:spPr bwMode="auto">
          <a:xfrm>
            <a:off x="4823618"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2</a:t>
            </a:r>
          </a:p>
        </p:txBody>
      </p:sp>
      <p:sp>
        <p:nvSpPr>
          <p:cNvPr id="8" name="Oval 38"/>
          <p:cNvSpPr>
            <a:spLocks noChangeArrowheads="1"/>
          </p:cNvSpPr>
          <p:nvPr/>
        </p:nvSpPr>
        <p:spPr bwMode="auto">
          <a:xfrm>
            <a:off x="6834981"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3</a:t>
            </a:r>
          </a:p>
        </p:txBody>
      </p:sp>
      <p:sp>
        <p:nvSpPr>
          <p:cNvPr id="10" name="Oval 5"/>
          <p:cNvSpPr>
            <a:spLocks noChangeArrowheads="1"/>
          </p:cNvSpPr>
          <p:nvPr/>
        </p:nvSpPr>
        <p:spPr bwMode="auto">
          <a:xfrm>
            <a:off x="800893"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a:latin typeface="Cambria" pitchFamily="18" charset="0"/>
              </a:rPr>
              <a:t>X</a:t>
            </a:r>
            <a:r>
              <a:rPr lang="en-US" sz="2400" baseline="-25000">
                <a:latin typeface="Cambria" pitchFamily="18" charset="0"/>
              </a:rPr>
              <a:t>0</a:t>
            </a:r>
          </a:p>
        </p:txBody>
      </p:sp>
      <p:cxnSp>
        <p:nvCxnSpPr>
          <p:cNvPr id="11" name="AutoShape 12"/>
          <p:cNvCxnSpPr>
            <a:cxnSpLocks noChangeShapeType="1"/>
            <a:stCxn id="5" idx="4"/>
            <a:endCxn id="10" idx="0"/>
          </p:cNvCxnSpPr>
          <p:nvPr/>
        </p:nvCxnSpPr>
        <p:spPr bwMode="auto">
          <a:xfrm rot="5400000">
            <a:off x="298448" y="2628901"/>
            <a:ext cx="1508129" cy="1588"/>
          </a:xfrm>
          <a:prstGeom prst="straightConnector1">
            <a:avLst/>
          </a:prstGeom>
          <a:noFill/>
          <a:ln w="28575">
            <a:solidFill>
              <a:schemeClr val="tx1"/>
            </a:solidFill>
            <a:round/>
            <a:headEnd/>
            <a:tailEnd type="triangle" w="med" len="med"/>
          </a:ln>
          <a:effectLst/>
        </p:spPr>
      </p:cxnSp>
      <p:sp>
        <p:nvSpPr>
          <p:cNvPr id="12" name="Oval 16"/>
          <p:cNvSpPr>
            <a:spLocks noChangeArrowheads="1"/>
          </p:cNvSpPr>
          <p:nvPr/>
        </p:nvSpPr>
        <p:spPr bwMode="auto">
          <a:xfrm>
            <a:off x="2812256"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1</a:t>
            </a:r>
            <a:endParaRPr lang="en-US" sz="2400" baseline="-25000">
              <a:latin typeface="Cambria" pitchFamily="18" charset="0"/>
            </a:endParaRPr>
          </a:p>
        </p:txBody>
      </p:sp>
      <p:cxnSp>
        <p:nvCxnSpPr>
          <p:cNvPr id="13" name="AutoShape 23"/>
          <p:cNvCxnSpPr>
            <a:cxnSpLocks noChangeShapeType="1"/>
            <a:stCxn id="6" idx="4"/>
            <a:endCxn id="12" idx="0"/>
          </p:cNvCxnSpPr>
          <p:nvPr/>
        </p:nvCxnSpPr>
        <p:spPr bwMode="auto">
          <a:xfrm rot="5400000">
            <a:off x="2309811" y="2628901"/>
            <a:ext cx="1508129" cy="1588"/>
          </a:xfrm>
          <a:prstGeom prst="straightConnector1">
            <a:avLst/>
          </a:prstGeom>
          <a:noFill/>
          <a:ln w="28575">
            <a:solidFill>
              <a:schemeClr val="tx1"/>
            </a:solidFill>
            <a:round/>
            <a:headEnd/>
            <a:tailEnd type="triangle" w="med" len="med"/>
          </a:ln>
          <a:effectLst/>
        </p:spPr>
      </p:cxnSp>
      <p:sp>
        <p:nvSpPr>
          <p:cNvPr id="14" name="Oval 27"/>
          <p:cNvSpPr>
            <a:spLocks noChangeArrowheads="1"/>
          </p:cNvSpPr>
          <p:nvPr/>
        </p:nvSpPr>
        <p:spPr bwMode="auto">
          <a:xfrm>
            <a:off x="4823618"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2</a:t>
            </a:r>
            <a:endParaRPr lang="en-US" sz="2400" baseline="-25000">
              <a:latin typeface="Cambria" pitchFamily="18" charset="0"/>
            </a:endParaRPr>
          </a:p>
        </p:txBody>
      </p:sp>
      <p:cxnSp>
        <p:nvCxnSpPr>
          <p:cNvPr id="15" name="AutoShape 34"/>
          <p:cNvCxnSpPr>
            <a:cxnSpLocks noChangeShapeType="1"/>
            <a:stCxn id="7" idx="4"/>
            <a:endCxn id="14" idx="0"/>
          </p:cNvCxnSpPr>
          <p:nvPr/>
        </p:nvCxnSpPr>
        <p:spPr bwMode="auto">
          <a:xfrm rot="5400000">
            <a:off x="4321173" y="2628901"/>
            <a:ext cx="1508129" cy="1588"/>
          </a:xfrm>
          <a:prstGeom prst="straightConnector1">
            <a:avLst/>
          </a:prstGeom>
          <a:noFill/>
          <a:ln w="28575">
            <a:solidFill>
              <a:schemeClr val="tx1"/>
            </a:solidFill>
            <a:round/>
            <a:headEnd/>
            <a:tailEnd type="triangle" w="med" len="med"/>
          </a:ln>
          <a:effectLst/>
        </p:spPr>
      </p:cxnSp>
      <p:sp>
        <p:nvSpPr>
          <p:cNvPr id="16" name="Oval 40"/>
          <p:cNvSpPr>
            <a:spLocks noChangeArrowheads="1"/>
          </p:cNvSpPr>
          <p:nvPr/>
        </p:nvSpPr>
        <p:spPr bwMode="auto">
          <a:xfrm>
            <a:off x="6834981"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3</a:t>
            </a:r>
            <a:endParaRPr lang="en-US" sz="2400" baseline="-25000">
              <a:latin typeface="Cambria" pitchFamily="18" charset="0"/>
            </a:endParaRPr>
          </a:p>
        </p:txBody>
      </p:sp>
      <p:cxnSp>
        <p:nvCxnSpPr>
          <p:cNvPr id="17" name="AutoShape 47"/>
          <p:cNvCxnSpPr>
            <a:cxnSpLocks noChangeShapeType="1"/>
            <a:stCxn id="8" idx="4"/>
            <a:endCxn id="16" idx="0"/>
          </p:cNvCxnSpPr>
          <p:nvPr/>
        </p:nvCxnSpPr>
        <p:spPr bwMode="auto">
          <a:xfrm rot="5400000">
            <a:off x="6332536" y="2628901"/>
            <a:ext cx="1508129" cy="1588"/>
          </a:xfrm>
          <a:prstGeom prst="straightConnector1">
            <a:avLst/>
          </a:prstGeom>
          <a:noFill/>
          <a:ln w="28575">
            <a:solidFill>
              <a:schemeClr val="tx1"/>
            </a:solidFill>
            <a:round/>
            <a:headEnd/>
            <a:tailEnd type="triangle" w="med" len="med"/>
          </a:ln>
          <a:effectLst/>
        </p:spPr>
      </p:cxnSp>
      <p:sp>
        <p:nvSpPr>
          <p:cNvPr id="19" name="AutoShape 4"/>
          <p:cNvSpPr>
            <a:spLocks noChangeArrowheads="1"/>
          </p:cNvSpPr>
          <p:nvPr/>
        </p:nvSpPr>
        <p:spPr bwMode="auto">
          <a:xfrm>
            <a:off x="800893"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a:latin typeface="Cambria" pitchFamily="18" charset="0"/>
              </a:rPr>
              <a:t>Y</a:t>
            </a:r>
            <a:r>
              <a:rPr lang="en-US" sz="2400" baseline="-25000">
                <a:latin typeface="Cambria" pitchFamily="18" charset="0"/>
              </a:rPr>
              <a:t>0</a:t>
            </a:r>
          </a:p>
        </p:txBody>
      </p:sp>
      <p:sp>
        <p:nvSpPr>
          <p:cNvPr id="20" name="AutoShape 6"/>
          <p:cNvSpPr>
            <a:spLocks noChangeArrowheads="1"/>
          </p:cNvSpPr>
          <p:nvPr/>
        </p:nvSpPr>
        <p:spPr bwMode="auto">
          <a:xfrm>
            <a:off x="1805781"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0</a:t>
            </a:r>
            <a:endParaRPr lang="en-US" sz="2400" baseline="-25000">
              <a:latin typeface="Cambria" pitchFamily="18" charset="0"/>
            </a:endParaRPr>
          </a:p>
        </p:txBody>
      </p:sp>
      <p:cxnSp>
        <p:nvCxnSpPr>
          <p:cNvPr id="21" name="AutoShape 11"/>
          <p:cNvCxnSpPr>
            <a:cxnSpLocks noChangeShapeType="1"/>
            <a:stCxn id="36" idx="4"/>
            <a:endCxn id="20" idx="0"/>
          </p:cNvCxnSpPr>
          <p:nvPr/>
        </p:nvCxnSpPr>
        <p:spPr bwMode="auto">
          <a:xfrm rot="5400000">
            <a:off x="1806575" y="4137026"/>
            <a:ext cx="501650" cy="1588"/>
          </a:xfrm>
          <a:prstGeom prst="straightConnector1">
            <a:avLst/>
          </a:prstGeom>
          <a:noFill/>
          <a:ln w="28575">
            <a:solidFill>
              <a:schemeClr val="tx1"/>
            </a:solidFill>
            <a:round/>
            <a:headEnd/>
            <a:tailEnd type="triangle" w="med" len="med"/>
          </a:ln>
          <a:effectLst/>
        </p:spPr>
      </p:cxnSp>
      <p:cxnSp>
        <p:nvCxnSpPr>
          <p:cNvPr id="22" name="AutoShape 13"/>
          <p:cNvCxnSpPr>
            <a:cxnSpLocks noChangeShapeType="1"/>
            <a:stCxn id="10" idx="4"/>
            <a:endCxn id="19" idx="0"/>
          </p:cNvCxnSpPr>
          <p:nvPr/>
        </p:nvCxnSpPr>
        <p:spPr bwMode="auto">
          <a:xfrm rot="5400000">
            <a:off x="801689" y="4137027"/>
            <a:ext cx="501647" cy="1588"/>
          </a:xfrm>
          <a:prstGeom prst="straightConnector1">
            <a:avLst/>
          </a:prstGeom>
          <a:noFill/>
          <a:ln w="28575">
            <a:solidFill>
              <a:schemeClr val="tx1"/>
            </a:solidFill>
            <a:round/>
            <a:headEnd/>
            <a:tailEnd type="triangle" w="med" len="med"/>
          </a:ln>
          <a:effectLst/>
        </p:spPr>
      </p:cxnSp>
      <p:sp>
        <p:nvSpPr>
          <p:cNvPr id="23" name="AutoShape 15"/>
          <p:cNvSpPr>
            <a:spLocks noChangeArrowheads="1"/>
          </p:cNvSpPr>
          <p:nvPr/>
        </p:nvSpPr>
        <p:spPr bwMode="auto">
          <a:xfrm>
            <a:off x="2812256"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1</a:t>
            </a:r>
            <a:endParaRPr lang="en-US" sz="2400" baseline="-25000">
              <a:latin typeface="Cambria" pitchFamily="18" charset="0"/>
            </a:endParaRPr>
          </a:p>
        </p:txBody>
      </p:sp>
      <p:sp>
        <p:nvSpPr>
          <p:cNvPr id="24" name="AutoShape 17"/>
          <p:cNvSpPr>
            <a:spLocks noChangeArrowheads="1"/>
          </p:cNvSpPr>
          <p:nvPr/>
        </p:nvSpPr>
        <p:spPr bwMode="auto">
          <a:xfrm>
            <a:off x="3817143"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1</a:t>
            </a:r>
            <a:endParaRPr lang="en-US" sz="2400" baseline="-25000">
              <a:latin typeface="Cambria" pitchFamily="18" charset="0"/>
            </a:endParaRPr>
          </a:p>
        </p:txBody>
      </p:sp>
      <p:cxnSp>
        <p:nvCxnSpPr>
          <p:cNvPr id="25" name="AutoShape 22"/>
          <p:cNvCxnSpPr>
            <a:cxnSpLocks noChangeShapeType="1"/>
            <a:stCxn id="40" idx="4"/>
            <a:endCxn id="24" idx="0"/>
          </p:cNvCxnSpPr>
          <p:nvPr/>
        </p:nvCxnSpPr>
        <p:spPr bwMode="auto">
          <a:xfrm rot="5400000">
            <a:off x="3817938" y="4137026"/>
            <a:ext cx="501650" cy="1"/>
          </a:xfrm>
          <a:prstGeom prst="straightConnector1">
            <a:avLst/>
          </a:prstGeom>
          <a:noFill/>
          <a:ln w="28575">
            <a:solidFill>
              <a:schemeClr val="tx1"/>
            </a:solidFill>
            <a:round/>
            <a:headEnd/>
            <a:tailEnd type="triangle" w="med" len="med"/>
          </a:ln>
          <a:effectLst/>
        </p:spPr>
      </p:cxnSp>
      <p:cxnSp>
        <p:nvCxnSpPr>
          <p:cNvPr id="26" name="AutoShape 24"/>
          <p:cNvCxnSpPr>
            <a:cxnSpLocks noChangeShapeType="1"/>
            <a:stCxn id="12" idx="4"/>
            <a:endCxn id="23" idx="0"/>
          </p:cNvCxnSpPr>
          <p:nvPr/>
        </p:nvCxnSpPr>
        <p:spPr bwMode="auto">
          <a:xfrm rot="5400000">
            <a:off x="2813052" y="4137027"/>
            <a:ext cx="501647" cy="1588"/>
          </a:xfrm>
          <a:prstGeom prst="straightConnector1">
            <a:avLst/>
          </a:prstGeom>
          <a:noFill/>
          <a:ln w="28575">
            <a:solidFill>
              <a:schemeClr val="tx1"/>
            </a:solidFill>
            <a:round/>
            <a:headEnd/>
            <a:tailEnd type="triangle" w="med" len="med"/>
          </a:ln>
          <a:effectLst/>
        </p:spPr>
      </p:cxnSp>
      <p:sp>
        <p:nvSpPr>
          <p:cNvPr id="27" name="AutoShape 26"/>
          <p:cNvSpPr>
            <a:spLocks noChangeArrowheads="1"/>
          </p:cNvSpPr>
          <p:nvPr/>
        </p:nvSpPr>
        <p:spPr bwMode="auto">
          <a:xfrm>
            <a:off x="4823618"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2</a:t>
            </a:r>
            <a:endParaRPr lang="en-US" sz="2400" baseline="-25000">
              <a:latin typeface="Cambria" pitchFamily="18" charset="0"/>
            </a:endParaRPr>
          </a:p>
        </p:txBody>
      </p:sp>
      <p:sp>
        <p:nvSpPr>
          <p:cNvPr id="28" name="AutoShape 28"/>
          <p:cNvSpPr>
            <a:spLocks noChangeArrowheads="1"/>
          </p:cNvSpPr>
          <p:nvPr/>
        </p:nvSpPr>
        <p:spPr bwMode="auto">
          <a:xfrm>
            <a:off x="5828506"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2</a:t>
            </a:r>
            <a:endParaRPr lang="en-US" sz="2400" baseline="-25000">
              <a:latin typeface="Cambria" pitchFamily="18" charset="0"/>
            </a:endParaRPr>
          </a:p>
        </p:txBody>
      </p:sp>
      <p:cxnSp>
        <p:nvCxnSpPr>
          <p:cNvPr id="29" name="AutoShape 33"/>
          <p:cNvCxnSpPr>
            <a:cxnSpLocks noChangeShapeType="1"/>
            <a:stCxn id="44" idx="4"/>
            <a:endCxn id="28" idx="0"/>
          </p:cNvCxnSpPr>
          <p:nvPr/>
        </p:nvCxnSpPr>
        <p:spPr bwMode="auto">
          <a:xfrm rot="5400000">
            <a:off x="5829300" y="4137026"/>
            <a:ext cx="501650" cy="1588"/>
          </a:xfrm>
          <a:prstGeom prst="straightConnector1">
            <a:avLst/>
          </a:prstGeom>
          <a:noFill/>
          <a:ln w="28575">
            <a:solidFill>
              <a:schemeClr val="tx1"/>
            </a:solidFill>
            <a:round/>
            <a:headEnd/>
            <a:tailEnd type="triangle" w="med" len="med"/>
          </a:ln>
          <a:effectLst/>
        </p:spPr>
      </p:cxnSp>
      <p:cxnSp>
        <p:nvCxnSpPr>
          <p:cNvPr id="30" name="AutoShape 35"/>
          <p:cNvCxnSpPr>
            <a:cxnSpLocks noChangeShapeType="1"/>
            <a:stCxn id="14" idx="4"/>
            <a:endCxn id="27" idx="0"/>
          </p:cNvCxnSpPr>
          <p:nvPr/>
        </p:nvCxnSpPr>
        <p:spPr bwMode="auto">
          <a:xfrm rot="5400000">
            <a:off x="4824414" y="4137027"/>
            <a:ext cx="501647" cy="1588"/>
          </a:xfrm>
          <a:prstGeom prst="straightConnector1">
            <a:avLst/>
          </a:prstGeom>
          <a:noFill/>
          <a:ln w="28575">
            <a:solidFill>
              <a:schemeClr val="tx1"/>
            </a:solidFill>
            <a:round/>
            <a:headEnd/>
            <a:tailEnd type="triangle" w="med" len="med"/>
          </a:ln>
          <a:effectLst/>
        </p:spPr>
      </p:cxnSp>
      <p:sp>
        <p:nvSpPr>
          <p:cNvPr id="31" name="AutoShape 39"/>
          <p:cNvSpPr>
            <a:spLocks noChangeArrowheads="1"/>
          </p:cNvSpPr>
          <p:nvPr/>
        </p:nvSpPr>
        <p:spPr bwMode="auto">
          <a:xfrm>
            <a:off x="6834981"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3</a:t>
            </a:r>
            <a:endParaRPr lang="en-US" sz="2400" baseline="-25000">
              <a:latin typeface="Cambria" pitchFamily="18" charset="0"/>
            </a:endParaRPr>
          </a:p>
        </p:txBody>
      </p:sp>
      <p:sp>
        <p:nvSpPr>
          <p:cNvPr id="32" name="AutoShape 41"/>
          <p:cNvSpPr>
            <a:spLocks noChangeArrowheads="1"/>
          </p:cNvSpPr>
          <p:nvPr/>
        </p:nvSpPr>
        <p:spPr bwMode="auto">
          <a:xfrm>
            <a:off x="7839868"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3</a:t>
            </a:r>
            <a:endParaRPr lang="en-US" sz="2400" baseline="-25000">
              <a:latin typeface="Cambria" pitchFamily="18" charset="0"/>
            </a:endParaRPr>
          </a:p>
        </p:txBody>
      </p:sp>
      <p:cxnSp>
        <p:nvCxnSpPr>
          <p:cNvPr id="33" name="AutoShape 46"/>
          <p:cNvCxnSpPr>
            <a:cxnSpLocks noChangeShapeType="1"/>
            <a:stCxn id="50" idx="4"/>
            <a:endCxn id="32" idx="0"/>
          </p:cNvCxnSpPr>
          <p:nvPr/>
        </p:nvCxnSpPr>
        <p:spPr bwMode="auto">
          <a:xfrm rot="5400000">
            <a:off x="7840663" y="4137026"/>
            <a:ext cx="501650" cy="1"/>
          </a:xfrm>
          <a:prstGeom prst="straightConnector1">
            <a:avLst/>
          </a:prstGeom>
          <a:noFill/>
          <a:ln w="28575">
            <a:solidFill>
              <a:schemeClr val="tx1"/>
            </a:solidFill>
            <a:round/>
            <a:headEnd/>
            <a:tailEnd type="triangle" w="med" len="med"/>
          </a:ln>
          <a:effectLst/>
        </p:spPr>
      </p:cxnSp>
      <p:cxnSp>
        <p:nvCxnSpPr>
          <p:cNvPr id="34" name="AutoShape 48"/>
          <p:cNvCxnSpPr>
            <a:cxnSpLocks noChangeShapeType="1"/>
            <a:stCxn id="16" idx="4"/>
            <a:endCxn id="31" idx="0"/>
          </p:cNvCxnSpPr>
          <p:nvPr/>
        </p:nvCxnSpPr>
        <p:spPr bwMode="auto">
          <a:xfrm rot="5400000">
            <a:off x="6835777" y="4137027"/>
            <a:ext cx="501647" cy="1588"/>
          </a:xfrm>
          <a:prstGeom prst="straightConnector1">
            <a:avLst/>
          </a:prstGeom>
          <a:noFill/>
          <a:ln w="28575">
            <a:solidFill>
              <a:schemeClr val="tx1"/>
            </a:solidFill>
            <a:round/>
            <a:headEnd/>
            <a:tailEnd type="triangle" w="med" len="med"/>
          </a:ln>
          <a:effectLst/>
        </p:spPr>
      </p:cxnSp>
      <p:sp>
        <p:nvSpPr>
          <p:cNvPr id="36" name="Oval 7"/>
          <p:cNvSpPr>
            <a:spLocks noChangeArrowheads="1"/>
          </p:cNvSpPr>
          <p:nvPr/>
        </p:nvSpPr>
        <p:spPr bwMode="auto">
          <a:xfrm>
            <a:off x="1805781"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0</a:t>
            </a:r>
            <a:endParaRPr lang="en-US" sz="2400" baseline="-25000">
              <a:latin typeface="Cambria" pitchFamily="18" charset="0"/>
            </a:endParaRPr>
          </a:p>
        </p:txBody>
      </p:sp>
      <p:sp>
        <p:nvSpPr>
          <p:cNvPr id="37" name="Oval 8"/>
          <p:cNvSpPr>
            <a:spLocks noChangeArrowheads="1"/>
          </p:cNvSpPr>
          <p:nvPr/>
        </p:nvSpPr>
        <p:spPr bwMode="auto">
          <a:xfrm>
            <a:off x="1805781"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0</a:t>
            </a:r>
          </a:p>
        </p:txBody>
      </p:sp>
      <p:cxnSp>
        <p:nvCxnSpPr>
          <p:cNvPr id="38" name="AutoShape 9"/>
          <p:cNvCxnSpPr>
            <a:cxnSpLocks noChangeShapeType="1"/>
            <a:stCxn id="5" idx="5"/>
            <a:endCxn id="37" idx="1"/>
          </p:cNvCxnSpPr>
          <p:nvPr/>
        </p:nvCxnSpPr>
        <p:spPr bwMode="auto">
          <a:xfrm rot="16200000" flipH="1">
            <a:off x="1230434" y="1801139"/>
            <a:ext cx="649045" cy="649046"/>
          </a:xfrm>
          <a:prstGeom prst="straightConnector1">
            <a:avLst/>
          </a:prstGeom>
          <a:noFill/>
          <a:ln w="28575">
            <a:solidFill>
              <a:schemeClr val="tx1"/>
            </a:solidFill>
            <a:round/>
            <a:headEnd/>
            <a:tailEnd type="triangle" w="med" len="med"/>
          </a:ln>
          <a:effectLst/>
        </p:spPr>
      </p:cxnSp>
      <p:cxnSp>
        <p:nvCxnSpPr>
          <p:cNvPr id="39" name="AutoShape 10"/>
          <p:cNvCxnSpPr>
            <a:cxnSpLocks noChangeShapeType="1"/>
            <a:stCxn id="37" idx="4"/>
            <a:endCxn id="36" idx="0"/>
          </p:cNvCxnSpPr>
          <p:nvPr/>
        </p:nvCxnSpPr>
        <p:spPr bwMode="auto">
          <a:xfrm>
            <a:off x="2058194" y="2895601"/>
            <a:ext cx="0" cy="471488"/>
          </a:xfrm>
          <a:prstGeom prst="straightConnector1">
            <a:avLst/>
          </a:prstGeom>
          <a:noFill/>
          <a:ln w="28575">
            <a:solidFill>
              <a:schemeClr val="tx1"/>
            </a:solidFill>
            <a:round/>
            <a:headEnd/>
            <a:tailEnd type="triangle" w="med" len="med"/>
          </a:ln>
          <a:effectLst/>
        </p:spPr>
      </p:cxnSp>
      <p:sp>
        <p:nvSpPr>
          <p:cNvPr id="40" name="Oval 18"/>
          <p:cNvSpPr>
            <a:spLocks noChangeArrowheads="1"/>
          </p:cNvSpPr>
          <p:nvPr/>
        </p:nvSpPr>
        <p:spPr bwMode="auto">
          <a:xfrm>
            <a:off x="3817144"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1</a:t>
            </a:r>
            <a:endParaRPr lang="en-US" sz="2400" baseline="-25000">
              <a:latin typeface="Cambria" pitchFamily="18" charset="0"/>
            </a:endParaRPr>
          </a:p>
        </p:txBody>
      </p:sp>
      <p:sp>
        <p:nvSpPr>
          <p:cNvPr id="41" name="Oval 19"/>
          <p:cNvSpPr>
            <a:spLocks noChangeArrowheads="1"/>
          </p:cNvSpPr>
          <p:nvPr/>
        </p:nvSpPr>
        <p:spPr bwMode="auto">
          <a:xfrm>
            <a:off x="3817144"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1</a:t>
            </a:r>
          </a:p>
        </p:txBody>
      </p:sp>
      <p:cxnSp>
        <p:nvCxnSpPr>
          <p:cNvPr id="42" name="AutoShape 20"/>
          <p:cNvCxnSpPr>
            <a:cxnSpLocks noChangeShapeType="1"/>
            <a:stCxn id="6" idx="5"/>
            <a:endCxn id="41" idx="1"/>
          </p:cNvCxnSpPr>
          <p:nvPr/>
        </p:nvCxnSpPr>
        <p:spPr bwMode="auto">
          <a:xfrm rot="16200000" flipH="1">
            <a:off x="3241797" y="1801139"/>
            <a:ext cx="649045" cy="649046"/>
          </a:xfrm>
          <a:prstGeom prst="straightConnector1">
            <a:avLst/>
          </a:prstGeom>
          <a:noFill/>
          <a:ln w="28575">
            <a:solidFill>
              <a:schemeClr val="tx1"/>
            </a:solidFill>
            <a:round/>
            <a:headEnd/>
            <a:tailEnd type="triangle" w="med" len="med"/>
          </a:ln>
          <a:effectLst/>
        </p:spPr>
      </p:cxnSp>
      <p:cxnSp>
        <p:nvCxnSpPr>
          <p:cNvPr id="43" name="AutoShape 21"/>
          <p:cNvCxnSpPr>
            <a:cxnSpLocks noChangeShapeType="1"/>
            <a:stCxn id="41" idx="4"/>
            <a:endCxn id="40" idx="0"/>
          </p:cNvCxnSpPr>
          <p:nvPr/>
        </p:nvCxnSpPr>
        <p:spPr bwMode="auto">
          <a:xfrm>
            <a:off x="4069556" y="2895601"/>
            <a:ext cx="0" cy="471488"/>
          </a:xfrm>
          <a:prstGeom prst="straightConnector1">
            <a:avLst/>
          </a:prstGeom>
          <a:noFill/>
          <a:ln w="28575">
            <a:solidFill>
              <a:schemeClr val="tx1"/>
            </a:solidFill>
            <a:round/>
            <a:headEnd/>
            <a:tailEnd type="triangle" w="med" len="med"/>
          </a:ln>
          <a:effectLst/>
        </p:spPr>
      </p:cxnSp>
      <p:sp>
        <p:nvSpPr>
          <p:cNvPr id="44" name="Oval 29"/>
          <p:cNvSpPr>
            <a:spLocks noChangeArrowheads="1"/>
          </p:cNvSpPr>
          <p:nvPr/>
        </p:nvSpPr>
        <p:spPr bwMode="auto">
          <a:xfrm>
            <a:off x="5828506"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2</a:t>
            </a:r>
            <a:endParaRPr lang="en-US" sz="2400" baseline="-25000">
              <a:latin typeface="Cambria" pitchFamily="18" charset="0"/>
            </a:endParaRPr>
          </a:p>
        </p:txBody>
      </p:sp>
      <p:sp>
        <p:nvSpPr>
          <p:cNvPr id="45" name="Oval 30"/>
          <p:cNvSpPr>
            <a:spLocks noChangeArrowheads="1"/>
          </p:cNvSpPr>
          <p:nvPr/>
        </p:nvSpPr>
        <p:spPr bwMode="auto">
          <a:xfrm>
            <a:off x="5828506"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2</a:t>
            </a:r>
          </a:p>
        </p:txBody>
      </p:sp>
      <p:cxnSp>
        <p:nvCxnSpPr>
          <p:cNvPr id="46" name="AutoShape 31"/>
          <p:cNvCxnSpPr>
            <a:cxnSpLocks noChangeShapeType="1"/>
            <a:stCxn id="7" idx="5"/>
            <a:endCxn id="45" idx="1"/>
          </p:cNvCxnSpPr>
          <p:nvPr/>
        </p:nvCxnSpPr>
        <p:spPr bwMode="auto">
          <a:xfrm rot="16200000" flipH="1">
            <a:off x="5253159" y="1801139"/>
            <a:ext cx="649045" cy="649046"/>
          </a:xfrm>
          <a:prstGeom prst="straightConnector1">
            <a:avLst/>
          </a:prstGeom>
          <a:noFill/>
          <a:ln w="28575">
            <a:solidFill>
              <a:schemeClr val="tx1"/>
            </a:solidFill>
            <a:round/>
            <a:headEnd/>
            <a:tailEnd type="triangle" w="med" len="med"/>
          </a:ln>
          <a:effectLst/>
        </p:spPr>
      </p:cxnSp>
      <p:cxnSp>
        <p:nvCxnSpPr>
          <p:cNvPr id="47" name="AutoShape 32"/>
          <p:cNvCxnSpPr>
            <a:cxnSpLocks noChangeShapeType="1"/>
            <a:stCxn id="45" idx="4"/>
            <a:endCxn id="44" idx="0"/>
          </p:cNvCxnSpPr>
          <p:nvPr/>
        </p:nvCxnSpPr>
        <p:spPr bwMode="auto">
          <a:xfrm>
            <a:off x="6080919" y="2895601"/>
            <a:ext cx="0" cy="471488"/>
          </a:xfrm>
          <a:prstGeom prst="straightConnector1">
            <a:avLst/>
          </a:prstGeom>
          <a:noFill/>
          <a:ln w="28575">
            <a:solidFill>
              <a:schemeClr val="tx1"/>
            </a:solidFill>
            <a:round/>
            <a:headEnd/>
            <a:tailEnd type="triangle" w="med" len="med"/>
          </a:ln>
          <a:effectLst/>
        </p:spPr>
      </p:cxnSp>
      <p:cxnSp>
        <p:nvCxnSpPr>
          <p:cNvPr id="48" name="AutoShape 36"/>
          <p:cNvCxnSpPr>
            <a:cxnSpLocks noChangeShapeType="1"/>
            <a:stCxn id="37" idx="6"/>
            <a:endCxn id="41" idx="2"/>
          </p:cNvCxnSpPr>
          <p:nvPr/>
        </p:nvCxnSpPr>
        <p:spPr bwMode="auto">
          <a:xfrm>
            <a:off x="2309019" y="2628107"/>
            <a:ext cx="1508125" cy="1588"/>
          </a:xfrm>
          <a:prstGeom prst="straightConnector1">
            <a:avLst/>
          </a:prstGeom>
          <a:noFill/>
          <a:ln w="28575">
            <a:solidFill>
              <a:schemeClr val="tx1"/>
            </a:solidFill>
            <a:round/>
            <a:headEnd/>
            <a:tailEnd type="triangle" w="med" len="med"/>
          </a:ln>
          <a:effectLst/>
        </p:spPr>
      </p:cxnSp>
      <p:cxnSp>
        <p:nvCxnSpPr>
          <p:cNvPr id="49" name="AutoShape 37"/>
          <p:cNvCxnSpPr>
            <a:cxnSpLocks noChangeShapeType="1"/>
            <a:stCxn id="41" idx="6"/>
            <a:endCxn id="45" idx="2"/>
          </p:cNvCxnSpPr>
          <p:nvPr/>
        </p:nvCxnSpPr>
        <p:spPr bwMode="auto">
          <a:xfrm>
            <a:off x="4320382" y="2628107"/>
            <a:ext cx="1508124" cy="1588"/>
          </a:xfrm>
          <a:prstGeom prst="straightConnector1">
            <a:avLst/>
          </a:prstGeom>
          <a:noFill/>
          <a:ln w="28575">
            <a:solidFill>
              <a:schemeClr val="tx1"/>
            </a:solidFill>
            <a:round/>
            <a:headEnd/>
            <a:tailEnd type="triangle" w="med" len="med"/>
          </a:ln>
          <a:effectLst/>
        </p:spPr>
      </p:cxnSp>
      <p:sp>
        <p:nvSpPr>
          <p:cNvPr id="50" name="Oval 42"/>
          <p:cNvSpPr>
            <a:spLocks noChangeArrowheads="1"/>
          </p:cNvSpPr>
          <p:nvPr/>
        </p:nvSpPr>
        <p:spPr bwMode="auto">
          <a:xfrm>
            <a:off x="7839869"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3</a:t>
            </a:r>
            <a:endParaRPr lang="en-US" sz="2400" baseline="-25000">
              <a:latin typeface="Cambria" pitchFamily="18" charset="0"/>
            </a:endParaRPr>
          </a:p>
        </p:txBody>
      </p:sp>
      <p:sp>
        <p:nvSpPr>
          <p:cNvPr id="51" name="Oval 43"/>
          <p:cNvSpPr>
            <a:spLocks noChangeArrowheads="1"/>
          </p:cNvSpPr>
          <p:nvPr/>
        </p:nvSpPr>
        <p:spPr bwMode="auto">
          <a:xfrm>
            <a:off x="7839869"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3</a:t>
            </a:r>
          </a:p>
        </p:txBody>
      </p:sp>
      <p:cxnSp>
        <p:nvCxnSpPr>
          <p:cNvPr id="52" name="AutoShape 44"/>
          <p:cNvCxnSpPr>
            <a:cxnSpLocks noChangeShapeType="1"/>
            <a:stCxn id="8" idx="5"/>
            <a:endCxn id="51" idx="1"/>
          </p:cNvCxnSpPr>
          <p:nvPr/>
        </p:nvCxnSpPr>
        <p:spPr bwMode="auto">
          <a:xfrm rot="16200000" flipH="1">
            <a:off x="7264522" y="1801139"/>
            <a:ext cx="649045" cy="649046"/>
          </a:xfrm>
          <a:prstGeom prst="straightConnector1">
            <a:avLst/>
          </a:prstGeom>
          <a:noFill/>
          <a:ln w="28575">
            <a:solidFill>
              <a:schemeClr val="tx1"/>
            </a:solidFill>
            <a:round/>
            <a:headEnd/>
            <a:tailEnd type="triangle" w="med" len="med"/>
          </a:ln>
          <a:effectLst/>
        </p:spPr>
      </p:cxnSp>
      <p:cxnSp>
        <p:nvCxnSpPr>
          <p:cNvPr id="53" name="AutoShape 45"/>
          <p:cNvCxnSpPr>
            <a:cxnSpLocks noChangeShapeType="1"/>
            <a:stCxn id="51" idx="4"/>
            <a:endCxn id="50" idx="0"/>
          </p:cNvCxnSpPr>
          <p:nvPr/>
        </p:nvCxnSpPr>
        <p:spPr bwMode="auto">
          <a:xfrm>
            <a:off x="8092281" y="2895601"/>
            <a:ext cx="0" cy="471488"/>
          </a:xfrm>
          <a:prstGeom prst="straightConnector1">
            <a:avLst/>
          </a:prstGeom>
          <a:noFill/>
          <a:ln w="28575">
            <a:solidFill>
              <a:schemeClr val="tx1"/>
            </a:solidFill>
            <a:round/>
            <a:headEnd/>
            <a:tailEnd type="triangle" w="med" len="med"/>
          </a:ln>
          <a:effectLst/>
        </p:spPr>
      </p:cxnSp>
      <p:cxnSp>
        <p:nvCxnSpPr>
          <p:cNvPr id="54" name="AutoShape 49"/>
          <p:cNvCxnSpPr>
            <a:cxnSpLocks noChangeShapeType="1"/>
            <a:stCxn id="45" idx="6"/>
            <a:endCxn id="51" idx="2"/>
          </p:cNvCxnSpPr>
          <p:nvPr/>
        </p:nvCxnSpPr>
        <p:spPr bwMode="auto">
          <a:xfrm>
            <a:off x="6331744" y="2628107"/>
            <a:ext cx="1508125" cy="1588"/>
          </a:xfrm>
          <a:prstGeom prst="straightConnector1">
            <a:avLst/>
          </a:prstGeom>
          <a:noFill/>
          <a:ln w="28575">
            <a:solidFill>
              <a:schemeClr val="tx1"/>
            </a:solidFill>
            <a:round/>
            <a:headEnd/>
            <a:tailEnd type="triangle" w="med" len="med"/>
          </a:ln>
          <a:effectLst/>
        </p:spPr>
      </p:cxnSp>
      <p:sp>
        <p:nvSpPr>
          <p:cNvPr id="55" name="TextBox 54"/>
          <p:cNvSpPr txBox="1"/>
          <p:nvPr/>
        </p:nvSpPr>
        <p:spPr>
          <a:xfrm>
            <a:off x="441350" y="5257800"/>
            <a:ext cx="8185959" cy="1077218"/>
          </a:xfrm>
          <a:prstGeom prst="rect">
            <a:avLst/>
          </a:prstGeom>
          <a:noFill/>
        </p:spPr>
        <p:txBody>
          <a:bodyPr wrap="none" rtlCol="0">
            <a:spAutoFit/>
          </a:bodyPr>
          <a:lstStyle/>
          <a:p>
            <a:r>
              <a:rPr lang="en-US" sz="3200" i="1" smtClean="0">
                <a:latin typeface="Cambria" pitchFamily="18" charset="0"/>
              </a:rPr>
              <a:t>Pr</a:t>
            </a:r>
            <a:r>
              <a:rPr lang="en-US" sz="3200" smtClean="0">
                <a:latin typeface="Cambria" pitchFamily="18" charset="0"/>
              </a:rPr>
              <a:t>(</a:t>
            </a:r>
            <a:r>
              <a:rPr lang="en-US" sz="3200" b="1" smtClean="0">
                <a:latin typeface="Cambria" pitchFamily="18" charset="0"/>
              </a:rPr>
              <a:t>U</a:t>
            </a:r>
            <a:r>
              <a:rPr lang="en-US" sz="3200" smtClean="0">
                <a:latin typeface="Cambria" pitchFamily="18" charset="0"/>
              </a:rPr>
              <a:t>,</a:t>
            </a:r>
            <a:r>
              <a:rPr lang="en-US" sz="3200" b="1" smtClean="0">
                <a:latin typeface="Cambria" pitchFamily="18" charset="0"/>
              </a:rPr>
              <a:t>S</a:t>
            </a:r>
            <a:r>
              <a:rPr lang="en-US" sz="3200" smtClean="0">
                <a:latin typeface="Cambria" pitchFamily="18" charset="0"/>
              </a:rPr>
              <a:t>,</a:t>
            </a:r>
            <a:r>
              <a:rPr lang="en-US" sz="3200" b="1" smtClean="0">
                <a:latin typeface="Cambria" pitchFamily="18" charset="0"/>
              </a:rPr>
              <a:t>X</a:t>
            </a:r>
            <a:r>
              <a:rPr lang="en-US" sz="3200" smtClean="0">
                <a:latin typeface="Cambria" pitchFamily="18" charset="0"/>
              </a:rPr>
              <a:t>,</a:t>
            </a:r>
            <a:r>
              <a:rPr lang="en-US" sz="3200" b="1" smtClean="0">
                <a:latin typeface="Cambria" pitchFamily="18" charset="0"/>
              </a:rPr>
              <a:t>Y</a:t>
            </a:r>
            <a:r>
              <a:rPr lang="en-US" sz="3200" smtClean="0">
                <a:latin typeface="Cambria" pitchFamily="18" charset="0"/>
              </a:rPr>
              <a:t>) = ∏</a:t>
            </a:r>
            <a:r>
              <a:rPr lang="en-US" sz="3200" i="1" baseline="-25000" err="1" smtClean="0">
                <a:latin typeface="Cambria" pitchFamily="18" charset="0"/>
              </a:rPr>
              <a:t>i</a:t>
            </a:r>
            <a:r>
              <a:rPr lang="en-US" sz="3200" i="1" err="1" smtClean="0">
                <a:latin typeface="Cambria" pitchFamily="18" charset="0"/>
                <a:ea typeface="Cambria Math"/>
              </a:rPr>
              <a:t>Pr</a:t>
            </a:r>
            <a:r>
              <a:rPr lang="en-US" sz="3200" smtClean="0">
                <a:latin typeface="Cambria" pitchFamily="18" charset="0"/>
                <a:ea typeface="Cambria Math"/>
              </a:rPr>
              <a:t>(</a:t>
            </a:r>
            <a:r>
              <a:rPr lang="en-US" sz="3200" i="1" err="1" smtClean="0">
                <a:latin typeface="Cambria" pitchFamily="18" charset="0"/>
                <a:ea typeface="Cambria Math"/>
              </a:rPr>
              <a:t>U</a:t>
            </a:r>
            <a:r>
              <a:rPr lang="en-US" sz="3200" i="1" baseline="-25000" err="1"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Pr</a:t>
            </a:r>
            <a:r>
              <a:rPr lang="en-US" sz="3200" smtClean="0">
                <a:latin typeface="Cambria" pitchFamily="18" charset="0"/>
                <a:ea typeface="Cambria Math"/>
              </a:rPr>
              <a:t>(</a:t>
            </a:r>
            <a:r>
              <a:rPr lang="en-US" sz="3200" i="1" err="1" smtClean="0">
                <a:latin typeface="Cambria" pitchFamily="18" charset="0"/>
                <a:ea typeface="Cambria Math"/>
              </a:rPr>
              <a:t>X</a:t>
            </a:r>
            <a:r>
              <a:rPr lang="en-US" sz="3200" i="1" baseline="-25000" err="1" smtClean="0">
                <a:latin typeface="Cambria" pitchFamily="18" charset="0"/>
                <a:ea typeface="Cambria Math"/>
              </a:rPr>
              <a:t>i</a:t>
            </a:r>
            <a:r>
              <a:rPr lang="en-US" sz="3200" err="1" smtClean="0">
                <a:latin typeface="Cambria" pitchFamily="18" charset="0"/>
                <a:ea typeface="Cambria Math"/>
              </a:rPr>
              <a:t>|</a:t>
            </a:r>
            <a:r>
              <a:rPr lang="en-US" sz="3200" i="1" err="1" smtClean="0">
                <a:latin typeface="Cambria" pitchFamily="18" charset="0"/>
                <a:ea typeface="Cambria Math"/>
              </a:rPr>
              <a:t>U</a:t>
            </a:r>
            <a:r>
              <a:rPr lang="en-US" sz="3200" i="1" baseline="-25000" err="1"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a:t>
            </a:r>
            <a:r>
              <a:rPr lang="en-US" sz="3200" i="1" smtClean="0">
                <a:latin typeface="Cambria" pitchFamily="18" charset="0"/>
              </a:rPr>
              <a:t>r</a:t>
            </a:r>
            <a:r>
              <a:rPr lang="en-US" sz="3200" smtClean="0">
                <a:latin typeface="Cambria" pitchFamily="18" charset="0"/>
              </a:rPr>
              <a:t>(</a:t>
            </a:r>
            <a:r>
              <a:rPr lang="en-US" sz="3200" i="1" err="1" smtClean="0">
                <a:latin typeface="Cambria" pitchFamily="18" charset="0"/>
              </a:rPr>
              <a:t>Y</a:t>
            </a:r>
            <a:r>
              <a:rPr lang="en-US" sz="3200" i="1" baseline="-25000" err="1" smtClean="0">
                <a:latin typeface="Cambria" pitchFamily="18" charset="0"/>
              </a:rPr>
              <a:t>i</a:t>
            </a:r>
            <a:r>
              <a:rPr lang="en-US" sz="3200" err="1" smtClean="0">
                <a:latin typeface="Cambria" pitchFamily="18" charset="0"/>
              </a:rPr>
              <a:t>|</a:t>
            </a:r>
            <a:r>
              <a:rPr lang="en-US" sz="3200" i="1" err="1" smtClean="0">
                <a:latin typeface="Cambria" pitchFamily="18" charset="0"/>
              </a:rPr>
              <a:t>X</a:t>
            </a:r>
            <a:r>
              <a:rPr lang="en-US" sz="3200" i="1" baseline="-25000" err="1" smtClean="0">
                <a:latin typeface="Cambria" pitchFamily="18" charset="0"/>
              </a:rPr>
              <a:t>i</a:t>
            </a:r>
            <a:r>
              <a:rPr lang="en-US" sz="3200" smtClean="0">
                <a:latin typeface="Cambria" pitchFamily="18" charset="0"/>
              </a:rPr>
              <a:t>)</a:t>
            </a:r>
            <a:r>
              <a:rPr lang="en-US" sz="3200" smtClean="0">
                <a:latin typeface="Cambria" pitchFamily="18" charset="0"/>
                <a:ea typeface="Cambria Math"/>
              </a:rPr>
              <a:t>·</a:t>
            </a:r>
            <a:br>
              <a:rPr lang="en-US" sz="3200" smtClean="0">
                <a:latin typeface="Cambria" pitchFamily="18" charset="0"/>
                <a:ea typeface="Cambria Math"/>
              </a:rPr>
            </a:br>
            <a:r>
              <a:rPr lang="en-US" sz="3200" smtClean="0">
                <a:latin typeface="Cambria" pitchFamily="18" charset="0"/>
                <a:ea typeface="Cambria Math"/>
              </a:rPr>
              <a:t>			</a:t>
            </a:r>
            <a:r>
              <a:rPr lang="en-US" sz="3200" i="1" smtClean="0">
                <a:latin typeface="Cambria" pitchFamily="18" charset="0"/>
                <a:ea typeface="Cambria Math"/>
              </a:rPr>
              <a:t>Pr</a:t>
            </a:r>
            <a:r>
              <a:rPr lang="en-US" sz="3200" smtClean="0">
                <a:latin typeface="Cambria" pitchFamily="18" charset="0"/>
                <a:ea typeface="Cambria Math"/>
              </a:rPr>
              <a:t>(</a:t>
            </a:r>
            <a:r>
              <a:rPr lang="en-US" sz="3200" i="1" smtClean="0">
                <a:latin typeface="Cambria" pitchFamily="18" charset="0"/>
                <a:ea typeface="Cambria Math"/>
              </a:rPr>
              <a:t>S</a:t>
            </a:r>
            <a:r>
              <a:rPr lang="en-US" sz="3200" i="1" baseline="-25000"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S</a:t>
            </a:r>
            <a:r>
              <a:rPr lang="en-US" sz="3200" i="1" baseline="-25000" smtClean="0">
                <a:latin typeface="Cambria" pitchFamily="18" charset="0"/>
                <a:ea typeface="Cambria Math"/>
              </a:rPr>
              <a:t>i</a:t>
            </a:r>
            <a:r>
              <a:rPr lang="en-US" sz="3200" baseline="-25000" smtClean="0">
                <a:latin typeface="Cambria" pitchFamily="18" charset="0"/>
                <a:ea typeface="Cambria Math"/>
              </a:rPr>
              <a:t>-1</a:t>
            </a:r>
            <a:r>
              <a:rPr lang="en-US" sz="3200" i="1" smtClean="0">
                <a:latin typeface="Cambria" pitchFamily="18" charset="0"/>
                <a:ea typeface="Cambria Math"/>
              </a:rPr>
              <a:t>U</a:t>
            </a:r>
            <a:r>
              <a:rPr lang="en-US" sz="3200" i="1" baseline="-25000"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Pr</a:t>
            </a:r>
            <a:r>
              <a:rPr lang="en-US" sz="3200" smtClean="0">
                <a:latin typeface="Cambria" pitchFamily="18" charset="0"/>
                <a:ea typeface="Cambria Math"/>
              </a:rPr>
              <a:t>(</a:t>
            </a:r>
            <a:r>
              <a:rPr lang="en-US" sz="3200" i="1" err="1" smtClean="0">
                <a:latin typeface="Cambria" pitchFamily="18" charset="0"/>
                <a:ea typeface="Cambria Math"/>
              </a:rPr>
              <a:t>X'</a:t>
            </a:r>
            <a:r>
              <a:rPr lang="en-US" sz="3200" i="1" baseline="-25000" err="1" smtClean="0">
                <a:latin typeface="Cambria" pitchFamily="18" charset="0"/>
                <a:ea typeface="Cambria Math"/>
              </a:rPr>
              <a:t>i</a:t>
            </a:r>
            <a:r>
              <a:rPr lang="en-US" sz="3200" err="1" smtClean="0">
                <a:latin typeface="Cambria" pitchFamily="18" charset="0"/>
                <a:ea typeface="Cambria Math"/>
              </a:rPr>
              <a:t>|</a:t>
            </a:r>
            <a:r>
              <a:rPr lang="en-US" sz="3200" i="1" err="1" smtClean="0">
                <a:latin typeface="Cambria" pitchFamily="18" charset="0"/>
                <a:ea typeface="Cambria Math"/>
              </a:rPr>
              <a:t>S</a:t>
            </a:r>
            <a:r>
              <a:rPr lang="en-US" sz="3200" i="1" baseline="-25000" err="1"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a:t>
            </a:r>
            <a:r>
              <a:rPr lang="en-US" sz="3200" i="1" smtClean="0">
                <a:latin typeface="Cambria" pitchFamily="18" charset="0"/>
              </a:rPr>
              <a:t>r</a:t>
            </a:r>
            <a:r>
              <a:rPr lang="en-US" sz="3200" smtClean="0">
                <a:latin typeface="Cambria" pitchFamily="18" charset="0"/>
              </a:rPr>
              <a:t>(</a:t>
            </a:r>
            <a:r>
              <a:rPr lang="en-US" sz="3200" i="1" err="1" smtClean="0">
                <a:latin typeface="Cambria" pitchFamily="18" charset="0"/>
              </a:rPr>
              <a:t>Y'</a:t>
            </a:r>
            <a:r>
              <a:rPr lang="en-US" sz="3200" i="1" baseline="-25000" err="1" smtClean="0">
                <a:latin typeface="Cambria" pitchFamily="18" charset="0"/>
              </a:rPr>
              <a:t>i</a:t>
            </a:r>
            <a:r>
              <a:rPr lang="en-US" sz="3200" err="1" smtClean="0">
                <a:latin typeface="Cambria" pitchFamily="18" charset="0"/>
              </a:rPr>
              <a:t>|</a:t>
            </a:r>
            <a:r>
              <a:rPr lang="en-US" sz="3200" i="1" err="1" smtClean="0">
                <a:latin typeface="Cambria" pitchFamily="18" charset="0"/>
              </a:rPr>
              <a:t>X'</a:t>
            </a:r>
            <a:r>
              <a:rPr lang="en-US" sz="3200" i="1" baseline="-25000" err="1" smtClean="0">
                <a:latin typeface="Cambria" pitchFamily="18" charset="0"/>
              </a:rPr>
              <a:t>i</a:t>
            </a:r>
            <a:r>
              <a:rPr lang="en-US" sz="3200" smtClean="0">
                <a:latin typeface="Cambria" pitchFamily="18" charset="0"/>
              </a:rPr>
              <a:t>)</a:t>
            </a:r>
            <a:endParaRPr lang="en-US" sz="3200" baseline="-25000">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9" name="Rectangle 8"/>
          <p:cNvSpPr/>
          <p:nvPr/>
        </p:nvSpPr>
        <p:spPr>
          <a:xfrm>
            <a:off x="4480560" y="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61120" y="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Relaxation</a:t>
            </a:r>
            <a:endParaRPr lang="en-US"/>
          </a:p>
        </p:txBody>
      </p:sp>
      <p:sp>
        <p:nvSpPr>
          <p:cNvPr id="3" name="Content Placeholder 2"/>
          <p:cNvSpPr>
            <a:spLocks noGrp="1"/>
          </p:cNvSpPr>
          <p:nvPr>
            <p:ph idx="1"/>
          </p:nvPr>
        </p:nvSpPr>
        <p:spPr/>
        <p:txBody>
          <a:bodyPr>
            <a:normAutofit lnSpcReduction="10000"/>
          </a:bodyPr>
          <a:lstStyle/>
          <a:p>
            <a:r>
              <a:rPr lang="en-US" smtClean="0"/>
              <a:t>[</a:t>
            </a:r>
            <a:r>
              <a:rPr lang="en-US" b="1" smtClean="0">
                <a:solidFill>
                  <a:srgbClr val="0070C0"/>
                </a:solidFill>
              </a:rPr>
              <a:t>Choi, Chavira &amp; Darwiche UAI-07</a:t>
            </a:r>
            <a:r>
              <a:rPr lang="en-US" smtClean="0"/>
              <a:t>]</a:t>
            </a:r>
          </a:p>
          <a:p>
            <a:r>
              <a:rPr lang="en-US" b="1" i="1" smtClean="0">
                <a:solidFill>
                  <a:srgbClr val="FF0000"/>
                </a:solidFill>
              </a:rPr>
              <a:t>Mini-buckets algorithm</a:t>
            </a:r>
            <a:r>
              <a:rPr lang="en-US" smtClean="0"/>
              <a:t>:</a:t>
            </a:r>
          </a:p>
          <a:p>
            <a:pPr lvl="1"/>
            <a:r>
              <a:rPr lang="en-US" smtClean="0"/>
              <a:t>Approximation algorithm on exact model, equivalent to exact algorithm on relaxed model</a:t>
            </a:r>
          </a:p>
          <a:p>
            <a:r>
              <a:rPr lang="en-US" smtClean="0"/>
              <a:t>Branch-and-bound depth-first search</a:t>
            </a:r>
          </a:p>
          <a:p>
            <a:pPr lvl="1"/>
            <a:r>
              <a:rPr lang="en-US" smtClean="0"/>
              <a:t>Identify new properties of approximation</a:t>
            </a:r>
          </a:p>
          <a:p>
            <a:pPr lvl="2"/>
            <a:r>
              <a:rPr lang="en-US" smtClean="0"/>
              <a:t>Reduce size of search space</a:t>
            </a:r>
          </a:p>
          <a:p>
            <a:pPr lvl="1"/>
            <a:r>
              <a:rPr lang="en-US" smtClean="0"/>
              <a:t>Design mini-bucket approximations</a:t>
            </a:r>
          </a:p>
          <a:p>
            <a:pPr lvl="1"/>
            <a:r>
              <a:rPr lang="en-US" smtClean="0"/>
              <a:t>Use better exact algorithms on relaxed model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Relaxation: Search Space</a:t>
            </a:r>
            <a:endParaRPr lang="en-US"/>
          </a:p>
        </p:txBody>
      </p:sp>
      <p:sp>
        <p:nvSpPr>
          <p:cNvPr id="4" name="AutoShape 34"/>
          <p:cNvSpPr>
            <a:spLocks noChangeArrowheads="1"/>
          </p:cNvSpPr>
          <p:nvPr/>
        </p:nvSpPr>
        <p:spPr bwMode="auto">
          <a:xfrm>
            <a:off x="773113" y="1219200"/>
            <a:ext cx="6399212" cy="5484813"/>
          </a:xfrm>
          <a:prstGeom prst="triangle">
            <a:avLst>
              <a:gd name="adj" fmla="val 50000"/>
            </a:avLst>
          </a:prstGeom>
          <a:solidFill>
            <a:schemeClr val="accent2"/>
          </a:solidFill>
          <a:ln w="38100">
            <a:solidFill>
              <a:schemeClr val="tx1"/>
            </a:solidFill>
            <a:miter lim="800000"/>
            <a:headEnd/>
            <a:tailEnd/>
          </a:ln>
          <a:effectLst/>
        </p:spPr>
        <p:txBody>
          <a:bodyPr wrap="none" anchor="ctr"/>
          <a:lstStyle/>
          <a:p>
            <a:endParaRPr lang="en-US"/>
          </a:p>
        </p:txBody>
      </p:sp>
      <p:sp>
        <p:nvSpPr>
          <p:cNvPr id="5" name="AutoShape 35"/>
          <p:cNvSpPr>
            <a:spLocks noChangeArrowheads="1"/>
          </p:cNvSpPr>
          <p:nvPr/>
        </p:nvSpPr>
        <p:spPr bwMode="auto">
          <a:xfrm>
            <a:off x="2373313" y="1219200"/>
            <a:ext cx="3198812" cy="2741613"/>
          </a:xfrm>
          <a:prstGeom prst="triangle">
            <a:avLst>
              <a:gd name="adj" fmla="val 50000"/>
            </a:avLst>
          </a:prstGeom>
          <a:solidFill>
            <a:schemeClr val="accent1"/>
          </a:solidFill>
          <a:ln w="38100">
            <a:solidFill>
              <a:schemeClr val="tx1"/>
            </a:solidFill>
            <a:miter lim="800000"/>
            <a:headEnd/>
            <a:tailEnd/>
          </a:ln>
          <a:effectLst/>
        </p:spPr>
        <p:txBody>
          <a:bodyPr wrap="none" anchor="ctr"/>
          <a:lstStyle/>
          <a:p>
            <a:endParaRPr lang="en-US"/>
          </a:p>
        </p:txBody>
      </p:sp>
      <p:sp>
        <p:nvSpPr>
          <p:cNvPr id="6" name="Text Box 36"/>
          <p:cNvSpPr txBox="1">
            <a:spLocks noChangeArrowheads="1"/>
          </p:cNvSpPr>
          <p:nvPr/>
        </p:nvSpPr>
        <p:spPr bwMode="auto">
          <a:xfrm>
            <a:off x="3729038" y="1447800"/>
            <a:ext cx="490840" cy="523220"/>
          </a:xfrm>
          <a:prstGeom prst="rect">
            <a:avLst/>
          </a:prstGeom>
          <a:noFill/>
          <a:ln w="9525">
            <a:noFill/>
            <a:miter lim="800000"/>
            <a:headEnd/>
            <a:tailEnd/>
          </a:ln>
          <a:effectLst/>
        </p:spPr>
        <p:txBody>
          <a:bodyPr wrap="none">
            <a:spAutoFit/>
          </a:bodyPr>
          <a:lstStyle/>
          <a:p>
            <a:r>
              <a:rPr lang="en-US" sz="2800" i="1">
                <a:latin typeface="Cambria" pitchFamily="18" charset="0"/>
              </a:rPr>
              <a:t>x</a:t>
            </a:r>
            <a:r>
              <a:rPr lang="en-US" sz="2800" baseline="-25000">
                <a:latin typeface="Cambria" pitchFamily="18" charset="0"/>
              </a:rPr>
              <a:t>1</a:t>
            </a:r>
          </a:p>
        </p:txBody>
      </p:sp>
      <p:sp>
        <p:nvSpPr>
          <p:cNvPr id="7" name="Text Box 38"/>
          <p:cNvSpPr txBox="1">
            <a:spLocks noChangeArrowheads="1"/>
          </p:cNvSpPr>
          <p:nvPr/>
        </p:nvSpPr>
        <p:spPr bwMode="auto">
          <a:xfrm>
            <a:off x="2695575" y="3352800"/>
            <a:ext cx="437940" cy="523220"/>
          </a:xfrm>
          <a:prstGeom prst="rect">
            <a:avLst/>
          </a:prstGeom>
          <a:noFill/>
          <a:ln w="9525">
            <a:noFill/>
            <a:miter lim="800000"/>
            <a:headEnd/>
            <a:tailEnd/>
          </a:ln>
          <a:effectLst/>
        </p:spPr>
        <p:txBody>
          <a:bodyPr wrap="none">
            <a:spAutoFit/>
          </a:bodyPr>
          <a:lstStyle/>
          <a:p>
            <a:r>
              <a:rPr lang="en-US" sz="2800" i="1" err="1">
                <a:latin typeface="Cambria" pitchFamily="18" charset="0"/>
              </a:rPr>
              <a:t>x</a:t>
            </a:r>
            <a:r>
              <a:rPr lang="en-US" sz="2800" i="1" baseline="-25000" err="1">
                <a:latin typeface="Cambria" pitchFamily="18" charset="0"/>
              </a:rPr>
              <a:t>s</a:t>
            </a:r>
            <a:endParaRPr lang="en-US" sz="2800" i="1" baseline="-25000">
              <a:latin typeface="Cambria" pitchFamily="18" charset="0"/>
            </a:endParaRPr>
          </a:p>
        </p:txBody>
      </p:sp>
      <p:sp>
        <p:nvSpPr>
          <p:cNvPr id="8" name="Text Box 39"/>
          <p:cNvSpPr txBox="1">
            <a:spLocks noChangeArrowheads="1"/>
          </p:cNvSpPr>
          <p:nvPr/>
        </p:nvSpPr>
        <p:spPr bwMode="auto">
          <a:xfrm>
            <a:off x="3492500" y="1919288"/>
            <a:ext cx="490840" cy="523220"/>
          </a:xfrm>
          <a:prstGeom prst="rect">
            <a:avLst/>
          </a:prstGeom>
          <a:noFill/>
          <a:ln w="9525">
            <a:noFill/>
            <a:miter lim="800000"/>
            <a:headEnd/>
            <a:tailEnd/>
          </a:ln>
          <a:effectLst/>
        </p:spPr>
        <p:txBody>
          <a:bodyPr wrap="none">
            <a:spAutoFit/>
          </a:bodyPr>
          <a:lstStyle/>
          <a:p>
            <a:r>
              <a:rPr lang="en-US" sz="2800" i="1">
                <a:latin typeface="Cambria" pitchFamily="18" charset="0"/>
              </a:rPr>
              <a:t>x</a:t>
            </a:r>
            <a:r>
              <a:rPr lang="en-US" sz="2800" baseline="-25000">
                <a:latin typeface="Cambria" pitchFamily="18" charset="0"/>
              </a:rPr>
              <a:t>2</a:t>
            </a:r>
          </a:p>
        </p:txBody>
      </p:sp>
      <p:sp>
        <p:nvSpPr>
          <p:cNvPr id="9" name="Text Box 41"/>
          <p:cNvSpPr txBox="1">
            <a:spLocks noChangeArrowheads="1"/>
          </p:cNvSpPr>
          <p:nvPr/>
        </p:nvSpPr>
        <p:spPr bwMode="auto">
          <a:xfrm>
            <a:off x="2349500" y="3962400"/>
            <a:ext cx="722955" cy="523220"/>
          </a:xfrm>
          <a:prstGeom prst="rect">
            <a:avLst/>
          </a:prstGeom>
          <a:noFill/>
          <a:ln w="9525">
            <a:noFill/>
            <a:miter lim="800000"/>
            <a:headEnd/>
            <a:tailEnd/>
          </a:ln>
          <a:effectLst/>
        </p:spPr>
        <p:txBody>
          <a:bodyPr wrap="none">
            <a:spAutoFit/>
          </a:bodyPr>
          <a:lstStyle/>
          <a:p>
            <a:r>
              <a:rPr lang="en-US" sz="2800" i="1">
                <a:latin typeface="Cambria" pitchFamily="18" charset="0"/>
              </a:rPr>
              <a:t>x</a:t>
            </a:r>
            <a:r>
              <a:rPr lang="en-US" sz="2800" i="1" baseline="-25000">
                <a:latin typeface="Cambria" pitchFamily="18" charset="0"/>
              </a:rPr>
              <a:t>s</a:t>
            </a:r>
            <a:r>
              <a:rPr lang="en-US" sz="2800" baseline="-25000">
                <a:latin typeface="Cambria" pitchFamily="18" charset="0"/>
              </a:rPr>
              <a:t>+1</a:t>
            </a:r>
          </a:p>
        </p:txBody>
      </p:sp>
      <p:sp>
        <p:nvSpPr>
          <p:cNvPr id="10" name="Text Box 42"/>
          <p:cNvSpPr txBox="1">
            <a:spLocks noChangeArrowheads="1"/>
          </p:cNvSpPr>
          <p:nvPr/>
        </p:nvSpPr>
        <p:spPr bwMode="auto">
          <a:xfrm>
            <a:off x="1128713" y="6096000"/>
            <a:ext cx="490840" cy="523220"/>
          </a:xfrm>
          <a:prstGeom prst="rect">
            <a:avLst/>
          </a:prstGeom>
          <a:noFill/>
          <a:ln w="9525">
            <a:noFill/>
            <a:miter lim="800000"/>
            <a:headEnd/>
            <a:tailEnd/>
          </a:ln>
          <a:effectLst/>
        </p:spPr>
        <p:txBody>
          <a:bodyPr wrap="none">
            <a:spAutoFit/>
          </a:bodyPr>
          <a:lstStyle/>
          <a:p>
            <a:r>
              <a:rPr lang="en-US" sz="2800" i="1" err="1">
                <a:latin typeface="Cambria" pitchFamily="18" charset="0"/>
              </a:rPr>
              <a:t>x</a:t>
            </a:r>
            <a:r>
              <a:rPr lang="en-US" sz="2800" i="1" baseline="-25000" err="1">
                <a:latin typeface="Cambria" pitchFamily="18" charset="0"/>
              </a:rPr>
              <a:t>n</a:t>
            </a:r>
            <a:endParaRPr lang="en-US" sz="2800" i="1" baseline="-25000">
              <a:latin typeface="Cambria" pitchFamily="18" charset="0"/>
            </a:endParaRPr>
          </a:p>
        </p:txBody>
      </p:sp>
      <p:sp>
        <p:nvSpPr>
          <p:cNvPr id="11" name="AutoShape 44"/>
          <p:cNvSpPr>
            <a:spLocks noChangeArrowheads="1"/>
          </p:cNvSpPr>
          <p:nvPr/>
        </p:nvSpPr>
        <p:spPr bwMode="auto">
          <a:xfrm>
            <a:off x="76200" y="1219200"/>
            <a:ext cx="685800" cy="5484813"/>
          </a:xfrm>
          <a:prstGeom prst="downArrow">
            <a:avLst>
              <a:gd name="adj1" fmla="val 66204"/>
              <a:gd name="adj2" fmla="val 72461"/>
            </a:avLst>
          </a:prstGeom>
          <a:noFill/>
          <a:ln w="41275">
            <a:solidFill>
              <a:schemeClr val="tx1"/>
            </a:solidFill>
            <a:miter lim="800000"/>
            <a:headEnd/>
            <a:tailEnd/>
          </a:ln>
          <a:effectLst/>
        </p:spPr>
        <p:txBody>
          <a:bodyPr vert="eaVert" wrap="none" anchor="ctr"/>
          <a:lstStyle/>
          <a:p>
            <a:pPr algn="ctr"/>
            <a:r>
              <a:rPr lang="en-US"/>
              <a:t>Deeper Search</a:t>
            </a:r>
          </a:p>
        </p:txBody>
      </p:sp>
      <p:sp>
        <p:nvSpPr>
          <p:cNvPr id="12" name="AutoShape 46"/>
          <p:cNvSpPr>
            <a:spLocks/>
          </p:cNvSpPr>
          <p:nvPr/>
        </p:nvSpPr>
        <p:spPr bwMode="auto">
          <a:xfrm>
            <a:off x="5649913" y="1219200"/>
            <a:ext cx="609600" cy="2741613"/>
          </a:xfrm>
          <a:prstGeom prst="rightBrace">
            <a:avLst>
              <a:gd name="adj1" fmla="val 37478"/>
              <a:gd name="adj2" fmla="val 50000"/>
            </a:avLst>
          </a:prstGeom>
          <a:noFill/>
          <a:ln w="41275">
            <a:solidFill>
              <a:srgbClr val="FF0000"/>
            </a:solidFill>
            <a:round/>
            <a:headEnd/>
            <a:tailEnd/>
          </a:ln>
          <a:effectLst/>
        </p:spPr>
        <p:txBody>
          <a:bodyPr wrap="none" anchor="ctr"/>
          <a:lstStyle/>
          <a:p>
            <a:endParaRPr lang="en-US">
              <a:solidFill>
                <a:srgbClr val="FF0000"/>
              </a:solidFill>
            </a:endParaRPr>
          </a:p>
        </p:txBody>
      </p:sp>
      <p:sp>
        <p:nvSpPr>
          <p:cNvPr id="13" name="AutoShape 47"/>
          <p:cNvSpPr>
            <a:spLocks/>
          </p:cNvSpPr>
          <p:nvPr/>
        </p:nvSpPr>
        <p:spPr bwMode="auto">
          <a:xfrm>
            <a:off x="7250113" y="1219200"/>
            <a:ext cx="609600" cy="5484813"/>
          </a:xfrm>
          <a:prstGeom prst="rightBrace">
            <a:avLst>
              <a:gd name="adj1" fmla="val 74978"/>
              <a:gd name="adj2" fmla="val 50000"/>
            </a:avLst>
          </a:prstGeom>
          <a:noFill/>
          <a:ln w="41275">
            <a:solidFill>
              <a:schemeClr val="tx1"/>
            </a:solidFill>
            <a:round/>
            <a:headEnd/>
            <a:tailEnd/>
          </a:ln>
          <a:effectLst/>
        </p:spPr>
        <p:txBody>
          <a:bodyPr wrap="none" anchor="ctr"/>
          <a:lstStyle/>
          <a:p>
            <a:endParaRPr lang="en-US"/>
          </a:p>
        </p:txBody>
      </p:sp>
      <p:sp>
        <p:nvSpPr>
          <p:cNvPr id="14" name="Line 48"/>
          <p:cNvSpPr>
            <a:spLocks noChangeShapeType="1"/>
          </p:cNvSpPr>
          <p:nvPr/>
        </p:nvSpPr>
        <p:spPr bwMode="auto">
          <a:xfrm flipH="1">
            <a:off x="3048000" y="2514600"/>
            <a:ext cx="501650" cy="914400"/>
          </a:xfrm>
          <a:prstGeom prst="line">
            <a:avLst/>
          </a:prstGeom>
          <a:noFill/>
          <a:ln w="41275" cap="rnd">
            <a:solidFill>
              <a:schemeClr val="tx1"/>
            </a:solidFill>
            <a:prstDash val="sysDot"/>
            <a:round/>
            <a:headEnd/>
            <a:tailEnd/>
          </a:ln>
          <a:effectLst/>
        </p:spPr>
        <p:txBody>
          <a:bodyPr/>
          <a:lstStyle/>
          <a:p>
            <a:endParaRPr lang="en-US"/>
          </a:p>
        </p:txBody>
      </p:sp>
      <p:sp>
        <p:nvSpPr>
          <p:cNvPr id="15" name="Line 49"/>
          <p:cNvSpPr>
            <a:spLocks noChangeShapeType="1"/>
          </p:cNvSpPr>
          <p:nvPr/>
        </p:nvSpPr>
        <p:spPr bwMode="auto">
          <a:xfrm flipH="1">
            <a:off x="1458913" y="4572000"/>
            <a:ext cx="903287" cy="1600200"/>
          </a:xfrm>
          <a:prstGeom prst="line">
            <a:avLst/>
          </a:prstGeom>
          <a:noFill/>
          <a:ln w="41275" cap="rnd">
            <a:solidFill>
              <a:schemeClr val="tx1"/>
            </a:solidFill>
            <a:prstDash val="sysDot"/>
            <a:round/>
            <a:headEnd/>
            <a:tailEnd/>
          </a:ln>
          <a:effectLst/>
        </p:spPr>
        <p:txBody>
          <a:bodyPr/>
          <a:lstStyle/>
          <a:p>
            <a:endParaRPr lang="en-US"/>
          </a:p>
        </p:txBody>
      </p:sp>
      <p:sp>
        <p:nvSpPr>
          <p:cNvPr id="16" name="Text Box 50"/>
          <p:cNvSpPr txBox="1">
            <a:spLocks noChangeArrowheads="1"/>
          </p:cNvSpPr>
          <p:nvPr/>
        </p:nvSpPr>
        <p:spPr bwMode="auto">
          <a:xfrm>
            <a:off x="6346825" y="2133600"/>
            <a:ext cx="920380" cy="954107"/>
          </a:xfrm>
          <a:prstGeom prst="rect">
            <a:avLst/>
          </a:prstGeom>
          <a:solidFill>
            <a:schemeClr val="bg1"/>
          </a:solidFill>
          <a:ln w="9525" algn="ctr">
            <a:noFill/>
            <a:miter lim="800000"/>
            <a:headEnd/>
            <a:tailEnd/>
          </a:ln>
          <a:effectLst/>
        </p:spPr>
        <p:txBody>
          <a:bodyPr wrap="none">
            <a:spAutoFit/>
          </a:bodyPr>
          <a:lstStyle/>
          <a:p>
            <a:pPr>
              <a:spcBef>
                <a:spcPct val="50000"/>
              </a:spcBef>
              <a:buSzPct val="100000"/>
              <a:buFont typeface="Wingdings" pitchFamily="2" charset="2"/>
              <a:buNone/>
            </a:pPr>
            <a:r>
              <a:rPr lang="en-US" sz="2800">
                <a:solidFill>
                  <a:srgbClr val="FF0000"/>
                </a:solidFill>
              </a:rPr>
              <a:t>Size: </a:t>
            </a:r>
            <a:br>
              <a:rPr lang="en-US" sz="2800">
                <a:solidFill>
                  <a:srgbClr val="FF0000"/>
                </a:solidFill>
              </a:rPr>
            </a:br>
            <a:r>
              <a:rPr lang="en-US" sz="2800">
                <a:solidFill>
                  <a:srgbClr val="FF0000"/>
                </a:solidFill>
                <a:latin typeface="Cambria" pitchFamily="18" charset="0"/>
              </a:rPr>
              <a:t>|</a:t>
            </a:r>
            <a:r>
              <a:rPr lang="en-US" sz="2800" i="1" smtClean="0">
                <a:solidFill>
                  <a:srgbClr val="FF0000"/>
                </a:solidFill>
                <a:latin typeface="Cambria" pitchFamily="18" charset="0"/>
              </a:rPr>
              <a:t>X</a:t>
            </a:r>
            <a:r>
              <a:rPr lang="en-US" sz="2800" smtClean="0">
                <a:solidFill>
                  <a:srgbClr val="FF0000"/>
                </a:solidFill>
                <a:latin typeface="Cambria" pitchFamily="18" charset="0"/>
              </a:rPr>
              <a:t>|</a:t>
            </a:r>
            <a:r>
              <a:rPr lang="en-US" sz="2800" i="1" baseline="30000" smtClean="0">
                <a:solidFill>
                  <a:srgbClr val="FF0000"/>
                </a:solidFill>
                <a:latin typeface="Cambria" pitchFamily="18" charset="0"/>
              </a:rPr>
              <a:t>s</a:t>
            </a:r>
            <a:endParaRPr lang="en-US" sz="2800" i="1">
              <a:solidFill>
                <a:srgbClr val="FF0000"/>
              </a:solidFill>
              <a:latin typeface="Cambria" pitchFamily="18" charset="0"/>
            </a:endParaRPr>
          </a:p>
        </p:txBody>
      </p:sp>
      <p:sp>
        <p:nvSpPr>
          <p:cNvPr id="17" name="Text Box 51"/>
          <p:cNvSpPr txBox="1">
            <a:spLocks noChangeArrowheads="1"/>
          </p:cNvSpPr>
          <p:nvPr/>
        </p:nvSpPr>
        <p:spPr bwMode="auto">
          <a:xfrm>
            <a:off x="7935913" y="3505200"/>
            <a:ext cx="920380" cy="954107"/>
          </a:xfrm>
          <a:prstGeom prst="rect">
            <a:avLst/>
          </a:prstGeom>
          <a:solidFill>
            <a:schemeClr val="bg1"/>
          </a:solidFill>
          <a:ln w="9525" algn="ctr">
            <a:noFill/>
            <a:miter lim="800000"/>
            <a:headEnd/>
            <a:tailEnd/>
          </a:ln>
          <a:effectLst/>
        </p:spPr>
        <p:txBody>
          <a:bodyPr wrap="none">
            <a:spAutoFit/>
          </a:bodyPr>
          <a:lstStyle/>
          <a:p>
            <a:pPr>
              <a:spcBef>
                <a:spcPct val="50000"/>
              </a:spcBef>
              <a:buSzPct val="100000"/>
              <a:buFont typeface="Wingdings" pitchFamily="2" charset="2"/>
              <a:buNone/>
            </a:pPr>
            <a:r>
              <a:rPr lang="en-US" sz="2800"/>
              <a:t>Size: </a:t>
            </a:r>
            <a:br>
              <a:rPr lang="en-US" sz="2800"/>
            </a:br>
            <a:r>
              <a:rPr lang="en-US" sz="2800">
                <a:latin typeface="Cambria" pitchFamily="18" charset="0"/>
              </a:rPr>
              <a:t>|</a:t>
            </a:r>
            <a:r>
              <a:rPr lang="en-US" sz="2800" i="1" err="1">
                <a:latin typeface="Cambria" pitchFamily="18" charset="0"/>
              </a:rPr>
              <a:t>X</a:t>
            </a:r>
            <a:r>
              <a:rPr lang="en-US" sz="2800" err="1">
                <a:latin typeface="Cambria" pitchFamily="18" charset="0"/>
              </a:rPr>
              <a:t>|</a:t>
            </a:r>
            <a:r>
              <a:rPr lang="en-US" sz="2800" i="1" baseline="30000" err="1">
                <a:latin typeface="Cambria" pitchFamily="18" charset="0"/>
              </a:rPr>
              <a:t>n</a:t>
            </a:r>
            <a:endParaRPr lang="en-US" sz="2800" i="1">
              <a:latin typeface="Cambria" pitchFamily="18" charset="0"/>
            </a:endParaRPr>
          </a:p>
        </p:txBody>
      </p:sp>
      <p:sp>
        <p:nvSpPr>
          <p:cNvPr id="18" name="Text Box 52"/>
          <p:cNvSpPr txBox="1">
            <a:spLocks noChangeArrowheads="1"/>
          </p:cNvSpPr>
          <p:nvPr/>
        </p:nvSpPr>
        <p:spPr bwMode="auto">
          <a:xfrm>
            <a:off x="3429000" y="2895600"/>
            <a:ext cx="1449563" cy="954107"/>
          </a:xfrm>
          <a:prstGeom prst="rect">
            <a:avLst/>
          </a:prstGeom>
          <a:noFill/>
          <a:ln w="9525" algn="ctr">
            <a:noFill/>
            <a:miter lim="800000"/>
            <a:headEnd/>
            <a:tailEnd/>
          </a:ln>
          <a:effectLst/>
        </p:spPr>
        <p:txBody>
          <a:bodyPr wrap="none">
            <a:spAutoFit/>
          </a:bodyPr>
          <a:lstStyle/>
          <a:p>
            <a:pPr algn="ctr">
              <a:spcBef>
                <a:spcPct val="50000"/>
              </a:spcBef>
              <a:buSzPct val="100000"/>
              <a:buFont typeface="Wingdings" pitchFamily="2" charset="2"/>
              <a:buNone/>
            </a:pPr>
            <a:r>
              <a:rPr lang="en-US" sz="2800"/>
              <a:t>Reduced</a:t>
            </a:r>
            <a:br>
              <a:rPr lang="en-US" sz="2800"/>
            </a:br>
            <a:r>
              <a:rPr lang="en-US" sz="2800"/>
              <a:t>Space</a:t>
            </a:r>
            <a:endParaRPr lang="en-US" sz="2800" i="1"/>
          </a:p>
        </p:txBody>
      </p:sp>
      <p:sp>
        <p:nvSpPr>
          <p:cNvPr id="19" name="Text Box 53"/>
          <p:cNvSpPr txBox="1">
            <a:spLocks noChangeArrowheads="1"/>
          </p:cNvSpPr>
          <p:nvPr/>
        </p:nvSpPr>
        <p:spPr bwMode="auto">
          <a:xfrm>
            <a:off x="4038600" y="5530850"/>
            <a:ext cx="2098203" cy="954107"/>
          </a:xfrm>
          <a:prstGeom prst="rect">
            <a:avLst/>
          </a:prstGeom>
          <a:noFill/>
          <a:ln w="9525" algn="ctr">
            <a:noFill/>
            <a:miter lim="800000"/>
            <a:headEnd/>
            <a:tailEnd/>
          </a:ln>
          <a:effectLst/>
        </p:spPr>
        <p:txBody>
          <a:bodyPr wrap="none">
            <a:spAutoFit/>
          </a:bodyPr>
          <a:lstStyle/>
          <a:p>
            <a:pPr algn="ctr">
              <a:spcBef>
                <a:spcPct val="50000"/>
              </a:spcBef>
              <a:buSzPct val="100000"/>
              <a:buFont typeface="Wingdings" pitchFamily="2" charset="2"/>
              <a:buNone/>
            </a:pPr>
            <a:r>
              <a:rPr lang="en-US" sz="2800"/>
              <a:t>Full</a:t>
            </a:r>
            <a:br>
              <a:rPr lang="en-US" sz="2800"/>
            </a:br>
            <a:r>
              <a:rPr lang="en-US" sz="2800"/>
              <a:t>Search Space</a:t>
            </a:r>
            <a:endParaRPr lang="en-US" sz="2800" i="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mtClean="0"/>
              <a:t>Relaxation: Better Inference</a:t>
            </a:r>
            <a:endParaRPr lang="en-US"/>
          </a:p>
        </p:txBody>
      </p:sp>
      <p:sp>
        <p:nvSpPr>
          <p:cNvPr id="16" name="Content Placeholder 15"/>
          <p:cNvSpPr>
            <a:spLocks noGrp="1"/>
          </p:cNvSpPr>
          <p:nvPr>
            <p:ph idx="1"/>
          </p:nvPr>
        </p:nvSpPr>
        <p:spPr/>
        <p:txBody>
          <a:bodyPr>
            <a:normAutofit/>
          </a:bodyPr>
          <a:lstStyle/>
          <a:p>
            <a:r>
              <a:rPr lang="en-US" sz="2800" smtClean="0"/>
              <a:t>Approximate inference as exact inference in a simplified model</a:t>
            </a:r>
          </a:p>
          <a:p>
            <a:pPr lvl="1"/>
            <a:r>
              <a:rPr lang="en-US" sz="2400" smtClean="0"/>
              <a:t>Use state-of-the-art exact algorithms</a:t>
            </a:r>
            <a:endParaRPr lang="en-US" sz="2400"/>
          </a:p>
        </p:txBody>
      </p:sp>
      <p:pic>
        <p:nvPicPr>
          <p:cNvPr id="3" name="Picture 5" descr="one"/>
          <p:cNvPicPr>
            <a:picLocks noChangeAspect="1" noChangeArrowheads="1"/>
          </p:cNvPicPr>
          <p:nvPr/>
        </p:nvPicPr>
        <p:blipFill>
          <a:blip r:embed="rId2"/>
          <a:srcRect/>
          <a:stretch>
            <a:fillRect/>
          </a:stretch>
        </p:blipFill>
        <p:spPr bwMode="auto">
          <a:xfrm>
            <a:off x="228600" y="3962400"/>
            <a:ext cx="8734425" cy="2743200"/>
          </a:xfrm>
          <a:prstGeom prst="rect">
            <a:avLst/>
          </a:prstGeom>
          <a:noFill/>
        </p:spPr>
      </p:pic>
      <p:grpSp>
        <p:nvGrpSpPr>
          <p:cNvPr id="5" name="Group 7"/>
          <p:cNvGrpSpPr>
            <a:grpSpLocks/>
          </p:cNvGrpSpPr>
          <p:nvPr/>
        </p:nvGrpSpPr>
        <p:grpSpPr bwMode="auto">
          <a:xfrm>
            <a:off x="152400" y="3200400"/>
            <a:ext cx="1600200" cy="1752600"/>
            <a:chOff x="816" y="1872"/>
            <a:chExt cx="1008" cy="1104"/>
          </a:xfrm>
        </p:grpSpPr>
        <p:grpSp>
          <p:nvGrpSpPr>
            <p:cNvPr id="6" name="Group 8"/>
            <p:cNvGrpSpPr>
              <a:grpSpLocks/>
            </p:cNvGrpSpPr>
            <p:nvPr/>
          </p:nvGrpSpPr>
          <p:grpSpPr bwMode="auto">
            <a:xfrm>
              <a:off x="816" y="1872"/>
              <a:ext cx="1008" cy="432"/>
              <a:chOff x="816" y="1776"/>
              <a:chExt cx="1008" cy="432"/>
            </a:xfrm>
          </p:grpSpPr>
          <p:sp>
            <p:nvSpPr>
              <p:cNvPr id="10" name="Oval 9"/>
              <p:cNvSpPr>
                <a:spLocks noChangeArrowheads="1"/>
              </p:cNvSpPr>
              <p:nvPr/>
            </p:nvSpPr>
            <p:spPr bwMode="auto">
              <a:xfrm>
                <a:off x="816" y="1776"/>
                <a:ext cx="432" cy="43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en-US" sz="2800" i="1">
                    <a:latin typeface="Cambria" pitchFamily="18" charset="0"/>
                  </a:rPr>
                  <a:t>X</a:t>
                </a:r>
              </a:p>
            </p:txBody>
          </p:sp>
          <p:sp>
            <p:nvSpPr>
              <p:cNvPr id="11" name="Oval 10"/>
              <p:cNvSpPr>
                <a:spLocks noChangeArrowheads="1"/>
              </p:cNvSpPr>
              <p:nvPr/>
            </p:nvSpPr>
            <p:spPr bwMode="auto">
              <a:xfrm>
                <a:off x="1392" y="1776"/>
                <a:ext cx="432" cy="43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en-US" sz="2800" i="1">
                    <a:latin typeface="Cambria" pitchFamily="18" charset="0"/>
                  </a:rPr>
                  <a:t>Y</a:t>
                </a:r>
              </a:p>
            </p:txBody>
          </p:sp>
        </p:grpSp>
        <p:sp>
          <p:nvSpPr>
            <p:cNvPr id="7" name="Oval 11"/>
            <p:cNvSpPr>
              <a:spLocks noChangeArrowheads="1"/>
            </p:cNvSpPr>
            <p:nvPr/>
          </p:nvSpPr>
          <p:spPr bwMode="auto">
            <a:xfrm>
              <a:off x="1104" y="2544"/>
              <a:ext cx="432" cy="43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en-US" sz="2800" i="1">
                  <a:latin typeface="Cambria" pitchFamily="18" charset="0"/>
                </a:rPr>
                <a:t>Z</a:t>
              </a:r>
            </a:p>
          </p:txBody>
        </p:sp>
        <p:cxnSp>
          <p:nvCxnSpPr>
            <p:cNvPr id="8" name="AutoShape 12"/>
            <p:cNvCxnSpPr>
              <a:cxnSpLocks noChangeShapeType="1"/>
              <a:stCxn id="10" idx="4"/>
              <a:endCxn id="7" idx="0"/>
            </p:cNvCxnSpPr>
            <p:nvPr/>
          </p:nvCxnSpPr>
          <p:spPr bwMode="auto">
            <a:xfrm>
              <a:off x="1032" y="2304"/>
              <a:ext cx="288" cy="24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9" name="AutoShape 13"/>
            <p:cNvCxnSpPr>
              <a:cxnSpLocks noChangeShapeType="1"/>
              <a:stCxn id="11" idx="4"/>
              <a:endCxn id="7" idx="0"/>
            </p:cNvCxnSpPr>
            <p:nvPr/>
          </p:nvCxnSpPr>
          <p:spPr bwMode="auto">
            <a:xfrm flipH="1">
              <a:off x="1320" y="2304"/>
              <a:ext cx="288" cy="24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grpSp>
      <p:sp>
        <p:nvSpPr>
          <p:cNvPr id="12" name="AutoShape 14"/>
          <p:cNvSpPr>
            <a:spLocks noChangeArrowheads="1"/>
          </p:cNvSpPr>
          <p:nvPr/>
        </p:nvSpPr>
        <p:spPr bwMode="auto">
          <a:xfrm>
            <a:off x="1752600" y="4114800"/>
            <a:ext cx="1676400" cy="685800"/>
          </a:xfrm>
          <a:prstGeom prst="rightArrow">
            <a:avLst>
              <a:gd name="adj1" fmla="val 50000"/>
              <a:gd name="adj2" fmla="val 61111"/>
            </a:avLst>
          </a:prstGeom>
          <a:solidFill>
            <a:schemeClr val="accent1"/>
          </a:solidFill>
          <a:ln w="38100">
            <a:solidFill>
              <a:schemeClr val="tx1"/>
            </a:solidFill>
            <a:miter lim="800000"/>
            <a:headEnd/>
            <a:tailEnd/>
          </a:ln>
          <a:effectLst/>
        </p:spPr>
        <p:txBody>
          <a:bodyPr wrap="none" anchor="ctr"/>
          <a:lstStyle/>
          <a:p>
            <a:pPr algn="ctr" eaLnBrk="0" hangingPunct="0"/>
            <a:r>
              <a:rPr lang="en-US" sz="1800"/>
              <a:t>Factorization</a:t>
            </a:r>
          </a:p>
        </p:txBody>
      </p:sp>
      <p:pic>
        <p:nvPicPr>
          <p:cNvPr id="13" name="Picture 15" descr="two"/>
          <p:cNvPicPr>
            <a:picLocks noChangeAspect="1" noChangeArrowheads="1"/>
          </p:cNvPicPr>
          <p:nvPr/>
        </p:nvPicPr>
        <p:blipFill>
          <a:blip r:embed="rId3"/>
          <a:srcRect/>
          <a:stretch>
            <a:fillRect/>
          </a:stretch>
        </p:blipFill>
        <p:spPr bwMode="auto">
          <a:xfrm>
            <a:off x="6076950" y="3124200"/>
            <a:ext cx="2914650" cy="1162050"/>
          </a:xfrm>
          <a:prstGeom prst="rect">
            <a:avLst/>
          </a:prstGeom>
          <a:noFill/>
        </p:spPr>
      </p:pic>
      <p:sp>
        <p:nvSpPr>
          <p:cNvPr id="14" name="AutoShape 16"/>
          <p:cNvSpPr>
            <a:spLocks noChangeArrowheads="1"/>
          </p:cNvSpPr>
          <p:nvPr/>
        </p:nvSpPr>
        <p:spPr bwMode="auto">
          <a:xfrm>
            <a:off x="2209800" y="3200400"/>
            <a:ext cx="4038600" cy="685800"/>
          </a:xfrm>
          <a:prstGeom prst="rightArrow">
            <a:avLst>
              <a:gd name="adj1" fmla="val 42593"/>
              <a:gd name="adj2" fmla="val 54636"/>
            </a:avLst>
          </a:prstGeom>
          <a:solidFill>
            <a:schemeClr val="accent1"/>
          </a:solidFill>
          <a:ln w="38100">
            <a:solidFill>
              <a:schemeClr val="tx1"/>
            </a:solidFill>
            <a:miter lim="800000"/>
            <a:headEnd/>
            <a:tailEnd/>
          </a:ln>
          <a:effectLst/>
        </p:spPr>
        <p:txBody>
          <a:bodyPr wrap="none" anchor="ctr"/>
          <a:lstStyle/>
          <a:p>
            <a:pPr algn="ctr" eaLnBrk="0" hangingPunct="0"/>
            <a:r>
              <a:rPr lang="en-US" sz="1800"/>
              <a:t>Better Factorization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Empirical Impications</a:t>
            </a:r>
            <a:endParaRPr lang="en-US"/>
          </a:p>
        </p:txBody>
      </p:sp>
      <p:graphicFrame>
        <p:nvGraphicFramePr>
          <p:cNvPr id="4" name="Group 160"/>
          <p:cNvGraphicFramePr>
            <a:graphicFrameLocks noGrp="1"/>
          </p:cNvGraphicFramePr>
          <p:nvPr/>
        </p:nvGraphicFramePr>
        <p:xfrm>
          <a:off x="679450" y="1219200"/>
          <a:ext cx="7786688" cy="5486400"/>
        </p:xfrm>
        <a:graphic>
          <a:graphicData uri="http://schemas.openxmlformats.org/drawingml/2006/table">
            <a:tbl>
              <a:tblPr/>
              <a:tblGrid>
                <a:gridCol w="1447800"/>
                <a:gridCol w="1447800"/>
                <a:gridCol w="1447800"/>
                <a:gridCol w="1447800"/>
                <a:gridCol w="1995488"/>
              </a:tblGrid>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 </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Search</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AC</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MB</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Relative</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cap="flat">
                      <a:noFill/>
                    </a:lnT>
                    <a:lnB>
                      <a:noFill/>
                    </a:lnB>
                    <a:lnTlToBr>
                      <a:noFill/>
                    </a:lnTlToBr>
                    <a:lnBlToTr>
                      <a:noFill/>
                    </a:lnBlToTr>
                    <a:noFill/>
                  </a:tcPr>
                </a:tc>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Network</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Nodes</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Time (s)</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Time (s)</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Improvement</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90-20-1</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14985</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18</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2417</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135</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90-20-2</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137783</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111</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15953</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144</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90-20-3</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3065</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4</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1271</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334</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90-20-4</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4545</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988</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355</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90-20-5</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29343</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38</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6579</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173</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90-20-6</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5065</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630</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227</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90-20-7</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2987</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1155</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485</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90-20-8</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6213</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6</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812</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146</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90-20-9</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5121</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5</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2367</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480</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90-20-10</a:t>
                      </a:r>
                      <a:endParaRPr kumimoji="0" lang="en-US" sz="1800" b="0" i="0" u="none" strike="noStrike" cap="none" normalizeH="0" baseline="0" smtClean="0">
                        <a:ln>
                          <a:noFill/>
                        </a:ln>
                        <a:solidFill>
                          <a:schemeClr val="tx1"/>
                        </a:solidFill>
                        <a:effectLst/>
                        <a:latin typeface="+mn-lt"/>
                      </a:endParaRPr>
                    </a:p>
                  </a:txBody>
                  <a:tcPr anchor="b" horzOverflow="overflow">
                    <a:lnL cap="flat">
                      <a:noFill/>
                    </a:lnL>
                    <a:lnR w="254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8419</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10</a:t>
                      </a:r>
                      <a:endParaRPr kumimoji="0" lang="en-US" sz="1800" b="0" i="0" u="none" strike="noStrike" cap="none" normalizeH="0" baseline="0" smtClean="0">
                        <a:ln>
                          <a:noFill/>
                        </a:ln>
                        <a:solidFill>
                          <a:schemeClr val="tx1"/>
                        </a:solidFill>
                        <a:effectLst/>
                        <a:latin typeface="+mn-lt"/>
                      </a:endParaRPr>
                    </a:p>
                  </a:txBody>
                  <a:tcPr anchor="b" horzOverflow="overflow">
                    <a:lnL w="254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2343</a:t>
                      </a:r>
                      <a:endParaRPr kumimoji="0" lang="en-US" sz="1800" b="0" i="0" u="none" strike="noStrike" cap="none" normalizeH="0" baseline="0" smtClean="0">
                        <a:ln>
                          <a:noFill/>
                        </a:ln>
                        <a:solidFill>
                          <a:schemeClr val="tx1"/>
                        </a:solidFill>
                        <a:effectLst/>
                        <a:latin typeface="+mn-lt"/>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235</a:t>
                      </a:r>
                      <a:endParaRPr kumimoji="0" lang="en-US" sz="1800" b="0" i="0" u="none" strike="noStrike" cap="none" normalizeH="0" baseline="0" smtClean="0">
                        <a:ln>
                          <a:noFill/>
                        </a:ln>
                        <a:solidFill>
                          <a:schemeClr val="tx1"/>
                        </a:solidFill>
                        <a:effectLst/>
                        <a:latin typeface="+mn-lt"/>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4191000"/>
            <a:ext cx="4114800" cy="2286000"/>
          </a:xfrm>
          <a:prstGeom prst="rect">
            <a:avLst/>
          </a:prstGeom>
          <a:noFill/>
        </p:spPr>
        <p:txBody>
          <a:bodyPr wrap="square" rtlCol="0">
            <a:noAutofit/>
          </a:bodyPr>
          <a:lstStyle/>
          <a:p>
            <a:pPr marL="457200" indent="-457200">
              <a:buAutoNum type="arabicParenR"/>
            </a:pPr>
            <a:r>
              <a:rPr lang="en-US" sz="2400" smtClean="0">
                <a:solidFill>
                  <a:schemeClr val="tx2">
                    <a:lumMod val="75000"/>
                  </a:schemeClr>
                </a:solidFill>
              </a:rPr>
              <a:t>A new semantics for BP</a:t>
            </a:r>
          </a:p>
          <a:p>
            <a:pPr marL="914400" lvl="1" indent="-457200">
              <a:buAutoNum type="arabicParenR"/>
            </a:pPr>
            <a:r>
              <a:rPr lang="en-US" sz="2400" smtClean="0">
                <a:solidFill>
                  <a:schemeClr val="tx2">
                    <a:lumMod val="75000"/>
                  </a:schemeClr>
                </a:solidFill>
              </a:rPr>
              <a:t>marginals</a:t>
            </a:r>
          </a:p>
          <a:p>
            <a:pPr marL="914400" lvl="1" indent="-457200">
              <a:buAutoNum type="arabicParenR"/>
            </a:pPr>
            <a:r>
              <a:rPr lang="en-US" sz="2400" smtClean="0">
                <a:solidFill>
                  <a:schemeClr val="tx2">
                    <a:lumMod val="75000"/>
                  </a:schemeClr>
                </a:solidFill>
              </a:rPr>
              <a:t>partition function</a:t>
            </a:r>
          </a:p>
          <a:p>
            <a:pPr marL="914400" lvl="1" indent="-457200">
              <a:buAutoNum type="arabicParenR"/>
            </a:pPr>
            <a:r>
              <a:rPr lang="en-US" sz="2400" smtClean="0">
                <a:solidFill>
                  <a:schemeClr val="tx2">
                    <a:lumMod val="75000"/>
                  </a:schemeClr>
                </a:solidFill>
              </a:rPr>
              <a:t>MAP</a:t>
            </a:r>
          </a:p>
          <a:p>
            <a:pPr marL="457200" indent="-457200">
              <a:buAutoNum type="arabicParenR"/>
            </a:pPr>
            <a:r>
              <a:rPr lang="en-US" sz="2400" smtClean="0">
                <a:solidFill>
                  <a:schemeClr val="tx2">
                    <a:lumMod val="75000"/>
                  </a:schemeClr>
                </a:solidFill>
              </a:rPr>
              <a:t>Ideal compensations</a:t>
            </a: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smtClean="0"/>
              <a:t>Belief Propagation</a:t>
            </a:r>
          </a:p>
        </p:txBody>
      </p:sp>
      <p:cxnSp>
        <p:nvCxnSpPr>
          <p:cNvPr id="24579" name="AutoShape 9"/>
          <p:cNvCxnSpPr>
            <a:cxnSpLocks noChangeShapeType="1"/>
            <a:stCxn id="24596" idx="3"/>
            <a:endCxn id="24584" idx="7"/>
          </p:cNvCxnSpPr>
          <p:nvPr/>
        </p:nvCxnSpPr>
        <p:spPr bwMode="auto">
          <a:xfrm flipH="1">
            <a:off x="6534150" y="2578100"/>
            <a:ext cx="1119188" cy="1016000"/>
          </a:xfrm>
          <a:prstGeom prst="straightConnector1">
            <a:avLst/>
          </a:prstGeom>
          <a:noFill/>
          <a:ln w="41275">
            <a:solidFill>
              <a:schemeClr val="tx1"/>
            </a:solidFill>
            <a:round/>
            <a:headEnd/>
            <a:tailEnd type="none" w="med" len="med"/>
          </a:ln>
        </p:spPr>
      </p:cxnSp>
      <p:cxnSp>
        <p:nvCxnSpPr>
          <p:cNvPr id="24580" name="AutoShape 10"/>
          <p:cNvCxnSpPr>
            <a:cxnSpLocks noChangeShapeType="1"/>
            <a:stCxn id="24584" idx="5"/>
            <a:endCxn id="24595" idx="1"/>
          </p:cNvCxnSpPr>
          <p:nvPr/>
        </p:nvCxnSpPr>
        <p:spPr bwMode="auto">
          <a:xfrm>
            <a:off x="6534150" y="3797300"/>
            <a:ext cx="1119188" cy="1016000"/>
          </a:xfrm>
          <a:prstGeom prst="straightConnector1">
            <a:avLst/>
          </a:prstGeom>
          <a:noFill/>
          <a:ln w="41275">
            <a:solidFill>
              <a:schemeClr val="tx1"/>
            </a:solidFill>
            <a:round/>
            <a:headEnd/>
            <a:tailEnd type="none" w="med" len="med"/>
          </a:ln>
        </p:spPr>
      </p:cxnSp>
      <p:cxnSp>
        <p:nvCxnSpPr>
          <p:cNvPr id="24581" name="AutoShape 11"/>
          <p:cNvCxnSpPr>
            <a:cxnSpLocks noChangeShapeType="1"/>
            <a:stCxn id="24584" idx="3"/>
            <a:endCxn id="24597" idx="7"/>
          </p:cNvCxnSpPr>
          <p:nvPr/>
        </p:nvCxnSpPr>
        <p:spPr bwMode="auto">
          <a:xfrm flipH="1">
            <a:off x="5254625" y="3797300"/>
            <a:ext cx="1117600" cy="1016000"/>
          </a:xfrm>
          <a:prstGeom prst="straightConnector1">
            <a:avLst/>
          </a:prstGeom>
          <a:noFill/>
          <a:ln w="41275">
            <a:solidFill>
              <a:schemeClr val="tx1"/>
            </a:solidFill>
            <a:round/>
            <a:headEnd/>
            <a:tailEnd type="none" w="med" len="med"/>
          </a:ln>
        </p:spPr>
      </p:cxnSp>
      <p:sp>
        <p:nvSpPr>
          <p:cNvPr id="24582" name="Oval 14"/>
          <p:cNvSpPr>
            <a:spLocks noChangeAspect="1" noChangeArrowheads="1"/>
          </p:cNvSpPr>
          <p:nvPr/>
        </p:nvSpPr>
        <p:spPr bwMode="auto">
          <a:xfrm>
            <a:off x="3778250"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83" name="Oval 12"/>
          <p:cNvSpPr>
            <a:spLocks noChangeAspect="1" noChangeArrowheads="1"/>
          </p:cNvSpPr>
          <p:nvPr/>
        </p:nvSpPr>
        <p:spPr bwMode="auto">
          <a:xfrm>
            <a:off x="3778250"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84" name="Oval 5"/>
          <p:cNvSpPr>
            <a:spLocks noChangeAspect="1" noChangeArrowheads="1"/>
          </p:cNvSpPr>
          <p:nvPr/>
        </p:nvSpPr>
        <p:spPr bwMode="auto">
          <a:xfrm>
            <a:off x="6338888"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85" name="Oval 13"/>
          <p:cNvSpPr>
            <a:spLocks noChangeAspect="1" noChangeArrowheads="1"/>
          </p:cNvSpPr>
          <p:nvPr/>
        </p:nvSpPr>
        <p:spPr bwMode="auto">
          <a:xfrm>
            <a:off x="6338888"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86" name="Oval 16"/>
          <p:cNvSpPr>
            <a:spLocks noChangeAspect="1" noChangeArrowheads="1"/>
          </p:cNvSpPr>
          <p:nvPr/>
        </p:nvSpPr>
        <p:spPr bwMode="auto">
          <a:xfrm>
            <a:off x="1219200"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87" name="Oval 17"/>
          <p:cNvSpPr>
            <a:spLocks noChangeAspect="1" noChangeArrowheads="1"/>
          </p:cNvSpPr>
          <p:nvPr/>
        </p:nvSpPr>
        <p:spPr bwMode="auto">
          <a:xfrm>
            <a:off x="1219200"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24588" name="AutoShape 18"/>
          <p:cNvCxnSpPr>
            <a:cxnSpLocks noChangeShapeType="1"/>
            <a:stCxn id="24586" idx="5"/>
            <a:endCxn id="24599" idx="1"/>
          </p:cNvCxnSpPr>
          <p:nvPr/>
        </p:nvCxnSpPr>
        <p:spPr bwMode="auto">
          <a:xfrm>
            <a:off x="1414463" y="3797300"/>
            <a:ext cx="1117600" cy="1016000"/>
          </a:xfrm>
          <a:prstGeom prst="straightConnector1">
            <a:avLst/>
          </a:prstGeom>
          <a:noFill/>
          <a:ln w="41275">
            <a:solidFill>
              <a:schemeClr val="tx1"/>
            </a:solidFill>
            <a:round/>
            <a:headEnd/>
            <a:tailEnd type="none" w="med" len="med"/>
          </a:ln>
        </p:spPr>
      </p:cxnSp>
      <p:cxnSp>
        <p:nvCxnSpPr>
          <p:cNvPr id="24589" name="AutoShape 19"/>
          <p:cNvCxnSpPr>
            <a:cxnSpLocks noChangeShapeType="1"/>
            <a:stCxn id="24599" idx="3"/>
            <a:endCxn id="24587" idx="7"/>
          </p:cNvCxnSpPr>
          <p:nvPr/>
        </p:nvCxnSpPr>
        <p:spPr bwMode="auto">
          <a:xfrm flipH="1">
            <a:off x="1414463" y="5016500"/>
            <a:ext cx="1117600" cy="1016000"/>
          </a:xfrm>
          <a:prstGeom prst="straightConnector1">
            <a:avLst/>
          </a:prstGeom>
          <a:noFill/>
          <a:ln w="41275">
            <a:solidFill>
              <a:schemeClr val="tx1"/>
            </a:solidFill>
            <a:round/>
            <a:headEnd/>
            <a:tailEnd type="none" w="med" len="med"/>
          </a:ln>
        </p:spPr>
      </p:cxnSp>
      <p:cxnSp>
        <p:nvCxnSpPr>
          <p:cNvPr id="24590" name="AutoShape 20"/>
          <p:cNvCxnSpPr>
            <a:cxnSpLocks noChangeShapeType="1"/>
            <a:stCxn id="24582" idx="3"/>
            <a:endCxn id="24599" idx="7"/>
          </p:cNvCxnSpPr>
          <p:nvPr/>
        </p:nvCxnSpPr>
        <p:spPr bwMode="auto">
          <a:xfrm flipH="1">
            <a:off x="2693988" y="3797300"/>
            <a:ext cx="1117600" cy="1016000"/>
          </a:xfrm>
          <a:prstGeom prst="straightConnector1">
            <a:avLst/>
          </a:prstGeom>
          <a:noFill/>
          <a:ln w="41275">
            <a:solidFill>
              <a:schemeClr val="tx1"/>
            </a:solidFill>
            <a:round/>
            <a:headEnd/>
            <a:tailEnd type="none" w="med" len="med"/>
          </a:ln>
        </p:spPr>
      </p:cxnSp>
      <p:cxnSp>
        <p:nvCxnSpPr>
          <p:cNvPr id="24591" name="AutoShape 21"/>
          <p:cNvCxnSpPr>
            <a:cxnSpLocks noChangeShapeType="1"/>
            <a:stCxn id="24582" idx="5"/>
            <a:endCxn id="24597" idx="1"/>
          </p:cNvCxnSpPr>
          <p:nvPr/>
        </p:nvCxnSpPr>
        <p:spPr bwMode="auto">
          <a:xfrm>
            <a:off x="3973513" y="3797300"/>
            <a:ext cx="1119187" cy="1016000"/>
          </a:xfrm>
          <a:prstGeom prst="straightConnector1">
            <a:avLst/>
          </a:prstGeom>
          <a:noFill/>
          <a:ln w="41275">
            <a:solidFill>
              <a:schemeClr val="tx1"/>
            </a:solidFill>
            <a:round/>
            <a:headEnd/>
            <a:tailEnd type="none" w="med" len="med"/>
          </a:ln>
        </p:spPr>
      </p:cxnSp>
      <p:cxnSp>
        <p:nvCxnSpPr>
          <p:cNvPr id="24592" name="AutoShape 22"/>
          <p:cNvCxnSpPr>
            <a:cxnSpLocks noChangeShapeType="1"/>
            <a:stCxn id="24597" idx="3"/>
            <a:endCxn id="24583" idx="7"/>
          </p:cNvCxnSpPr>
          <p:nvPr/>
        </p:nvCxnSpPr>
        <p:spPr bwMode="auto">
          <a:xfrm flipH="1">
            <a:off x="3973513" y="5016500"/>
            <a:ext cx="1119187" cy="1016000"/>
          </a:xfrm>
          <a:prstGeom prst="straightConnector1">
            <a:avLst/>
          </a:prstGeom>
          <a:noFill/>
          <a:ln w="41275">
            <a:solidFill>
              <a:schemeClr val="tx1"/>
            </a:solidFill>
            <a:round/>
            <a:headEnd/>
            <a:tailEnd type="none" w="med" len="med"/>
          </a:ln>
        </p:spPr>
      </p:cxnSp>
      <p:cxnSp>
        <p:nvCxnSpPr>
          <p:cNvPr id="24593" name="AutoShape 23"/>
          <p:cNvCxnSpPr>
            <a:cxnSpLocks noChangeShapeType="1"/>
            <a:stCxn id="24597" idx="5"/>
            <a:endCxn id="24585" idx="1"/>
          </p:cNvCxnSpPr>
          <p:nvPr/>
        </p:nvCxnSpPr>
        <p:spPr bwMode="auto">
          <a:xfrm>
            <a:off x="5254625" y="5016500"/>
            <a:ext cx="1117600" cy="1016000"/>
          </a:xfrm>
          <a:prstGeom prst="straightConnector1">
            <a:avLst/>
          </a:prstGeom>
          <a:noFill/>
          <a:ln w="41275">
            <a:solidFill>
              <a:schemeClr val="tx1"/>
            </a:solidFill>
            <a:round/>
            <a:headEnd/>
            <a:tailEnd type="none" w="med" len="med"/>
          </a:ln>
        </p:spPr>
      </p:cxnSp>
      <p:cxnSp>
        <p:nvCxnSpPr>
          <p:cNvPr id="24594" name="AutoShape 25"/>
          <p:cNvCxnSpPr>
            <a:cxnSpLocks noChangeShapeType="1"/>
            <a:stCxn id="24598" idx="3"/>
            <a:endCxn id="24582" idx="7"/>
          </p:cNvCxnSpPr>
          <p:nvPr/>
        </p:nvCxnSpPr>
        <p:spPr bwMode="auto">
          <a:xfrm flipH="1">
            <a:off x="3973513" y="2578100"/>
            <a:ext cx="1119187" cy="1016000"/>
          </a:xfrm>
          <a:prstGeom prst="straightConnector1">
            <a:avLst/>
          </a:prstGeom>
          <a:noFill/>
          <a:ln w="41275">
            <a:solidFill>
              <a:schemeClr val="tx1"/>
            </a:solidFill>
            <a:round/>
            <a:headEnd/>
            <a:tailEnd type="none" w="med" len="med"/>
          </a:ln>
        </p:spPr>
      </p:cxnSp>
      <p:sp>
        <p:nvSpPr>
          <p:cNvPr id="24595" name="Oval 6"/>
          <p:cNvSpPr>
            <a:spLocks noChangeAspect="1" noChangeArrowheads="1"/>
          </p:cNvSpPr>
          <p:nvPr/>
        </p:nvSpPr>
        <p:spPr bwMode="auto">
          <a:xfrm>
            <a:off x="7620000"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96" name="Oval 7"/>
          <p:cNvSpPr>
            <a:spLocks noChangeAspect="1" noChangeArrowheads="1"/>
          </p:cNvSpPr>
          <p:nvPr/>
        </p:nvSpPr>
        <p:spPr bwMode="auto">
          <a:xfrm>
            <a:off x="7620000"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97" name="Oval 8"/>
          <p:cNvSpPr>
            <a:spLocks noChangeAspect="1" noChangeArrowheads="1"/>
          </p:cNvSpPr>
          <p:nvPr/>
        </p:nvSpPr>
        <p:spPr bwMode="auto">
          <a:xfrm>
            <a:off x="5059363"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98" name="Oval 24"/>
          <p:cNvSpPr>
            <a:spLocks noChangeAspect="1" noChangeArrowheads="1"/>
          </p:cNvSpPr>
          <p:nvPr/>
        </p:nvSpPr>
        <p:spPr bwMode="auto">
          <a:xfrm>
            <a:off x="5059363"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599" name="Oval 15"/>
          <p:cNvSpPr>
            <a:spLocks noChangeAspect="1" noChangeArrowheads="1"/>
          </p:cNvSpPr>
          <p:nvPr/>
        </p:nvSpPr>
        <p:spPr bwMode="auto">
          <a:xfrm>
            <a:off x="2498725"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4600" name="Oval 26"/>
          <p:cNvSpPr>
            <a:spLocks noChangeAspect="1" noChangeArrowheads="1"/>
          </p:cNvSpPr>
          <p:nvPr/>
        </p:nvSpPr>
        <p:spPr bwMode="auto">
          <a:xfrm>
            <a:off x="2498725"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24601" name="AutoShape 27"/>
          <p:cNvCxnSpPr>
            <a:cxnSpLocks noChangeShapeType="1"/>
            <a:stCxn id="24600" idx="5"/>
            <a:endCxn id="24582" idx="1"/>
          </p:cNvCxnSpPr>
          <p:nvPr/>
        </p:nvCxnSpPr>
        <p:spPr bwMode="auto">
          <a:xfrm>
            <a:off x="2693988" y="2578100"/>
            <a:ext cx="1117600" cy="1016000"/>
          </a:xfrm>
          <a:prstGeom prst="straightConnector1">
            <a:avLst/>
          </a:prstGeom>
          <a:noFill/>
          <a:ln w="41275">
            <a:solidFill>
              <a:schemeClr val="tx1"/>
            </a:solidFill>
            <a:round/>
            <a:headEnd/>
            <a:tailEnd type="none" w="med" len="me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spect="1" noChangeArrowheads="1"/>
          </p:cNvSpPr>
          <p:nvPr/>
        </p:nvSpPr>
        <p:spPr bwMode="auto">
          <a:xfrm>
            <a:off x="3778250" y="3575050"/>
            <a:ext cx="228600" cy="228600"/>
          </a:xfrm>
          <a:prstGeom prst="ellipse">
            <a:avLst/>
          </a:prstGeom>
          <a:noFill/>
          <a:ln w="127000">
            <a:solidFill>
              <a:srgbClr val="FF0000"/>
            </a:solidFill>
            <a:round/>
            <a:headEnd/>
            <a:tailEnd/>
          </a:ln>
        </p:spPr>
        <p:txBody>
          <a:bodyPr wrap="none" anchor="ctr"/>
          <a:lstStyle/>
          <a:p>
            <a:endParaRPr lang="en-US"/>
          </a:p>
        </p:txBody>
      </p:sp>
      <p:sp>
        <p:nvSpPr>
          <p:cNvPr id="25603" name="Rectangle 3"/>
          <p:cNvSpPr>
            <a:spLocks noGrp="1" noChangeArrowheads="1"/>
          </p:cNvSpPr>
          <p:nvPr>
            <p:ph type="title"/>
          </p:nvPr>
        </p:nvSpPr>
        <p:spPr/>
        <p:txBody>
          <a:bodyPr/>
          <a:lstStyle/>
          <a:p>
            <a:r>
              <a:rPr lang="en-US" smtClean="0"/>
              <a:t>Belief Propagation</a:t>
            </a:r>
          </a:p>
        </p:txBody>
      </p:sp>
      <p:cxnSp>
        <p:nvCxnSpPr>
          <p:cNvPr id="25604" name="AutoShape 4"/>
          <p:cNvCxnSpPr>
            <a:cxnSpLocks noChangeShapeType="1"/>
            <a:stCxn id="25621" idx="3"/>
            <a:endCxn id="25609" idx="7"/>
          </p:cNvCxnSpPr>
          <p:nvPr/>
        </p:nvCxnSpPr>
        <p:spPr bwMode="auto">
          <a:xfrm flipH="1">
            <a:off x="6534150" y="2578100"/>
            <a:ext cx="1119188" cy="1016000"/>
          </a:xfrm>
          <a:prstGeom prst="straightConnector1">
            <a:avLst/>
          </a:prstGeom>
          <a:noFill/>
          <a:ln w="41275">
            <a:solidFill>
              <a:schemeClr val="tx1"/>
            </a:solidFill>
            <a:round/>
            <a:headEnd/>
            <a:tailEnd type="none" w="med" len="med"/>
          </a:ln>
        </p:spPr>
      </p:cxnSp>
      <p:cxnSp>
        <p:nvCxnSpPr>
          <p:cNvPr id="25605" name="AutoShape 5"/>
          <p:cNvCxnSpPr>
            <a:cxnSpLocks noChangeShapeType="1"/>
            <a:stCxn id="25609" idx="5"/>
            <a:endCxn id="25620" idx="1"/>
          </p:cNvCxnSpPr>
          <p:nvPr/>
        </p:nvCxnSpPr>
        <p:spPr bwMode="auto">
          <a:xfrm>
            <a:off x="6534150" y="3797300"/>
            <a:ext cx="1119188" cy="1016000"/>
          </a:xfrm>
          <a:prstGeom prst="straightConnector1">
            <a:avLst/>
          </a:prstGeom>
          <a:noFill/>
          <a:ln w="41275">
            <a:solidFill>
              <a:schemeClr val="tx1"/>
            </a:solidFill>
            <a:round/>
            <a:headEnd/>
            <a:tailEnd type="none" w="med" len="med"/>
          </a:ln>
        </p:spPr>
      </p:cxnSp>
      <p:cxnSp>
        <p:nvCxnSpPr>
          <p:cNvPr id="25606" name="AutoShape 6"/>
          <p:cNvCxnSpPr>
            <a:cxnSpLocks noChangeShapeType="1"/>
            <a:stCxn id="25609" idx="3"/>
            <a:endCxn id="25622" idx="7"/>
          </p:cNvCxnSpPr>
          <p:nvPr/>
        </p:nvCxnSpPr>
        <p:spPr bwMode="auto">
          <a:xfrm flipH="1">
            <a:off x="5254625" y="3797300"/>
            <a:ext cx="1117600" cy="1016000"/>
          </a:xfrm>
          <a:prstGeom prst="straightConnector1">
            <a:avLst/>
          </a:prstGeom>
          <a:noFill/>
          <a:ln w="41275">
            <a:solidFill>
              <a:schemeClr val="tx1"/>
            </a:solidFill>
            <a:round/>
            <a:headEnd/>
            <a:tailEnd type="none" w="med" len="med"/>
          </a:ln>
        </p:spPr>
      </p:cxnSp>
      <p:sp>
        <p:nvSpPr>
          <p:cNvPr id="25607" name="Oval 7"/>
          <p:cNvSpPr>
            <a:spLocks noChangeAspect="1" noChangeArrowheads="1"/>
          </p:cNvSpPr>
          <p:nvPr/>
        </p:nvSpPr>
        <p:spPr bwMode="auto">
          <a:xfrm>
            <a:off x="3778250"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08" name="Oval 8"/>
          <p:cNvSpPr>
            <a:spLocks noChangeAspect="1" noChangeArrowheads="1"/>
          </p:cNvSpPr>
          <p:nvPr/>
        </p:nvSpPr>
        <p:spPr bwMode="auto">
          <a:xfrm>
            <a:off x="3778250"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09" name="Oval 9"/>
          <p:cNvSpPr>
            <a:spLocks noChangeAspect="1" noChangeArrowheads="1"/>
          </p:cNvSpPr>
          <p:nvPr/>
        </p:nvSpPr>
        <p:spPr bwMode="auto">
          <a:xfrm>
            <a:off x="6338888"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10" name="Oval 10"/>
          <p:cNvSpPr>
            <a:spLocks noChangeAspect="1" noChangeArrowheads="1"/>
          </p:cNvSpPr>
          <p:nvPr/>
        </p:nvSpPr>
        <p:spPr bwMode="auto">
          <a:xfrm>
            <a:off x="6338888"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11" name="Oval 11"/>
          <p:cNvSpPr>
            <a:spLocks noChangeAspect="1" noChangeArrowheads="1"/>
          </p:cNvSpPr>
          <p:nvPr/>
        </p:nvSpPr>
        <p:spPr bwMode="auto">
          <a:xfrm>
            <a:off x="1219200"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12" name="Oval 12"/>
          <p:cNvSpPr>
            <a:spLocks noChangeAspect="1" noChangeArrowheads="1"/>
          </p:cNvSpPr>
          <p:nvPr/>
        </p:nvSpPr>
        <p:spPr bwMode="auto">
          <a:xfrm>
            <a:off x="1219200"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25613" name="AutoShape 13"/>
          <p:cNvCxnSpPr>
            <a:cxnSpLocks noChangeShapeType="1"/>
            <a:stCxn id="25611" idx="5"/>
            <a:endCxn id="25624" idx="1"/>
          </p:cNvCxnSpPr>
          <p:nvPr/>
        </p:nvCxnSpPr>
        <p:spPr bwMode="auto">
          <a:xfrm>
            <a:off x="1414463" y="3797300"/>
            <a:ext cx="1117600" cy="1016000"/>
          </a:xfrm>
          <a:prstGeom prst="straightConnector1">
            <a:avLst/>
          </a:prstGeom>
          <a:noFill/>
          <a:ln w="41275">
            <a:solidFill>
              <a:schemeClr val="tx1"/>
            </a:solidFill>
            <a:round/>
            <a:headEnd/>
            <a:tailEnd type="none" w="med" len="med"/>
          </a:ln>
        </p:spPr>
      </p:cxnSp>
      <p:cxnSp>
        <p:nvCxnSpPr>
          <p:cNvPr id="25614" name="AutoShape 14"/>
          <p:cNvCxnSpPr>
            <a:cxnSpLocks noChangeShapeType="1"/>
            <a:stCxn id="25624" idx="3"/>
            <a:endCxn id="25612" idx="7"/>
          </p:cNvCxnSpPr>
          <p:nvPr/>
        </p:nvCxnSpPr>
        <p:spPr bwMode="auto">
          <a:xfrm flipH="1">
            <a:off x="1414463" y="5016500"/>
            <a:ext cx="1117600" cy="1016000"/>
          </a:xfrm>
          <a:prstGeom prst="straightConnector1">
            <a:avLst/>
          </a:prstGeom>
          <a:noFill/>
          <a:ln w="41275">
            <a:solidFill>
              <a:schemeClr val="tx1"/>
            </a:solidFill>
            <a:round/>
            <a:headEnd/>
            <a:tailEnd type="none" w="med" len="med"/>
          </a:ln>
        </p:spPr>
      </p:cxnSp>
      <p:cxnSp>
        <p:nvCxnSpPr>
          <p:cNvPr id="25615" name="AutoShape 15"/>
          <p:cNvCxnSpPr>
            <a:cxnSpLocks noChangeShapeType="1"/>
            <a:stCxn id="25607" idx="3"/>
            <a:endCxn id="25624" idx="7"/>
          </p:cNvCxnSpPr>
          <p:nvPr/>
        </p:nvCxnSpPr>
        <p:spPr bwMode="auto">
          <a:xfrm flipH="1">
            <a:off x="2693988" y="3797300"/>
            <a:ext cx="1117600" cy="1016000"/>
          </a:xfrm>
          <a:prstGeom prst="straightConnector1">
            <a:avLst/>
          </a:prstGeom>
          <a:noFill/>
          <a:ln w="41275">
            <a:solidFill>
              <a:schemeClr val="tx1"/>
            </a:solidFill>
            <a:round/>
            <a:headEnd/>
            <a:tailEnd type="none" w="med" len="med"/>
          </a:ln>
        </p:spPr>
      </p:cxnSp>
      <p:cxnSp>
        <p:nvCxnSpPr>
          <p:cNvPr id="25616" name="AutoShape 16"/>
          <p:cNvCxnSpPr>
            <a:cxnSpLocks noChangeShapeType="1"/>
            <a:stCxn id="25607" idx="5"/>
            <a:endCxn id="25622" idx="1"/>
          </p:cNvCxnSpPr>
          <p:nvPr/>
        </p:nvCxnSpPr>
        <p:spPr bwMode="auto">
          <a:xfrm>
            <a:off x="3973513" y="3797300"/>
            <a:ext cx="1119187" cy="1016000"/>
          </a:xfrm>
          <a:prstGeom prst="straightConnector1">
            <a:avLst/>
          </a:prstGeom>
          <a:noFill/>
          <a:ln w="41275">
            <a:solidFill>
              <a:schemeClr val="tx1"/>
            </a:solidFill>
            <a:round/>
            <a:headEnd/>
            <a:tailEnd type="none" w="med" len="med"/>
          </a:ln>
        </p:spPr>
      </p:cxnSp>
      <p:cxnSp>
        <p:nvCxnSpPr>
          <p:cNvPr id="25617" name="AutoShape 17"/>
          <p:cNvCxnSpPr>
            <a:cxnSpLocks noChangeShapeType="1"/>
            <a:stCxn id="25622" idx="3"/>
            <a:endCxn id="25608" idx="7"/>
          </p:cNvCxnSpPr>
          <p:nvPr/>
        </p:nvCxnSpPr>
        <p:spPr bwMode="auto">
          <a:xfrm flipH="1">
            <a:off x="3973513" y="5016500"/>
            <a:ext cx="1119187" cy="1016000"/>
          </a:xfrm>
          <a:prstGeom prst="straightConnector1">
            <a:avLst/>
          </a:prstGeom>
          <a:noFill/>
          <a:ln w="41275">
            <a:solidFill>
              <a:schemeClr val="tx1"/>
            </a:solidFill>
            <a:round/>
            <a:headEnd/>
            <a:tailEnd type="none" w="med" len="med"/>
          </a:ln>
        </p:spPr>
      </p:cxnSp>
      <p:cxnSp>
        <p:nvCxnSpPr>
          <p:cNvPr id="25618" name="AutoShape 18"/>
          <p:cNvCxnSpPr>
            <a:cxnSpLocks noChangeShapeType="1"/>
            <a:stCxn id="25622" idx="5"/>
            <a:endCxn id="25610" idx="1"/>
          </p:cNvCxnSpPr>
          <p:nvPr/>
        </p:nvCxnSpPr>
        <p:spPr bwMode="auto">
          <a:xfrm>
            <a:off x="5254625" y="5016500"/>
            <a:ext cx="1117600" cy="1016000"/>
          </a:xfrm>
          <a:prstGeom prst="straightConnector1">
            <a:avLst/>
          </a:prstGeom>
          <a:noFill/>
          <a:ln w="41275">
            <a:solidFill>
              <a:schemeClr val="tx1"/>
            </a:solidFill>
            <a:round/>
            <a:headEnd/>
            <a:tailEnd type="none" w="med" len="med"/>
          </a:ln>
        </p:spPr>
      </p:cxnSp>
      <p:cxnSp>
        <p:nvCxnSpPr>
          <p:cNvPr id="25619" name="AutoShape 19"/>
          <p:cNvCxnSpPr>
            <a:cxnSpLocks noChangeShapeType="1"/>
            <a:stCxn id="25623" idx="3"/>
            <a:endCxn id="25607" idx="7"/>
          </p:cNvCxnSpPr>
          <p:nvPr/>
        </p:nvCxnSpPr>
        <p:spPr bwMode="auto">
          <a:xfrm flipH="1">
            <a:off x="3973513" y="2578100"/>
            <a:ext cx="1119187" cy="1016000"/>
          </a:xfrm>
          <a:prstGeom prst="straightConnector1">
            <a:avLst/>
          </a:prstGeom>
          <a:noFill/>
          <a:ln w="41275">
            <a:solidFill>
              <a:schemeClr val="tx1"/>
            </a:solidFill>
            <a:round/>
            <a:headEnd/>
            <a:tailEnd type="none" w="med" len="med"/>
          </a:ln>
        </p:spPr>
      </p:cxnSp>
      <p:sp>
        <p:nvSpPr>
          <p:cNvPr id="25620" name="Oval 20"/>
          <p:cNvSpPr>
            <a:spLocks noChangeAspect="1" noChangeArrowheads="1"/>
          </p:cNvSpPr>
          <p:nvPr/>
        </p:nvSpPr>
        <p:spPr bwMode="auto">
          <a:xfrm>
            <a:off x="7620000"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21" name="Oval 21"/>
          <p:cNvSpPr>
            <a:spLocks noChangeAspect="1" noChangeArrowheads="1"/>
          </p:cNvSpPr>
          <p:nvPr/>
        </p:nvSpPr>
        <p:spPr bwMode="auto">
          <a:xfrm>
            <a:off x="7620000"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22" name="Oval 22"/>
          <p:cNvSpPr>
            <a:spLocks noChangeAspect="1" noChangeArrowheads="1"/>
          </p:cNvSpPr>
          <p:nvPr/>
        </p:nvSpPr>
        <p:spPr bwMode="auto">
          <a:xfrm>
            <a:off x="5059363"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23" name="Oval 23"/>
          <p:cNvSpPr>
            <a:spLocks noChangeAspect="1" noChangeArrowheads="1"/>
          </p:cNvSpPr>
          <p:nvPr/>
        </p:nvSpPr>
        <p:spPr bwMode="auto">
          <a:xfrm>
            <a:off x="5059363"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24" name="Oval 24"/>
          <p:cNvSpPr>
            <a:spLocks noChangeAspect="1" noChangeArrowheads="1"/>
          </p:cNvSpPr>
          <p:nvPr/>
        </p:nvSpPr>
        <p:spPr bwMode="auto">
          <a:xfrm>
            <a:off x="2498725"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625" name="Oval 25"/>
          <p:cNvSpPr>
            <a:spLocks noChangeAspect="1" noChangeArrowheads="1"/>
          </p:cNvSpPr>
          <p:nvPr/>
        </p:nvSpPr>
        <p:spPr bwMode="auto">
          <a:xfrm>
            <a:off x="2498725"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25626" name="AutoShape 26"/>
          <p:cNvCxnSpPr>
            <a:cxnSpLocks noChangeShapeType="1"/>
            <a:stCxn id="25625" idx="5"/>
            <a:endCxn id="25607" idx="1"/>
          </p:cNvCxnSpPr>
          <p:nvPr/>
        </p:nvCxnSpPr>
        <p:spPr bwMode="auto">
          <a:xfrm>
            <a:off x="2693988" y="2578100"/>
            <a:ext cx="1117600" cy="1016000"/>
          </a:xfrm>
          <a:prstGeom prst="straightConnector1">
            <a:avLst/>
          </a:prstGeom>
          <a:noFill/>
          <a:ln w="41275">
            <a:solidFill>
              <a:schemeClr val="tx1"/>
            </a:solidFill>
            <a:round/>
            <a:headEnd/>
            <a:tailEnd type="none" w="med" len="med"/>
          </a:ln>
        </p:spPr>
      </p:cxnSp>
      <p:cxnSp>
        <p:nvCxnSpPr>
          <p:cNvPr id="11291" name="AutoShape 27"/>
          <p:cNvCxnSpPr>
            <a:cxnSpLocks noChangeShapeType="1"/>
          </p:cNvCxnSpPr>
          <p:nvPr/>
        </p:nvCxnSpPr>
        <p:spPr bwMode="auto">
          <a:xfrm flipH="1">
            <a:off x="7010400" y="2895600"/>
            <a:ext cx="671513" cy="612775"/>
          </a:xfrm>
          <a:prstGeom prst="straightConnector1">
            <a:avLst/>
          </a:prstGeom>
          <a:noFill/>
          <a:ln w="101600">
            <a:solidFill>
              <a:schemeClr val="folHlink"/>
            </a:solidFill>
            <a:round/>
            <a:headEnd/>
            <a:tailEnd type="triangle" w="med" len="med"/>
          </a:ln>
        </p:spPr>
      </p:cxnSp>
      <p:cxnSp>
        <p:nvCxnSpPr>
          <p:cNvPr id="11292" name="AutoShape 28"/>
          <p:cNvCxnSpPr>
            <a:cxnSpLocks noChangeShapeType="1"/>
          </p:cNvCxnSpPr>
          <p:nvPr/>
        </p:nvCxnSpPr>
        <p:spPr bwMode="auto">
          <a:xfrm>
            <a:off x="6934200" y="3810000"/>
            <a:ext cx="671513" cy="612775"/>
          </a:xfrm>
          <a:prstGeom prst="straightConnector1">
            <a:avLst/>
          </a:prstGeom>
          <a:noFill/>
          <a:ln w="101600">
            <a:solidFill>
              <a:schemeClr val="folHlink"/>
            </a:solidFill>
            <a:round/>
            <a:headEnd type="triangle" w="med" len="med"/>
            <a:tailEnd/>
          </a:ln>
        </p:spPr>
      </p:cxnSp>
      <p:cxnSp>
        <p:nvCxnSpPr>
          <p:cNvPr id="11293" name="AutoShape 29"/>
          <p:cNvCxnSpPr>
            <a:cxnSpLocks noChangeShapeType="1"/>
          </p:cNvCxnSpPr>
          <p:nvPr/>
        </p:nvCxnSpPr>
        <p:spPr bwMode="auto">
          <a:xfrm flipH="1">
            <a:off x="5715000" y="4114800"/>
            <a:ext cx="669925" cy="612775"/>
          </a:xfrm>
          <a:prstGeom prst="straightConnector1">
            <a:avLst/>
          </a:prstGeom>
          <a:noFill/>
          <a:ln w="101600">
            <a:solidFill>
              <a:schemeClr val="folHlink"/>
            </a:solidFill>
            <a:round/>
            <a:headEnd/>
            <a:tailEnd type="triangle" w="med" len="med"/>
          </a:ln>
        </p:spPr>
      </p:cxnSp>
      <p:cxnSp>
        <p:nvCxnSpPr>
          <p:cNvPr id="11294" name="AutoShape 30"/>
          <p:cNvCxnSpPr>
            <a:cxnSpLocks noChangeShapeType="1"/>
          </p:cNvCxnSpPr>
          <p:nvPr/>
        </p:nvCxnSpPr>
        <p:spPr bwMode="auto">
          <a:xfrm>
            <a:off x="1828800" y="3810000"/>
            <a:ext cx="669925" cy="612775"/>
          </a:xfrm>
          <a:prstGeom prst="straightConnector1">
            <a:avLst/>
          </a:prstGeom>
          <a:noFill/>
          <a:ln w="101600">
            <a:solidFill>
              <a:schemeClr val="folHlink"/>
            </a:solidFill>
            <a:round/>
            <a:headEnd/>
            <a:tailEnd type="triangle" w="med" len="med"/>
          </a:ln>
        </p:spPr>
      </p:cxnSp>
      <p:cxnSp>
        <p:nvCxnSpPr>
          <p:cNvPr id="11295" name="AutoShape 31"/>
          <p:cNvCxnSpPr>
            <a:cxnSpLocks noChangeShapeType="1"/>
          </p:cNvCxnSpPr>
          <p:nvPr/>
        </p:nvCxnSpPr>
        <p:spPr bwMode="auto">
          <a:xfrm flipH="1">
            <a:off x="1905000" y="5334000"/>
            <a:ext cx="669925" cy="612775"/>
          </a:xfrm>
          <a:prstGeom prst="straightConnector1">
            <a:avLst/>
          </a:prstGeom>
          <a:noFill/>
          <a:ln w="101600">
            <a:solidFill>
              <a:schemeClr val="folHlink"/>
            </a:solidFill>
            <a:round/>
            <a:headEnd type="triangle" w="med" len="med"/>
            <a:tailEnd/>
          </a:ln>
        </p:spPr>
      </p:cxnSp>
      <p:cxnSp>
        <p:nvCxnSpPr>
          <p:cNvPr id="11296" name="AutoShape 32"/>
          <p:cNvCxnSpPr>
            <a:cxnSpLocks noChangeShapeType="1"/>
          </p:cNvCxnSpPr>
          <p:nvPr/>
        </p:nvCxnSpPr>
        <p:spPr bwMode="auto">
          <a:xfrm flipH="1">
            <a:off x="3140075" y="4191000"/>
            <a:ext cx="669925" cy="612775"/>
          </a:xfrm>
          <a:prstGeom prst="straightConnector1">
            <a:avLst/>
          </a:prstGeom>
          <a:noFill/>
          <a:ln w="101600">
            <a:solidFill>
              <a:schemeClr val="folHlink"/>
            </a:solidFill>
            <a:round/>
            <a:headEnd type="triangle" w="med" len="med"/>
            <a:tailEnd/>
          </a:ln>
        </p:spPr>
      </p:cxnSp>
      <p:cxnSp>
        <p:nvCxnSpPr>
          <p:cNvPr id="11297" name="AutoShape 33"/>
          <p:cNvCxnSpPr>
            <a:cxnSpLocks noChangeShapeType="1"/>
          </p:cNvCxnSpPr>
          <p:nvPr/>
        </p:nvCxnSpPr>
        <p:spPr bwMode="auto">
          <a:xfrm>
            <a:off x="4357688" y="3806825"/>
            <a:ext cx="671512" cy="612775"/>
          </a:xfrm>
          <a:prstGeom prst="straightConnector1">
            <a:avLst/>
          </a:prstGeom>
          <a:noFill/>
          <a:ln w="101600">
            <a:solidFill>
              <a:schemeClr val="folHlink"/>
            </a:solidFill>
            <a:round/>
            <a:headEnd type="triangle" w="med" len="med"/>
            <a:tailEnd/>
          </a:ln>
        </p:spPr>
      </p:cxnSp>
      <p:cxnSp>
        <p:nvCxnSpPr>
          <p:cNvPr id="11298" name="AutoShape 34"/>
          <p:cNvCxnSpPr>
            <a:cxnSpLocks noChangeShapeType="1"/>
          </p:cNvCxnSpPr>
          <p:nvPr/>
        </p:nvCxnSpPr>
        <p:spPr bwMode="auto">
          <a:xfrm flipH="1">
            <a:off x="4419600" y="5334000"/>
            <a:ext cx="671513" cy="612775"/>
          </a:xfrm>
          <a:prstGeom prst="straightConnector1">
            <a:avLst/>
          </a:prstGeom>
          <a:noFill/>
          <a:ln w="101600">
            <a:solidFill>
              <a:schemeClr val="folHlink"/>
            </a:solidFill>
            <a:round/>
            <a:headEnd type="triangle" w="med" len="med"/>
            <a:tailEnd/>
          </a:ln>
        </p:spPr>
      </p:cxnSp>
      <p:cxnSp>
        <p:nvCxnSpPr>
          <p:cNvPr id="11299" name="AutoShape 35"/>
          <p:cNvCxnSpPr>
            <a:cxnSpLocks noChangeShapeType="1"/>
          </p:cNvCxnSpPr>
          <p:nvPr/>
        </p:nvCxnSpPr>
        <p:spPr bwMode="auto">
          <a:xfrm>
            <a:off x="5638800" y="5029200"/>
            <a:ext cx="669925" cy="612775"/>
          </a:xfrm>
          <a:prstGeom prst="straightConnector1">
            <a:avLst/>
          </a:prstGeom>
          <a:noFill/>
          <a:ln w="101600">
            <a:solidFill>
              <a:schemeClr val="folHlink"/>
            </a:solidFill>
            <a:round/>
            <a:headEnd type="triangle" w="med" len="med"/>
            <a:tailEnd/>
          </a:ln>
        </p:spPr>
      </p:cxnSp>
      <p:cxnSp>
        <p:nvCxnSpPr>
          <p:cNvPr id="11300" name="AutoShape 36"/>
          <p:cNvCxnSpPr>
            <a:cxnSpLocks noChangeShapeType="1"/>
          </p:cNvCxnSpPr>
          <p:nvPr/>
        </p:nvCxnSpPr>
        <p:spPr bwMode="auto">
          <a:xfrm flipH="1">
            <a:off x="4357688" y="2968625"/>
            <a:ext cx="671512" cy="612775"/>
          </a:xfrm>
          <a:prstGeom prst="straightConnector1">
            <a:avLst/>
          </a:prstGeom>
          <a:noFill/>
          <a:ln w="101600">
            <a:solidFill>
              <a:schemeClr val="folHlink"/>
            </a:solidFill>
            <a:round/>
            <a:headEnd/>
            <a:tailEnd type="triangle" w="med" len="med"/>
          </a:ln>
        </p:spPr>
      </p:cxnSp>
      <p:cxnSp>
        <p:nvCxnSpPr>
          <p:cNvPr id="11301" name="AutoShape 37"/>
          <p:cNvCxnSpPr>
            <a:cxnSpLocks noChangeShapeType="1"/>
          </p:cNvCxnSpPr>
          <p:nvPr/>
        </p:nvCxnSpPr>
        <p:spPr bwMode="auto">
          <a:xfrm>
            <a:off x="3063875" y="2587625"/>
            <a:ext cx="669925" cy="612775"/>
          </a:xfrm>
          <a:prstGeom prst="straightConnector1">
            <a:avLst/>
          </a:prstGeom>
          <a:noFill/>
          <a:ln w="101600">
            <a:solidFill>
              <a:schemeClr val="folHlink"/>
            </a:solidFill>
            <a:round/>
            <a:headEnd/>
            <a:tailEnd type="triangle" w="med" len="med"/>
          </a:ln>
        </p:spPr>
      </p:cxnSp>
      <p:cxnSp>
        <p:nvCxnSpPr>
          <p:cNvPr id="11302" name="AutoShape 38"/>
          <p:cNvCxnSpPr>
            <a:cxnSpLocks noChangeShapeType="1"/>
          </p:cNvCxnSpPr>
          <p:nvPr/>
        </p:nvCxnSpPr>
        <p:spPr bwMode="auto">
          <a:xfrm flipH="1">
            <a:off x="6643688" y="2514600"/>
            <a:ext cx="671512" cy="612775"/>
          </a:xfrm>
          <a:prstGeom prst="straightConnector1">
            <a:avLst/>
          </a:prstGeom>
          <a:noFill/>
          <a:ln w="101600">
            <a:solidFill>
              <a:schemeClr val="hlink"/>
            </a:solidFill>
            <a:round/>
            <a:headEnd type="triangle" w="med" len="med"/>
            <a:tailEnd/>
          </a:ln>
        </p:spPr>
      </p:cxnSp>
      <p:cxnSp>
        <p:nvCxnSpPr>
          <p:cNvPr id="11303" name="AutoShape 39"/>
          <p:cNvCxnSpPr>
            <a:cxnSpLocks noChangeShapeType="1"/>
          </p:cNvCxnSpPr>
          <p:nvPr/>
        </p:nvCxnSpPr>
        <p:spPr bwMode="auto">
          <a:xfrm>
            <a:off x="6567488" y="4187825"/>
            <a:ext cx="671512" cy="612775"/>
          </a:xfrm>
          <a:prstGeom prst="straightConnector1">
            <a:avLst/>
          </a:prstGeom>
          <a:noFill/>
          <a:ln w="101600">
            <a:solidFill>
              <a:schemeClr val="hlink"/>
            </a:solidFill>
            <a:round/>
            <a:headEnd/>
            <a:tailEnd type="triangle" w="med" len="med"/>
          </a:ln>
        </p:spPr>
      </p:cxnSp>
      <p:cxnSp>
        <p:nvCxnSpPr>
          <p:cNvPr id="11304" name="AutoShape 40"/>
          <p:cNvCxnSpPr>
            <a:cxnSpLocks noChangeShapeType="1"/>
          </p:cNvCxnSpPr>
          <p:nvPr/>
        </p:nvCxnSpPr>
        <p:spPr bwMode="auto">
          <a:xfrm flipH="1">
            <a:off x="5349875" y="3733800"/>
            <a:ext cx="669925" cy="612775"/>
          </a:xfrm>
          <a:prstGeom prst="straightConnector1">
            <a:avLst/>
          </a:prstGeom>
          <a:noFill/>
          <a:ln w="101600">
            <a:solidFill>
              <a:schemeClr val="hlink"/>
            </a:solidFill>
            <a:round/>
            <a:headEnd type="triangle" w="med" len="med"/>
            <a:tailEnd/>
          </a:ln>
        </p:spPr>
      </p:cxnSp>
      <p:cxnSp>
        <p:nvCxnSpPr>
          <p:cNvPr id="11305" name="AutoShape 41"/>
          <p:cNvCxnSpPr>
            <a:cxnSpLocks noChangeShapeType="1"/>
          </p:cNvCxnSpPr>
          <p:nvPr/>
        </p:nvCxnSpPr>
        <p:spPr bwMode="auto">
          <a:xfrm>
            <a:off x="1371600" y="4111625"/>
            <a:ext cx="669925" cy="612775"/>
          </a:xfrm>
          <a:prstGeom prst="straightConnector1">
            <a:avLst/>
          </a:prstGeom>
          <a:noFill/>
          <a:ln w="101600">
            <a:solidFill>
              <a:schemeClr val="hlink"/>
            </a:solidFill>
            <a:round/>
            <a:headEnd type="triangle" w="med" len="med"/>
            <a:tailEnd/>
          </a:ln>
        </p:spPr>
      </p:cxnSp>
      <p:cxnSp>
        <p:nvCxnSpPr>
          <p:cNvPr id="11306" name="AutoShape 42"/>
          <p:cNvCxnSpPr>
            <a:cxnSpLocks noChangeShapeType="1"/>
          </p:cNvCxnSpPr>
          <p:nvPr/>
        </p:nvCxnSpPr>
        <p:spPr bwMode="auto">
          <a:xfrm flipH="1">
            <a:off x="1447800" y="5026025"/>
            <a:ext cx="669925" cy="612775"/>
          </a:xfrm>
          <a:prstGeom prst="straightConnector1">
            <a:avLst/>
          </a:prstGeom>
          <a:noFill/>
          <a:ln w="101600">
            <a:solidFill>
              <a:schemeClr val="hlink"/>
            </a:solidFill>
            <a:round/>
            <a:headEnd/>
            <a:tailEnd type="triangle" w="med" len="med"/>
          </a:ln>
        </p:spPr>
      </p:cxnSp>
      <p:cxnSp>
        <p:nvCxnSpPr>
          <p:cNvPr id="11307" name="AutoShape 43"/>
          <p:cNvCxnSpPr>
            <a:cxnSpLocks noChangeShapeType="1"/>
          </p:cNvCxnSpPr>
          <p:nvPr/>
        </p:nvCxnSpPr>
        <p:spPr bwMode="auto">
          <a:xfrm flipH="1">
            <a:off x="2743200" y="3810000"/>
            <a:ext cx="669925" cy="612775"/>
          </a:xfrm>
          <a:prstGeom prst="straightConnector1">
            <a:avLst/>
          </a:prstGeom>
          <a:noFill/>
          <a:ln w="101600">
            <a:solidFill>
              <a:schemeClr val="hlink"/>
            </a:solidFill>
            <a:round/>
            <a:headEnd/>
            <a:tailEnd type="triangle" w="med" len="med"/>
          </a:ln>
        </p:spPr>
      </p:cxnSp>
      <p:cxnSp>
        <p:nvCxnSpPr>
          <p:cNvPr id="11308" name="AutoShape 44"/>
          <p:cNvCxnSpPr>
            <a:cxnSpLocks noChangeShapeType="1"/>
          </p:cNvCxnSpPr>
          <p:nvPr/>
        </p:nvCxnSpPr>
        <p:spPr bwMode="auto">
          <a:xfrm>
            <a:off x="3976688" y="4114800"/>
            <a:ext cx="671512" cy="612775"/>
          </a:xfrm>
          <a:prstGeom prst="straightConnector1">
            <a:avLst/>
          </a:prstGeom>
          <a:noFill/>
          <a:ln w="101600">
            <a:solidFill>
              <a:schemeClr val="hlink"/>
            </a:solidFill>
            <a:round/>
            <a:headEnd/>
            <a:tailEnd type="triangle" w="med" len="med"/>
          </a:ln>
        </p:spPr>
      </p:cxnSp>
      <p:cxnSp>
        <p:nvCxnSpPr>
          <p:cNvPr id="11309" name="AutoShape 45"/>
          <p:cNvCxnSpPr>
            <a:cxnSpLocks noChangeShapeType="1"/>
          </p:cNvCxnSpPr>
          <p:nvPr/>
        </p:nvCxnSpPr>
        <p:spPr bwMode="auto">
          <a:xfrm flipH="1">
            <a:off x="3962400" y="5105400"/>
            <a:ext cx="671513" cy="612775"/>
          </a:xfrm>
          <a:prstGeom prst="straightConnector1">
            <a:avLst/>
          </a:prstGeom>
          <a:noFill/>
          <a:ln w="101600">
            <a:solidFill>
              <a:schemeClr val="hlink"/>
            </a:solidFill>
            <a:round/>
            <a:headEnd/>
            <a:tailEnd type="triangle" w="med" len="med"/>
          </a:ln>
        </p:spPr>
      </p:cxnSp>
      <p:cxnSp>
        <p:nvCxnSpPr>
          <p:cNvPr id="11310" name="AutoShape 46"/>
          <p:cNvCxnSpPr>
            <a:cxnSpLocks noChangeShapeType="1"/>
          </p:cNvCxnSpPr>
          <p:nvPr/>
        </p:nvCxnSpPr>
        <p:spPr bwMode="auto">
          <a:xfrm>
            <a:off x="5273675" y="5407025"/>
            <a:ext cx="669925" cy="612775"/>
          </a:xfrm>
          <a:prstGeom prst="straightConnector1">
            <a:avLst/>
          </a:prstGeom>
          <a:noFill/>
          <a:ln w="101600">
            <a:solidFill>
              <a:schemeClr val="hlink"/>
            </a:solidFill>
            <a:round/>
            <a:headEnd/>
            <a:tailEnd type="triangle" w="med" len="med"/>
          </a:ln>
        </p:spPr>
      </p:cxnSp>
      <p:cxnSp>
        <p:nvCxnSpPr>
          <p:cNvPr id="11311" name="AutoShape 47"/>
          <p:cNvCxnSpPr>
            <a:cxnSpLocks noChangeShapeType="1"/>
          </p:cNvCxnSpPr>
          <p:nvPr/>
        </p:nvCxnSpPr>
        <p:spPr bwMode="auto">
          <a:xfrm flipH="1">
            <a:off x="4038600" y="2590800"/>
            <a:ext cx="671513" cy="612775"/>
          </a:xfrm>
          <a:prstGeom prst="straightConnector1">
            <a:avLst/>
          </a:prstGeom>
          <a:noFill/>
          <a:ln w="101600">
            <a:solidFill>
              <a:schemeClr val="hlink"/>
            </a:solidFill>
            <a:round/>
            <a:headEnd type="triangle" w="med" len="med"/>
            <a:tailEnd/>
          </a:ln>
        </p:spPr>
      </p:cxnSp>
      <p:cxnSp>
        <p:nvCxnSpPr>
          <p:cNvPr id="11312" name="AutoShape 48"/>
          <p:cNvCxnSpPr>
            <a:cxnSpLocks noChangeShapeType="1"/>
          </p:cNvCxnSpPr>
          <p:nvPr/>
        </p:nvCxnSpPr>
        <p:spPr bwMode="auto">
          <a:xfrm>
            <a:off x="2667000" y="2892425"/>
            <a:ext cx="669925" cy="612775"/>
          </a:xfrm>
          <a:prstGeom prst="straightConnector1">
            <a:avLst/>
          </a:prstGeom>
          <a:noFill/>
          <a:ln w="101600">
            <a:solidFill>
              <a:schemeClr val="hlink"/>
            </a:solidFill>
            <a:round/>
            <a:headEnd type="triangle" w="med" len="me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291"/>
                                        </p:tgtEl>
                                        <p:attrNameLst>
                                          <p:attrName>style.visibility</p:attrName>
                                        </p:attrNameLst>
                                      </p:cBhvr>
                                      <p:to>
                                        <p:strVal val="visible"/>
                                      </p:to>
                                    </p:set>
                                    <p:animEffect transition="in" filter="wipe(up)">
                                      <p:cBhvr>
                                        <p:cTn id="7" dur="500"/>
                                        <p:tgtEl>
                                          <p:spTgt spid="1129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292"/>
                                        </p:tgtEl>
                                        <p:attrNameLst>
                                          <p:attrName>style.visibility</p:attrName>
                                        </p:attrNameLst>
                                      </p:cBhvr>
                                      <p:to>
                                        <p:strVal val="visible"/>
                                      </p:to>
                                    </p:set>
                                    <p:animEffect transition="in" filter="wipe(down)">
                                      <p:cBhvr>
                                        <p:cTn id="11" dur="500"/>
                                        <p:tgtEl>
                                          <p:spTgt spid="1129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293"/>
                                        </p:tgtEl>
                                        <p:attrNameLst>
                                          <p:attrName>style.visibility</p:attrName>
                                        </p:attrNameLst>
                                      </p:cBhvr>
                                      <p:to>
                                        <p:strVal val="visible"/>
                                      </p:to>
                                    </p:set>
                                    <p:animEffect transition="in" filter="wipe(up)">
                                      <p:cBhvr>
                                        <p:cTn id="15" dur="500"/>
                                        <p:tgtEl>
                                          <p:spTgt spid="1129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299"/>
                                        </p:tgtEl>
                                        <p:attrNameLst>
                                          <p:attrName>style.visibility</p:attrName>
                                        </p:attrNameLst>
                                      </p:cBhvr>
                                      <p:to>
                                        <p:strVal val="visible"/>
                                      </p:to>
                                    </p:set>
                                    <p:animEffect transition="in" filter="wipe(down)">
                                      <p:cBhvr>
                                        <p:cTn id="19" dur="500"/>
                                        <p:tgtEl>
                                          <p:spTgt spid="1129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298"/>
                                        </p:tgtEl>
                                        <p:attrNameLst>
                                          <p:attrName>style.visibility</p:attrName>
                                        </p:attrNameLst>
                                      </p:cBhvr>
                                      <p:to>
                                        <p:strVal val="visible"/>
                                      </p:to>
                                    </p:set>
                                    <p:animEffect transition="in" filter="wipe(down)">
                                      <p:cBhvr>
                                        <p:cTn id="23" dur="500"/>
                                        <p:tgtEl>
                                          <p:spTgt spid="1129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297"/>
                                        </p:tgtEl>
                                        <p:attrNameLst>
                                          <p:attrName>style.visibility</p:attrName>
                                        </p:attrNameLst>
                                      </p:cBhvr>
                                      <p:to>
                                        <p:strVal val="visible"/>
                                      </p:to>
                                    </p:set>
                                    <p:animEffect transition="in" filter="wipe(down)">
                                      <p:cBhvr>
                                        <p:cTn id="27" dur="500"/>
                                        <p:tgtEl>
                                          <p:spTgt spid="1129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295"/>
                                        </p:tgtEl>
                                        <p:attrNameLst>
                                          <p:attrName>style.visibility</p:attrName>
                                        </p:attrNameLst>
                                      </p:cBhvr>
                                      <p:to>
                                        <p:strVal val="visible"/>
                                      </p:to>
                                    </p:set>
                                    <p:animEffect transition="in" filter="wipe(down)">
                                      <p:cBhvr>
                                        <p:cTn id="31" dur="500"/>
                                        <p:tgtEl>
                                          <p:spTgt spid="1129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294"/>
                                        </p:tgtEl>
                                        <p:attrNameLst>
                                          <p:attrName>style.visibility</p:attrName>
                                        </p:attrNameLst>
                                      </p:cBhvr>
                                      <p:to>
                                        <p:strVal val="visible"/>
                                      </p:to>
                                    </p:set>
                                    <p:animEffect transition="in" filter="wipe(up)">
                                      <p:cBhvr>
                                        <p:cTn id="35" dur="500"/>
                                        <p:tgtEl>
                                          <p:spTgt spid="1129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1296"/>
                                        </p:tgtEl>
                                        <p:attrNameLst>
                                          <p:attrName>style.visibility</p:attrName>
                                        </p:attrNameLst>
                                      </p:cBhvr>
                                      <p:to>
                                        <p:strVal val="visible"/>
                                      </p:to>
                                    </p:set>
                                    <p:animEffect transition="in" filter="wipe(down)">
                                      <p:cBhvr>
                                        <p:cTn id="39" dur="500"/>
                                        <p:tgtEl>
                                          <p:spTgt spid="1129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1301"/>
                                        </p:tgtEl>
                                        <p:attrNameLst>
                                          <p:attrName>style.visibility</p:attrName>
                                        </p:attrNameLst>
                                      </p:cBhvr>
                                      <p:to>
                                        <p:strVal val="visible"/>
                                      </p:to>
                                    </p:set>
                                    <p:animEffect transition="in" filter="wipe(up)">
                                      <p:cBhvr>
                                        <p:cTn id="43" dur="500"/>
                                        <p:tgtEl>
                                          <p:spTgt spid="1130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300"/>
                                        </p:tgtEl>
                                        <p:attrNameLst>
                                          <p:attrName>style.visibility</p:attrName>
                                        </p:attrNameLst>
                                      </p:cBhvr>
                                      <p:to>
                                        <p:strVal val="visible"/>
                                      </p:to>
                                    </p:set>
                                    <p:animEffect transition="in" filter="wipe(up)">
                                      <p:cBhvr>
                                        <p:cTn id="47" dur="500"/>
                                        <p:tgtEl>
                                          <p:spTgt spid="1130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311"/>
                                        </p:tgtEl>
                                        <p:attrNameLst>
                                          <p:attrName>style.visibility</p:attrName>
                                        </p:attrNameLst>
                                      </p:cBhvr>
                                      <p:to>
                                        <p:strVal val="visible"/>
                                      </p:to>
                                    </p:set>
                                    <p:animEffect transition="in" filter="wipe(down)">
                                      <p:cBhvr>
                                        <p:cTn id="52" dur="500"/>
                                        <p:tgtEl>
                                          <p:spTgt spid="11311"/>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11312"/>
                                        </p:tgtEl>
                                        <p:attrNameLst>
                                          <p:attrName>style.visibility</p:attrName>
                                        </p:attrNameLst>
                                      </p:cBhvr>
                                      <p:to>
                                        <p:strVal val="visible"/>
                                      </p:to>
                                    </p:set>
                                    <p:animEffect transition="in" filter="wipe(down)">
                                      <p:cBhvr>
                                        <p:cTn id="56" dur="500"/>
                                        <p:tgtEl>
                                          <p:spTgt spid="11312"/>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11307"/>
                                        </p:tgtEl>
                                        <p:attrNameLst>
                                          <p:attrName>style.visibility</p:attrName>
                                        </p:attrNameLst>
                                      </p:cBhvr>
                                      <p:to>
                                        <p:strVal val="visible"/>
                                      </p:to>
                                    </p:set>
                                    <p:animEffect transition="in" filter="wipe(up)">
                                      <p:cBhvr>
                                        <p:cTn id="60" dur="500"/>
                                        <p:tgtEl>
                                          <p:spTgt spid="11307"/>
                                        </p:tgtEl>
                                      </p:cBhvr>
                                    </p:animEffect>
                                  </p:childTnLst>
                                </p:cTn>
                              </p:par>
                            </p:childTnLst>
                          </p:cTn>
                        </p:par>
                        <p:par>
                          <p:cTn id="61" fill="hold">
                            <p:stCondLst>
                              <p:cond delay="1500"/>
                            </p:stCondLst>
                            <p:childTnLst>
                              <p:par>
                                <p:cTn id="62" presetID="22" presetClass="entr" presetSubtype="4" fill="hold" nodeType="afterEffect">
                                  <p:stCondLst>
                                    <p:cond delay="0"/>
                                  </p:stCondLst>
                                  <p:childTnLst>
                                    <p:set>
                                      <p:cBhvr>
                                        <p:cTn id="63" dur="1" fill="hold">
                                          <p:stCondLst>
                                            <p:cond delay="0"/>
                                          </p:stCondLst>
                                        </p:cTn>
                                        <p:tgtEl>
                                          <p:spTgt spid="11305"/>
                                        </p:tgtEl>
                                        <p:attrNameLst>
                                          <p:attrName>style.visibility</p:attrName>
                                        </p:attrNameLst>
                                      </p:cBhvr>
                                      <p:to>
                                        <p:strVal val="visible"/>
                                      </p:to>
                                    </p:set>
                                    <p:animEffect transition="in" filter="wipe(down)">
                                      <p:cBhvr>
                                        <p:cTn id="64" dur="500"/>
                                        <p:tgtEl>
                                          <p:spTgt spid="11305"/>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11306"/>
                                        </p:tgtEl>
                                        <p:attrNameLst>
                                          <p:attrName>style.visibility</p:attrName>
                                        </p:attrNameLst>
                                      </p:cBhvr>
                                      <p:to>
                                        <p:strVal val="visible"/>
                                      </p:to>
                                    </p:set>
                                    <p:animEffect transition="in" filter="wipe(up)">
                                      <p:cBhvr>
                                        <p:cTn id="68" dur="500"/>
                                        <p:tgtEl>
                                          <p:spTgt spid="11306"/>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11308"/>
                                        </p:tgtEl>
                                        <p:attrNameLst>
                                          <p:attrName>style.visibility</p:attrName>
                                        </p:attrNameLst>
                                      </p:cBhvr>
                                      <p:to>
                                        <p:strVal val="visible"/>
                                      </p:to>
                                    </p:set>
                                    <p:animEffect transition="in" filter="wipe(up)">
                                      <p:cBhvr>
                                        <p:cTn id="72" dur="500"/>
                                        <p:tgtEl>
                                          <p:spTgt spid="11308"/>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11309"/>
                                        </p:tgtEl>
                                        <p:attrNameLst>
                                          <p:attrName>style.visibility</p:attrName>
                                        </p:attrNameLst>
                                      </p:cBhvr>
                                      <p:to>
                                        <p:strVal val="visible"/>
                                      </p:to>
                                    </p:set>
                                    <p:animEffect transition="in" filter="wipe(up)">
                                      <p:cBhvr>
                                        <p:cTn id="76" dur="500"/>
                                        <p:tgtEl>
                                          <p:spTgt spid="11309"/>
                                        </p:tgtEl>
                                      </p:cBhvr>
                                    </p:animEffect>
                                  </p:childTnLst>
                                </p:cTn>
                              </p:par>
                            </p:childTnLst>
                          </p:cTn>
                        </p:par>
                        <p:par>
                          <p:cTn id="77" fill="hold">
                            <p:stCondLst>
                              <p:cond delay="3500"/>
                            </p:stCondLst>
                            <p:childTnLst>
                              <p:par>
                                <p:cTn id="78" presetID="22" presetClass="entr" presetSubtype="1" fill="hold" nodeType="afterEffect">
                                  <p:stCondLst>
                                    <p:cond delay="0"/>
                                  </p:stCondLst>
                                  <p:childTnLst>
                                    <p:set>
                                      <p:cBhvr>
                                        <p:cTn id="79" dur="1" fill="hold">
                                          <p:stCondLst>
                                            <p:cond delay="0"/>
                                          </p:stCondLst>
                                        </p:cTn>
                                        <p:tgtEl>
                                          <p:spTgt spid="11310"/>
                                        </p:tgtEl>
                                        <p:attrNameLst>
                                          <p:attrName>style.visibility</p:attrName>
                                        </p:attrNameLst>
                                      </p:cBhvr>
                                      <p:to>
                                        <p:strVal val="visible"/>
                                      </p:to>
                                    </p:set>
                                    <p:animEffect transition="in" filter="wipe(up)">
                                      <p:cBhvr>
                                        <p:cTn id="80" dur="500"/>
                                        <p:tgtEl>
                                          <p:spTgt spid="11310"/>
                                        </p:tgtEl>
                                      </p:cBhvr>
                                    </p:animEffect>
                                  </p:childTnLst>
                                </p:cTn>
                              </p:par>
                            </p:childTnLst>
                          </p:cTn>
                        </p:par>
                        <p:par>
                          <p:cTn id="81" fill="hold">
                            <p:stCondLst>
                              <p:cond delay="4000"/>
                            </p:stCondLst>
                            <p:childTnLst>
                              <p:par>
                                <p:cTn id="82" presetID="22" presetClass="entr" presetSubtype="4" fill="hold" nodeType="afterEffect">
                                  <p:stCondLst>
                                    <p:cond delay="0"/>
                                  </p:stCondLst>
                                  <p:childTnLst>
                                    <p:set>
                                      <p:cBhvr>
                                        <p:cTn id="83" dur="1" fill="hold">
                                          <p:stCondLst>
                                            <p:cond delay="0"/>
                                          </p:stCondLst>
                                        </p:cTn>
                                        <p:tgtEl>
                                          <p:spTgt spid="11304"/>
                                        </p:tgtEl>
                                        <p:attrNameLst>
                                          <p:attrName>style.visibility</p:attrName>
                                        </p:attrNameLst>
                                      </p:cBhvr>
                                      <p:to>
                                        <p:strVal val="visible"/>
                                      </p:to>
                                    </p:set>
                                    <p:animEffect transition="in" filter="wipe(down)">
                                      <p:cBhvr>
                                        <p:cTn id="84" dur="500"/>
                                        <p:tgtEl>
                                          <p:spTgt spid="11304"/>
                                        </p:tgtEl>
                                      </p:cBhvr>
                                    </p:animEffect>
                                  </p:childTnLst>
                                </p:cTn>
                              </p:par>
                            </p:childTnLst>
                          </p:cTn>
                        </p:par>
                        <p:par>
                          <p:cTn id="85" fill="hold">
                            <p:stCondLst>
                              <p:cond delay="4500"/>
                            </p:stCondLst>
                            <p:childTnLst>
                              <p:par>
                                <p:cTn id="86" presetID="22" presetClass="entr" presetSubtype="1" fill="hold" nodeType="afterEffect">
                                  <p:stCondLst>
                                    <p:cond delay="0"/>
                                  </p:stCondLst>
                                  <p:childTnLst>
                                    <p:set>
                                      <p:cBhvr>
                                        <p:cTn id="87" dur="1" fill="hold">
                                          <p:stCondLst>
                                            <p:cond delay="0"/>
                                          </p:stCondLst>
                                        </p:cTn>
                                        <p:tgtEl>
                                          <p:spTgt spid="11303"/>
                                        </p:tgtEl>
                                        <p:attrNameLst>
                                          <p:attrName>style.visibility</p:attrName>
                                        </p:attrNameLst>
                                      </p:cBhvr>
                                      <p:to>
                                        <p:strVal val="visible"/>
                                      </p:to>
                                    </p:set>
                                    <p:animEffect transition="in" filter="wipe(up)">
                                      <p:cBhvr>
                                        <p:cTn id="88" dur="500"/>
                                        <p:tgtEl>
                                          <p:spTgt spid="11303"/>
                                        </p:tgtEl>
                                      </p:cBhvr>
                                    </p:animEffect>
                                  </p:childTnLst>
                                </p:cTn>
                              </p:par>
                            </p:childTnLst>
                          </p:cTn>
                        </p:par>
                        <p:par>
                          <p:cTn id="89" fill="hold">
                            <p:stCondLst>
                              <p:cond delay="5000"/>
                            </p:stCondLst>
                            <p:childTnLst>
                              <p:par>
                                <p:cTn id="90" presetID="22" presetClass="entr" presetSubtype="4" fill="hold" nodeType="afterEffect">
                                  <p:stCondLst>
                                    <p:cond delay="0"/>
                                  </p:stCondLst>
                                  <p:childTnLst>
                                    <p:set>
                                      <p:cBhvr>
                                        <p:cTn id="91" dur="1" fill="hold">
                                          <p:stCondLst>
                                            <p:cond delay="0"/>
                                          </p:stCondLst>
                                        </p:cTn>
                                        <p:tgtEl>
                                          <p:spTgt spid="11302"/>
                                        </p:tgtEl>
                                        <p:attrNameLst>
                                          <p:attrName>style.visibility</p:attrName>
                                        </p:attrNameLst>
                                      </p:cBhvr>
                                      <p:to>
                                        <p:strVal val="visible"/>
                                      </p:to>
                                    </p:set>
                                    <p:animEffect transition="in" filter="wipe(down)">
                                      <p:cBhvr>
                                        <p:cTn id="92" dur="500"/>
                                        <p:tgtEl>
                                          <p:spTgt spid="11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normAutofit fontScale="90000"/>
          </a:bodyPr>
          <a:lstStyle/>
          <a:p>
            <a:r>
              <a:rPr lang="en-US" smtClean="0"/>
              <a:t>Belief Propagation:</a:t>
            </a:r>
            <a:br>
              <a:rPr lang="en-US" smtClean="0"/>
            </a:br>
            <a:r>
              <a:rPr lang="en-US" smtClean="0"/>
              <a:t>What if there are loops?</a:t>
            </a:r>
          </a:p>
        </p:txBody>
      </p:sp>
      <p:cxnSp>
        <p:nvCxnSpPr>
          <p:cNvPr id="27651" name="AutoShape 4"/>
          <p:cNvCxnSpPr>
            <a:cxnSpLocks noChangeShapeType="1"/>
            <a:stCxn id="27668" idx="3"/>
            <a:endCxn id="27656" idx="7"/>
          </p:cNvCxnSpPr>
          <p:nvPr/>
        </p:nvCxnSpPr>
        <p:spPr bwMode="auto">
          <a:xfrm flipH="1">
            <a:off x="6534150" y="2578100"/>
            <a:ext cx="1119188" cy="1016000"/>
          </a:xfrm>
          <a:prstGeom prst="straightConnector1">
            <a:avLst/>
          </a:prstGeom>
          <a:noFill/>
          <a:ln w="41275">
            <a:solidFill>
              <a:schemeClr val="tx1"/>
            </a:solidFill>
            <a:round/>
            <a:headEnd/>
            <a:tailEnd type="none" w="med" len="med"/>
          </a:ln>
        </p:spPr>
      </p:cxnSp>
      <p:cxnSp>
        <p:nvCxnSpPr>
          <p:cNvPr id="27652" name="AutoShape 5"/>
          <p:cNvCxnSpPr>
            <a:cxnSpLocks noChangeShapeType="1"/>
            <a:stCxn id="27656" idx="5"/>
            <a:endCxn id="27667" idx="1"/>
          </p:cNvCxnSpPr>
          <p:nvPr/>
        </p:nvCxnSpPr>
        <p:spPr bwMode="auto">
          <a:xfrm>
            <a:off x="6534150" y="3797300"/>
            <a:ext cx="1119188" cy="1016000"/>
          </a:xfrm>
          <a:prstGeom prst="straightConnector1">
            <a:avLst/>
          </a:prstGeom>
          <a:noFill/>
          <a:ln w="41275">
            <a:solidFill>
              <a:schemeClr val="tx1"/>
            </a:solidFill>
            <a:round/>
            <a:headEnd/>
            <a:tailEnd type="none" w="med" len="med"/>
          </a:ln>
        </p:spPr>
      </p:cxnSp>
      <p:cxnSp>
        <p:nvCxnSpPr>
          <p:cNvPr id="27653" name="AutoShape 6"/>
          <p:cNvCxnSpPr>
            <a:cxnSpLocks noChangeShapeType="1"/>
            <a:stCxn id="27656" idx="3"/>
            <a:endCxn id="27669" idx="7"/>
          </p:cNvCxnSpPr>
          <p:nvPr/>
        </p:nvCxnSpPr>
        <p:spPr bwMode="auto">
          <a:xfrm flipH="1">
            <a:off x="5254625" y="3797300"/>
            <a:ext cx="1117600" cy="1016000"/>
          </a:xfrm>
          <a:prstGeom prst="straightConnector1">
            <a:avLst/>
          </a:prstGeom>
          <a:noFill/>
          <a:ln w="41275">
            <a:solidFill>
              <a:schemeClr val="tx1"/>
            </a:solidFill>
            <a:round/>
            <a:headEnd/>
            <a:tailEnd type="none" w="med" len="med"/>
          </a:ln>
        </p:spPr>
      </p:cxnSp>
      <p:sp>
        <p:nvSpPr>
          <p:cNvPr id="27654" name="Oval 7"/>
          <p:cNvSpPr>
            <a:spLocks noChangeAspect="1" noChangeArrowheads="1"/>
          </p:cNvSpPr>
          <p:nvPr/>
        </p:nvSpPr>
        <p:spPr bwMode="auto">
          <a:xfrm>
            <a:off x="3778250"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55" name="Oval 8"/>
          <p:cNvSpPr>
            <a:spLocks noChangeAspect="1" noChangeArrowheads="1"/>
          </p:cNvSpPr>
          <p:nvPr/>
        </p:nvSpPr>
        <p:spPr bwMode="auto">
          <a:xfrm>
            <a:off x="3778250"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56" name="Oval 9"/>
          <p:cNvSpPr>
            <a:spLocks noChangeAspect="1" noChangeArrowheads="1"/>
          </p:cNvSpPr>
          <p:nvPr/>
        </p:nvSpPr>
        <p:spPr bwMode="auto">
          <a:xfrm>
            <a:off x="6338888"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57" name="Oval 10"/>
          <p:cNvSpPr>
            <a:spLocks noChangeAspect="1" noChangeArrowheads="1"/>
          </p:cNvSpPr>
          <p:nvPr/>
        </p:nvSpPr>
        <p:spPr bwMode="auto">
          <a:xfrm>
            <a:off x="6338888"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58" name="Oval 11"/>
          <p:cNvSpPr>
            <a:spLocks noChangeAspect="1" noChangeArrowheads="1"/>
          </p:cNvSpPr>
          <p:nvPr/>
        </p:nvSpPr>
        <p:spPr bwMode="auto">
          <a:xfrm>
            <a:off x="1219200" y="35814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59" name="Oval 12"/>
          <p:cNvSpPr>
            <a:spLocks noChangeAspect="1" noChangeArrowheads="1"/>
          </p:cNvSpPr>
          <p:nvPr/>
        </p:nvSpPr>
        <p:spPr bwMode="auto">
          <a:xfrm>
            <a:off x="1219200" y="60198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27660" name="AutoShape 13"/>
          <p:cNvCxnSpPr>
            <a:cxnSpLocks noChangeShapeType="1"/>
            <a:stCxn id="27658" idx="5"/>
            <a:endCxn id="27671" idx="1"/>
          </p:cNvCxnSpPr>
          <p:nvPr/>
        </p:nvCxnSpPr>
        <p:spPr bwMode="auto">
          <a:xfrm>
            <a:off x="1414463" y="3797300"/>
            <a:ext cx="1117600" cy="1016000"/>
          </a:xfrm>
          <a:prstGeom prst="straightConnector1">
            <a:avLst/>
          </a:prstGeom>
          <a:noFill/>
          <a:ln w="41275">
            <a:solidFill>
              <a:schemeClr val="tx1"/>
            </a:solidFill>
            <a:round/>
            <a:headEnd/>
            <a:tailEnd type="none" w="med" len="med"/>
          </a:ln>
        </p:spPr>
      </p:cxnSp>
      <p:cxnSp>
        <p:nvCxnSpPr>
          <p:cNvPr id="27661" name="AutoShape 14"/>
          <p:cNvCxnSpPr>
            <a:cxnSpLocks noChangeShapeType="1"/>
            <a:stCxn id="27671" idx="3"/>
            <a:endCxn id="27659" idx="7"/>
          </p:cNvCxnSpPr>
          <p:nvPr/>
        </p:nvCxnSpPr>
        <p:spPr bwMode="auto">
          <a:xfrm flipH="1">
            <a:off x="1414463" y="5016500"/>
            <a:ext cx="1117600" cy="1016000"/>
          </a:xfrm>
          <a:prstGeom prst="straightConnector1">
            <a:avLst/>
          </a:prstGeom>
          <a:noFill/>
          <a:ln w="41275">
            <a:solidFill>
              <a:schemeClr val="tx1"/>
            </a:solidFill>
            <a:round/>
            <a:headEnd/>
            <a:tailEnd type="none" w="med" len="med"/>
          </a:ln>
        </p:spPr>
      </p:cxnSp>
      <p:cxnSp>
        <p:nvCxnSpPr>
          <p:cNvPr id="27662" name="AutoShape 15"/>
          <p:cNvCxnSpPr>
            <a:cxnSpLocks noChangeShapeType="1"/>
            <a:stCxn id="27654" idx="3"/>
            <a:endCxn id="27671" idx="7"/>
          </p:cNvCxnSpPr>
          <p:nvPr/>
        </p:nvCxnSpPr>
        <p:spPr bwMode="auto">
          <a:xfrm flipH="1">
            <a:off x="2693988" y="3797300"/>
            <a:ext cx="1117600" cy="1016000"/>
          </a:xfrm>
          <a:prstGeom prst="straightConnector1">
            <a:avLst/>
          </a:prstGeom>
          <a:noFill/>
          <a:ln w="41275">
            <a:solidFill>
              <a:schemeClr val="tx1"/>
            </a:solidFill>
            <a:round/>
            <a:headEnd/>
            <a:tailEnd type="none" w="med" len="med"/>
          </a:ln>
        </p:spPr>
      </p:cxnSp>
      <p:cxnSp>
        <p:nvCxnSpPr>
          <p:cNvPr id="27663" name="AutoShape 16"/>
          <p:cNvCxnSpPr>
            <a:cxnSpLocks noChangeShapeType="1"/>
            <a:stCxn id="27654" idx="5"/>
            <a:endCxn id="27669" idx="1"/>
          </p:cNvCxnSpPr>
          <p:nvPr/>
        </p:nvCxnSpPr>
        <p:spPr bwMode="auto">
          <a:xfrm>
            <a:off x="3973513" y="3797300"/>
            <a:ext cx="1119187" cy="1016000"/>
          </a:xfrm>
          <a:prstGeom prst="straightConnector1">
            <a:avLst/>
          </a:prstGeom>
          <a:noFill/>
          <a:ln w="41275">
            <a:solidFill>
              <a:schemeClr val="tx1"/>
            </a:solidFill>
            <a:round/>
            <a:headEnd/>
            <a:tailEnd type="none" w="med" len="med"/>
          </a:ln>
        </p:spPr>
      </p:cxnSp>
      <p:cxnSp>
        <p:nvCxnSpPr>
          <p:cNvPr id="27664" name="AutoShape 17"/>
          <p:cNvCxnSpPr>
            <a:cxnSpLocks noChangeShapeType="1"/>
            <a:stCxn id="27669" idx="3"/>
            <a:endCxn id="27655" idx="7"/>
          </p:cNvCxnSpPr>
          <p:nvPr/>
        </p:nvCxnSpPr>
        <p:spPr bwMode="auto">
          <a:xfrm flipH="1">
            <a:off x="3973513" y="5016500"/>
            <a:ext cx="1119187" cy="1016000"/>
          </a:xfrm>
          <a:prstGeom prst="straightConnector1">
            <a:avLst/>
          </a:prstGeom>
          <a:noFill/>
          <a:ln w="41275">
            <a:solidFill>
              <a:schemeClr val="tx1"/>
            </a:solidFill>
            <a:round/>
            <a:headEnd/>
            <a:tailEnd type="none" w="med" len="med"/>
          </a:ln>
        </p:spPr>
      </p:cxnSp>
      <p:cxnSp>
        <p:nvCxnSpPr>
          <p:cNvPr id="27665" name="AutoShape 18"/>
          <p:cNvCxnSpPr>
            <a:cxnSpLocks noChangeShapeType="1"/>
            <a:stCxn id="27669" idx="5"/>
            <a:endCxn id="27657" idx="1"/>
          </p:cNvCxnSpPr>
          <p:nvPr/>
        </p:nvCxnSpPr>
        <p:spPr bwMode="auto">
          <a:xfrm>
            <a:off x="5254625" y="5016500"/>
            <a:ext cx="1117600" cy="1016000"/>
          </a:xfrm>
          <a:prstGeom prst="straightConnector1">
            <a:avLst/>
          </a:prstGeom>
          <a:noFill/>
          <a:ln w="41275">
            <a:solidFill>
              <a:schemeClr val="tx1"/>
            </a:solidFill>
            <a:round/>
            <a:headEnd/>
            <a:tailEnd type="none" w="med" len="med"/>
          </a:ln>
        </p:spPr>
      </p:cxnSp>
      <p:cxnSp>
        <p:nvCxnSpPr>
          <p:cNvPr id="27666" name="AutoShape 19"/>
          <p:cNvCxnSpPr>
            <a:cxnSpLocks noChangeShapeType="1"/>
            <a:stCxn id="27670" idx="3"/>
            <a:endCxn id="27654" idx="7"/>
          </p:cNvCxnSpPr>
          <p:nvPr/>
        </p:nvCxnSpPr>
        <p:spPr bwMode="auto">
          <a:xfrm flipH="1">
            <a:off x="3973513" y="2578100"/>
            <a:ext cx="1119187" cy="1016000"/>
          </a:xfrm>
          <a:prstGeom prst="straightConnector1">
            <a:avLst/>
          </a:prstGeom>
          <a:noFill/>
          <a:ln w="41275">
            <a:solidFill>
              <a:schemeClr val="tx1"/>
            </a:solidFill>
            <a:round/>
            <a:headEnd/>
            <a:tailEnd type="none" w="med" len="med"/>
          </a:ln>
        </p:spPr>
      </p:cxnSp>
      <p:sp>
        <p:nvSpPr>
          <p:cNvPr id="27667" name="Oval 20"/>
          <p:cNvSpPr>
            <a:spLocks noChangeAspect="1" noChangeArrowheads="1"/>
          </p:cNvSpPr>
          <p:nvPr/>
        </p:nvSpPr>
        <p:spPr bwMode="auto">
          <a:xfrm>
            <a:off x="7620000"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68" name="Oval 21"/>
          <p:cNvSpPr>
            <a:spLocks noChangeAspect="1" noChangeArrowheads="1"/>
          </p:cNvSpPr>
          <p:nvPr/>
        </p:nvSpPr>
        <p:spPr bwMode="auto">
          <a:xfrm>
            <a:off x="7620000"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69" name="Oval 22"/>
          <p:cNvSpPr>
            <a:spLocks noChangeAspect="1" noChangeArrowheads="1"/>
          </p:cNvSpPr>
          <p:nvPr/>
        </p:nvSpPr>
        <p:spPr bwMode="auto">
          <a:xfrm>
            <a:off x="5059363"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70" name="Oval 23"/>
          <p:cNvSpPr>
            <a:spLocks noChangeAspect="1" noChangeArrowheads="1"/>
          </p:cNvSpPr>
          <p:nvPr/>
        </p:nvSpPr>
        <p:spPr bwMode="auto">
          <a:xfrm>
            <a:off x="5059363"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71" name="Oval 24"/>
          <p:cNvSpPr>
            <a:spLocks noChangeAspect="1" noChangeArrowheads="1"/>
          </p:cNvSpPr>
          <p:nvPr/>
        </p:nvSpPr>
        <p:spPr bwMode="auto">
          <a:xfrm>
            <a:off x="2498725" y="48006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7672" name="Oval 25"/>
          <p:cNvSpPr>
            <a:spLocks noChangeAspect="1" noChangeArrowheads="1"/>
          </p:cNvSpPr>
          <p:nvPr/>
        </p:nvSpPr>
        <p:spPr bwMode="auto">
          <a:xfrm>
            <a:off x="2498725" y="23622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27673" name="AutoShape 26"/>
          <p:cNvCxnSpPr>
            <a:cxnSpLocks noChangeShapeType="1"/>
            <a:stCxn id="27672" idx="5"/>
            <a:endCxn id="27654" idx="1"/>
          </p:cNvCxnSpPr>
          <p:nvPr/>
        </p:nvCxnSpPr>
        <p:spPr bwMode="auto">
          <a:xfrm>
            <a:off x="2693988" y="2578100"/>
            <a:ext cx="1117600" cy="1016000"/>
          </a:xfrm>
          <a:prstGeom prst="straightConnector1">
            <a:avLst/>
          </a:prstGeom>
          <a:noFill/>
          <a:ln w="41275">
            <a:solidFill>
              <a:schemeClr val="tx1"/>
            </a:solidFill>
            <a:round/>
            <a:headEnd/>
            <a:tailEnd type="none" w="med" len="med"/>
          </a:ln>
        </p:spPr>
      </p:cxnSp>
      <p:cxnSp>
        <p:nvCxnSpPr>
          <p:cNvPr id="27674" name="AutoShape 27"/>
          <p:cNvCxnSpPr>
            <a:cxnSpLocks noChangeShapeType="1"/>
            <a:stCxn id="27670" idx="5"/>
            <a:endCxn id="27656" idx="1"/>
          </p:cNvCxnSpPr>
          <p:nvPr/>
        </p:nvCxnSpPr>
        <p:spPr bwMode="auto">
          <a:xfrm>
            <a:off x="5254625" y="2578100"/>
            <a:ext cx="1117600" cy="1016000"/>
          </a:xfrm>
          <a:prstGeom prst="straightConnector1">
            <a:avLst/>
          </a:prstGeom>
          <a:noFill/>
          <a:ln w="41275">
            <a:solidFill>
              <a:schemeClr val="tx1"/>
            </a:solidFill>
            <a:round/>
            <a:headEnd/>
            <a:tailEnd type="none" w="med" len="med"/>
          </a:ln>
        </p:spPr>
      </p:cxnSp>
      <p:cxnSp>
        <p:nvCxnSpPr>
          <p:cNvPr id="27675" name="AutoShape 28"/>
          <p:cNvCxnSpPr>
            <a:cxnSpLocks noChangeShapeType="1"/>
            <a:stCxn id="27671" idx="5"/>
            <a:endCxn id="27655" idx="1"/>
          </p:cNvCxnSpPr>
          <p:nvPr/>
        </p:nvCxnSpPr>
        <p:spPr bwMode="auto">
          <a:xfrm>
            <a:off x="2693988" y="5016500"/>
            <a:ext cx="1117600" cy="1016000"/>
          </a:xfrm>
          <a:prstGeom prst="straightConnector1">
            <a:avLst/>
          </a:prstGeom>
          <a:noFill/>
          <a:ln w="41275">
            <a:solidFill>
              <a:schemeClr val="tx1"/>
            </a:solidFill>
            <a:round/>
            <a:headEnd/>
            <a:tailEnd type="none" w="med" len="med"/>
          </a:ln>
        </p:spPr>
      </p:cxnSp>
      <p:cxnSp>
        <p:nvCxnSpPr>
          <p:cNvPr id="27676" name="AutoShape 29"/>
          <p:cNvCxnSpPr>
            <a:cxnSpLocks noChangeShapeType="1"/>
            <a:stCxn id="27672" idx="3"/>
            <a:endCxn id="27658" idx="7"/>
          </p:cNvCxnSpPr>
          <p:nvPr/>
        </p:nvCxnSpPr>
        <p:spPr bwMode="auto">
          <a:xfrm flipH="1">
            <a:off x="1414463" y="2578100"/>
            <a:ext cx="1117600" cy="1016000"/>
          </a:xfrm>
          <a:prstGeom prst="straightConnector1">
            <a:avLst/>
          </a:prstGeom>
          <a:noFill/>
          <a:ln w="41275">
            <a:solidFill>
              <a:schemeClr val="tx1"/>
            </a:solidFill>
            <a:round/>
            <a:headEnd/>
            <a:tailEnd type="none" w="med" len="med"/>
          </a:ln>
        </p:spPr>
      </p:cxnSp>
      <p:cxnSp>
        <p:nvCxnSpPr>
          <p:cNvPr id="27677" name="AutoShape 30"/>
          <p:cNvCxnSpPr>
            <a:cxnSpLocks noChangeShapeType="1"/>
            <a:stCxn id="27667" idx="3"/>
            <a:endCxn id="27657" idx="7"/>
          </p:cNvCxnSpPr>
          <p:nvPr/>
        </p:nvCxnSpPr>
        <p:spPr bwMode="auto">
          <a:xfrm flipH="1">
            <a:off x="6534150" y="5016500"/>
            <a:ext cx="1119188" cy="1016000"/>
          </a:xfrm>
          <a:prstGeom prst="straightConnector1">
            <a:avLst/>
          </a:prstGeom>
          <a:noFill/>
          <a:ln w="41275">
            <a:solidFill>
              <a:schemeClr val="tx1"/>
            </a:solidFill>
            <a:round/>
            <a:headEnd/>
            <a:tailEnd type="none" w="med" len="med"/>
          </a:ln>
        </p:spPr>
      </p:cxnSp>
      <p:grpSp>
        <p:nvGrpSpPr>
          <p:cNvPr id="2" name="Group 86"/>
          <p:cNvGrpSpPr>
            <a:grpSpLocks/>
          </p:cNvGrpSpPr>
          <p:nvPr/>
        </p:nvGrpSpPr>
        <p:grpSpPr bwMode="auto">
          <a:xfrm>
            <a:off x="3140075" y="4114800"/>
            <a:ext cx="3244850" cy="688975"/>
            <a:chOff x="1978" y="2592"/>
            <a:chExt cx="2044" cy="434"/>
          </a:xfrm>
        </p:grpSpPr>
        <p:cxnSp>
          <p:nvCxnSpPr>
            <p:cNvPr id="27718" name="AutoShape 48"/>
            <p:cNvCxnSpPr>
              <a:cxnSpLocks noChangeShapeType="1"/>
            </p:cNvCxnSpPr>
            <p:nvPr/>
          </p:nvCxnSpPr>
          <p:spPr bwMode="auto">
            <a:xfrm flipH="1">
              <a:off x="3600" y="2592"/>
              <a:ext cx="422" cy="386"/>
            </a:xfrm>
            <a:prstGeom prst="straightConnector1">
              <a:avLst/>
            </a:prstGeom>
            <a:noFill/>
            <a:ln w="101600">
              <a:solidFill>
                <a:schemeClr val="folHlink"/>
              </a:solidFill>
              <a:round/>
              <a:headEnd/>
              <a:tailEnd type="triangle" w="med" len="med"/>
            </a:ln>
          </p:spPr>
        </p:cxnSp>
        <p:cxnSp>
          <p:nvCxnSpPr>
            <p:cNvPr id="27719" name="AutoShape 51"/>
            <p:cNvCxnSpPr>
              <a:cxnSpLocks noChangeShapeType="1"/>
            </p:cNvCxnSpPr>
            <p:nvPr/>
          </p:nvCxnSpPr>
          <p:spPr bwMode="auto">
            <a:xfrm flipH="1">
              <a:off x="1978" y="2640"/>
              <a:ext cx="422" cy="386"/>
            </a:xfrm>
            <a:prstGeom prst="straightConnector1">
              <a:avLst/>
            </a:prstGeom>
            <a:noFill/>
            <a:ln w="101600">
              <a:solidFill>
                <a:schemeClr val="folHlink"/>
              </a:solidFill>
              <a:round/>
              <a:headEnd/>
              <a:tailEnd type="triangle" w="med" len="med"/>
            </a:ln>
          </p:spPr>
        </p:cxnSp>
      </p:grpSp>
      <p:grpSp>
        <p:nvGrpSpPr>
          <p:cNvPr id="3" name="Group 85"/>
          <p:cNvGrpSpPr>
            <a:grpSpLocks/>
          </p:cNvGrpSpPr>
          <p:nvPr/>
        </p:nvGrpSpPr>
        <p:grpSpPr bwMode="auto">
          <a:xfrm>
            <a:off x="1828800" y="3806825"/>
            <a:ext cx="5776913" cy="615950"/>
            <a:chOff x="1152" y="2398"/>
            <a:chExt cx="3639" cy="388"/>
          </a:xfrm>
        </p:grpSpPr>
        <p:cxnSp>
          <p:nvCxnSpPr>
            <p:cNvPr id="27715" name="AutoShape 47"/>
            <p:cNvCxnSpPr>
              <a:cxnSpLocks noChangeShapeType="1"/>
            </p:cNvCxnSpPr>
            <p:nvPr/>
          </p:nvCxnSpPr>
          <p:spPr bwMode="auto">
            <a:xfrm>
              <a:off x="4368" y="2400"/>
              <a:ext cx="423" cy="386"/>
            </a:xfrm>
            <a:prstGeom prst="straightConnector1">
              <a:avLst/>
            </a:prstGeom>
            <a:noFill/>
            <a:ln w="101600">
              <a:solidFill>
                <a:schemeClr val="folHlink"/>
              </a:solidFill>
              <a:round/>
              <a:headEnd/>
              <a:tailEnd type="triangle" w="med" len="med"/>
            </a:ln>
          </p:spPr>
        </p:cxnSp>
        <p:cxnSp>
          <p:nvCxnSpPr>
            <p:cNvPr id="27716" name="AutoShape 49"/>
            <p:cNvCxnSpPr>
              <a:cxnSpLocks noChangeShapeType="1"/>
            </p:cNvCxnSpPr>
            <p:nvPr/>
          </p:nvCxnSpPr>
          <p:spPr bwMode="auto">
            <a:xfrm>
              <a:off x="1152" y="2400"/>
              <a:ext cx="422" cy="386"/>
            </a:xfrm>
            <a:prstGeom prst="straightConnector1">
              <a:avLst/>
            </a:prstGeom>
            <a:noFill/>
            <a:ln w="101600">
              <a:solidFill>
                <a:schemeClr val="folHlink"/>
              </a:solidFill>
              <a:round/>
              <a:headEnd/>
              <a:tailEnd type="triangle" w="med" len="med"/>
            </a:ln>
          </p:spPr>
        </p:cxnSp>
        <p:cxnSp>
          <p:nvCxnSpPr>
            <p:cNvPr id="27717" name="AutoShape 52"/>
            <p:cNvCxnSpPr>
              <a:cxnSpLocks noChangeShapeType="1"/>
            </p:cNvCxnSpPr>
            <p:nvPr/>
          </p:nvCxnSpPr>
          <p:spPr bwMode="auto">
            <a:xfrm>
              <a:off x="2745" y="2398"/>
              <a:ext cx="423" cy="386"/>
            </a:xfrm>
            <a:prstGeom prst="straightConnector1">
              <a:avLst/>
            </a:prstGeom>
            <a:noFill/>
            <a:ln w="101600">
              <a:solidFill>
                <a:schemeClr val="folHlink"/>
              </a:solidFill>
              <a:round/>
              <a:headEnd/>
              <a:tailEnd type="triangle" w="med" len="med"/>
            </a:ln>
          </p:spPr>
        </p:cxnSp>
      </p:grpSp>
      <p:grpSp>
        <p:nvGrpSpPr>
          <p:cNvPr id="4" name="Group 84"/>
          <p:cNvGrpSpPr>
            <a:grpSpLocks/>
          </p:cNvGrpSpPr>
          <p:nvPr/>
        </p:nvGrpSpPr>
        <p:grpSpPr bwMode="auto">
          <a:xfrm>
            <a:off x="1905000" y="2895600"/>
            <a:ext cx="5776913" cy="685800"/>
            <a:chOff x="1200" y="1824"/>
            <a:chExt cx="3639" cy="432"/>
          </a:xfrm>
        </p:grpSpPr>
        <p:cxnSp>
          <p:nvCxnSpPr>
            <p:cNvPr id="27712" name="AutoShape 46"/>
            <p:cNvCxnSpPr>
              <a:cxnSpLocks noChangeShapeType="1"/>
            </p:cNvCxnSpPr>
            <p:nvPr/>
          </p:nvCxnSpPr>
          <p:spPr bwMode="auto">
            <a:xfrm flipH="1">
              <a:off x="4416" y="1824"/>
              <a:ext cx="423" cy="386"/>
            </a:xfrm>
            <a:prstGeom prst="straightConnector1">
              <a:avLst/>
            </a:prstGeom>
            <a:noFill/>
            <a:ln w="101600">
              <a:solidFill>
                <a:schemeClr val="folHlink"/>
              </a:solidFill>
              <a:round/>
              <a:headEnd/>
              <a:tailEnd type="triangle" w="med" len="med"/>
            </a:ln>
          </p:spPr>
        </p:cxnSp>
        <p:cxnSp>
          <p:nvCxnSpPr>
            <p:cNvPr id="27713" name="AutoShape 55"/>
            <p:cNvCxnSpPr>
              <a:cxnSpLocks noChangeShapeType="1"/>
            </p:cNvCxnSpPr>
            <p:nvPr/>
          </p:nvCxnSpPr>
          <p:spPr bwMode="auto">
            <a:xfrm flipH="1">
              <a:off x="2745" y="1870"/>
              <a:ext cx="423" cy="386"/>
            </a:xfrm>
            <a:prstGeom prst="straightConnector1">
              <a:avLst/>
            </a:prstGeom>
            <a:noFill/>
            <a:ln w="101600">
              <a:solidFill>
                <a:schemeClr val="folHlink"/>
              </a:solidFill>
              <a:round/>
              <a:headEnd/>
              <a:tailEnd type="triangle" w="med" len="med"/>
            </a:ln>
          </p:spPr>
        </p:cxnSp>
        <p:cxnSp>
          <p:nvCxnSpPr>
            <p:cNvPr id="27714" name="AutoShape 59"/>
            <p:cNvCxnSpPr>
              <a:cxnSpLocks noChangeShapeType="1"/>
            </p:cNvCxnSpPr>
            <p:nvPr/>
          </p:nvCxnSpPr>
          <p:spPr bwMode="auto">
            <a:xfrm flipH="1">
              <a:off x="1200" y="1824"/>
              <a:ext cx="422" cy="386"/>
            </a:xfrm>
            <a:prstGeom prst="straightConnector1">
              <a:avLst/>
            </a:prstGeom>
            <a:noFill/>
            <a:ln w="101600">
              <a:solidFill>
                <a:schemeClr val="folHlink"/>
              </a:solidFill>
              <a:round/>
              <a:headEnd/>
              <a:tailEnd type="triangle" w="med" len="med"/>
            </a:ln>
          </p:spPr>
        </p:cxnSp>
      </p:grpSp>
      <p:grpSp>
        <p:nvGrpSpPr>
          <p:cNvPr id="5" name="Group 83"/>
          <p:cNvGrpSpPr>
            <a:grpSpLocks/>
          </p:cNvGrpSpPr>
          <p:nvPr/>
        </p:nvGrpSpPr>
        <p:grpSpPr bwMode="auto">
          <a:xfrm>
            <a:off x="3063875" y="2514600"/>
            <a:ext cx="3246438" cy="685800"/>
            <a:chOff x="1930" y="1584"/>
            <a:chExt cx="2045" cy="432"/>
          </a:xfrm>
        </p:grpSpPr>
        <p:cxnSp>
          <p:nvCxnSpPr>
            <p:cNvPr id="27710" name="AutoShape 56"/>
            <p:cNvCxnSpPr>
              <a:cxnSpLocks noChangeShapeType="1"/>
            </p:cNvCxnSpPr>
            <p:nvPr/>
          </p:nvCxnSpPr>
          <p:spPr bwMode="auto">
            <a:xfrm>
              <a:off x="1930" y="1630"/>
              <a:ext cx="422" cy="386"/>
            </a:xfrm>
            <a:prstGeom prst="straightConnector1">
              <a:avLst/>
            </a:prstGeom>
            <a:noFill/>
            <a:ln w="101600">
              <a:solidFill>
                <a:schemeClr val="folHlink"/>
              </a:solidFill>
              <a:round/>
              <a:headEnd/>
              <a:tailEnd type="triangle" w="med" len="med"/>
            </a:ln>
          </p:spPr>
        </p:cxnSp>
        <p:cxnSp>
          <p:nvCxnSpPr>
            <p:cNvPr id="27711" name="AutoShape 60"/>
            <p:cNvCxnSpPr>
              <a:cxnSpLocks noChangeShapeType="1"/>
            </p:cNvCxnSpPr>
            <p:nvPr/>
          </p:nvCxnSpPr>
          <p:spPr bwMode="auto">
            <a:xfrm>
              <a:off x="3552" y="1584"/>
              <a:ext cx="423" cy="386"/>
            </a:xfrm>
            <a:prstGeom prst="straightConnector1">
              <a:avLst/>
            </a:prstGeom>
            <a:noFill/>
            <a:ln w="101600">
              <a:solidFill>
                <a:schemeClr val="folHlink"/>
              </a:solidFill>
              <a:round/>
              <a:headEnd/>
              <a:tailEnd type="triangle" w="med" len="med"/>
            </a:ln>
          </p:spPr>
        </p:cxnSp>
      </p:grpSp>
      <p:grpSp>
        <p:nvGrpSpPr>
          <p:cNvPr id="6" name="Group 88"/>
          <p:cNvGrpSpPr>
            <a:grpSpLocks/>
          </p:cNvGrpSpPr>
          <p:nvPr/>
        </p:nvGrpSpPr>
        <p:grpSpPr bwMode="auto">
          <a:xfrm>
            <a:off x="1905000" y="5330825"/>
            <a:ext cx="5791200" cy="615950"/>
            <a:chOff x="1200" y="3358"/>
            <a:chExt cx="3648" cy="388"/>
          </a:xfrm>
        </p:grpSpPr>
        <p:cxnSp>
          <p:nvCxnSpPr>
            <p:cNvPr id="27707" name="AutoShape 50"/>
            <p:cNvCxnSpPr>
              <a:cxnSpLocks noChangeShapeType="1"/>
            </p:cNvCxnSpPr>
            <p:nvPr/>
          </p:nvCxnSpPr>
          <p:spPr bwMode="auto">
            <a:xfrm flipH="1">
              <a:off x="1200" y="3360"/>
              <a:ext cx="422" cy="386"/>
            </a:xfrm>
            <a:prstGeom prst="straightConnector1">
              <a:avLst/>
            </a:prstGeom>
            <a:noFill/>
            <a:ln w="101600">
              <a:solidFill>
                <a:schemeClr val="folHlink"/>
              </a:solidFill>
              <a:round/>
              <a:headEnd/>
              <a:tailEnd type="triangle" w="med" len="med"/>
            </a:ln>
          </p:spPr>
        </p:cxnSp>
        <p:cxnSp>
          <p:nvCxnSpPr>
            <p:cNvPr id="27708" name="AutoShape 53"/>
            <p:cNvCxnSpPr>
              <a:cxnSpLocks noChangeShapeType="1"/>
            </p:cNvCxnSpPr>
            <p:nvPr/>
          </p:nvCxnSpPr>
          <p:spPr bwMode="auto">
            <a:xfrm flipH="1">
              <a:off x="2784" y="3360"/>
              <a:ext cx="423" cy="386"/>
            </a:xfrm>
            <a:prstGeom prst="straightConnector1">
              <a:avLst/>
            </a:prstGeom>
            <a:noFill/>
            <a:ln w="101600">
              <a:solidFill>
                <a:schemeClr val="folHlink"/>
              </a:solidFill>
              <a:round/>
              <a:headEnd/>
              <a:tailEnd type="triangle" w="med" len="med"/>
            </a:ln>
          </p:spPr>
        </p:cxnSp>
        <p:cxnSp>
          <p:nvCxnSpPr>
            <p:cNvPr id="27709" name="AutoShape 57"/>
            <p:cNvCxnSpPr>
              <a:cxnSpLocks noChangeShapeType="1"/>
            </p:cNvCxnSpPr>
            <p:nvPr/>
          </p:nvCxnSpPr>
          <p:spPr bwMode="auto">
            <a:xfrm flipH="1">
              <a:off x="4426" y="3358"/>
              <a:ext cx="422" cy="386"/>
            </a:xfrm>
            <a:prstGeom prst="straightConnector1">
              <a:avLst/>
            </a:prstGeom>
            <a:noFill/>
            <a:ln w="101600">
              <a:solidFill>
                <a:schemeClr val="folHlink"/>
              </a:solidFill>
              <a:round/>
              <a:headEnd/>
              <a:tailEnd type="triangle" w="med" len="med"/>
            </a:ln>
          </p:spPr>
        </p:cxnSp>
      </p:grpSp>
      <p:grpSp>
        <p:nvGrpSpPr>
          <p:cNvPr id="7" name="Group 87"/>
          <p:cNvGrpSpPr>
            <a:grpSpLocks/>
          </p:cNvGrpSpPr>
          <p:nvPr/>
        </p:nvGrpSpPr>
        <p:grpSpPr bwMode="auto">
          <a:xfrm>
            <a:off x="3138488" y="5029200"/>
            <a:ext cx="3170237" cy="612775"/>
            <a:chOff x="1977" y="3168"/>
            <a:chExt cx="1997" cy="386"/>
          </a:xfrm>
        </p:grpSpPr>
        <p:cxnSp>
          <p:nvCxnSpPr>
            <p:cNvPr id="27705" name="AutoShape 54"/>
            <p:cNvCxnSpPr>
              <a:cxnSpLocks noChangeShapeType="1"/>
            </p:cNvCxnSpPr>
            <p:nvPr/>
          </p:nvCxnSpPr>
          <p:spPr bwMode="auto">
            <a:xfrm>
              <a:off x="3552" y="3168"/>
              <a:ext cx="422" cy="386"/>
            </a:xfrm>
            <a:prstGeom prst="straightConnector1">
              <a:avLst/>
            </a:prstGeom>
            <a:noFill/>
            <a:ln w="101600">
              <a:solidFill>
                <a:schemeClr val="folHlink"/>
              </a:solidFill>
              <a:round/>
              <a:headEnd/>
              <a:tailEnd type="triangle" w="med" len="med"/>
            </a:ln>
          </p:spPr>
        </p:cxnSp>
        <p:cxnSp>
          <p:nvCxnSpPr>
            <p:cNvPr id="27706" name="AutoShape 61"/>
            <p:cNvCxnSpPr>
              <a:cxnSpLocks noChangeShapeType="1"/>
            </p:cNvCxnSpPr>
            <p:nvPr/>
          </p:nvCxnSpPr>
          <p:spPr bwMode="auto">
            <a:xfrm>
              <a:off x="1977" y="3168"/>
              <a:ext cx="423" cy="386"/>
            </a:xfrm>
            <a:prstGeom prst="straightConnector1">
              <a:avLst/>
            </a:prstGeom>
            <a:noFill/>
            <a:ln w="101600">
              <a:solidFill>
                <a:schemeClr val="folHlink"/>
              </a:solidFill>
              <a:round/>
              <a:headEnd/>
              <a:tailEnd type="triangle" w="med" len="med"/>
            </a:ln>
          </p:spPr>
        </p:cxnSp>
      </p:grpSp>
      <p:grpSp>
        <p:nvGrpSpPr>
          <p:cNvPr id="8" name="Group 92"/>
          <p:cNvGrpSpPr>
            <a:grpSpLocks/>
          </p:cNvGrpSpPr>
          <p:nvPr/>
        </p:nvGrpSpPr>
        <p:grpSpPr bwMode="auto">
          <a:xfrm>
            <a:off x="2743200" y="3733800"/>
            <a:ext cx="3276600" cy="688975"/>
            <a:chOff x="1728" y="2352"/>
            <a:chExt cx="2064" cy="434"/>
          </a:xfrm>
        </p:grpSpPr>
        <p:cxnSp>
          <p:nvCxnSpPr>
            <p:cNvPr id="27703" name="AutoShape 67"/>
            <p:cNvCxnSpPr>
              <a:cxnSpLocks noChangeShapeType="1"/>
            </p:cNvCxnSpPr>
            <p:nvPr/>
          </p:nvCxnSpPr>
          <p:spPr bwMode="auto">
            <a:xfrm flipH="1">
              <a:off x="3370" y="2352"/>
              <a:ext cx="422" cy="386"/>
            </a:xfrm>
            <a:prstGeom prst="straightConnector1">
              <a:avLst/>
            </a:prstGeom>
            <a:noFill/>
            <a:ln w="101600">
              <a:solidFill>
                <a:schemeClr val="hlink"/>
              </a:solidFill>
              <a:round/>
              <a:headEnd type="triangle" w="med" len="med"/>
              <a:tailEnd/>
            </a:ln>
          </p:spPr>
        </p:cxnSp>
        <p:cxnSp>
          <p:nvCxnSpPr>
            <p:cNvPr id="27704" name="AutoShape 70"/>
            <p:cNvCxnSpPr>
              <a:cxnSpLocks noChangeShapeType="1"/>
            </p:cNvCxnSpPr>
            <p:nvPr/>
          </p:nvCxnSpPr>
          <p:spPr bwMode="auto">
            <a:xfrm flipH="1">
              <a:off x="1728" y="2400"/>
              <a:ext cx="422" cy="386"/>
            </a:xfrm>
            <a:prstGeom prst="straightConnector1">
              <a:avLst/>
            </a:prstGeom>
            <a:noFill/>
            <a:ln w="101600">
              <a:solidFill>
                <a:schemeClr val="hlink"/>
              </a:solidFill>
              <a:round/>
              <a:headEnd type="triangle" w="med" len="med"/>
              <a:tailEnd/>
            </a:ln>
          </p:spPr>
        </p:cxnSp>
      </p:grpSp>
      <p:grpSp>
        <p:nvGrpSpPr>
          <p:cNvPr id="9" name="Group 91"/>
          <p:cNvGrpSpPr>
            <a:grpSpLocks/>
          </p:cNvGrpSpPr>
          <p:nvPr/>
        </p:nvGrpSpPr>
        <p:grpSpPr bwMode="auto">
          <a:xfrm>
            <a:off x="1371600" y="4111625"/>
            <a:ext cx="5867400" cy="688975"/>
            <a:chOff x="864" y="2590"/>
            <a:chExt cx="3696" cy="434"/>
          </a:xfrm>
        </p:grpSpPr>
        <p:cxnSp>
          <p:nvCxnSpPr>
            <p:cNvPr id="27700" name="AutoShape 66"/>
            <p:cNvCxnSpPr>
              <a:cxnSpLocks noChangeShapeType="1"/>
            </p:cNvCxnSpPr>
            <p:nvPr/>
          </p:nvCxnSpPr>
          <p:spPr bwMode="auto">
            <a:xfrm>
              <a:off x="4137" y="2638"/>
              <a:ext cx="423" cy="386"/>
            </a:xfrm>
            <a:prstGeom prst="straightConnector1">
              <a:avLst/>
            </a:prstGeom>
            <a:noFill/>
            <a:ln w="101600">
              <a:solidFill>
                <a:schemeClr val="hlink"/>
              </a:solidFill>
              <a:round/>
              <a:headEnd type="triangle" w="med" len="med"/>
              <a:tailEnd/>
            </a:ln>
          </p:spPr>
        </p:cxnSp>
        <p:cxnSp>
          <p:nvCxnSpPr>
            <p:cNvPr id="27701" name="AutoShape 68"/>
            <p:cNvCxnSpPr>
              <a:cxnSpLocks noChangeShapeType="1"/>
            </p:cNvCxnSpPr>
            <p:nvPr/>
          </p:nvCxnSpPr>
          <p:spPr bwMode="auto">
            <a:xfrm>
              <a:off x="864" y="2590"/>
              <a:ext cx="422" cy="386"/>
            </a:xfrm>
            <a:prstGeom prst="straightConnector1">
              <a:avLst/>
            </a:prstGeom>
            <a:noFill/>
            <a:ln w="101600">
              <a:solidFill>
                <a:schemeClr val="hlink"/>
              </a:solidFill>
              <a:round/>
              <a:headEnd type="triangle" w="med" len="med"/>
              <a:tailEnd/>
            </a:ln>
          </p:spPr>
        </p:cxnSp>
        <p:cxnSp>
          <p:nvCxnSpPr>
            <p:cNvPr id="27702" name="AutoShape 71"/>
            <p:cNvCxnSpPr>
              <a:cxnSpLocks noChangeShapeType="1"/>
            </p:cNvCxnSpPr>
            <p:nvPr/>
          </p:nvCxnSpPr>
          <p:spPr bwMode="auto">
            <a:xfrm>
              <a:off x="2505" y="2592"/>
              <a:ext cx="423" cy="386"/>
            </a:xfrm>
            <a:prstGeom prst="straightConnector1">
              <a:avLst/>
            </a:prstGeom>
            <a:noFill/>
            <a:ln w="101600">
              <a:solidFill>
                <a:schemeClr val="hlink"/>
              </a:solidFill>
              <a:round/>
              <a:headEnd type="triangle" w="med" len="med"/>
              <a:tailEnd/>
            </a:ln>
          </p:spPr>
        </p:cxnSp>
      </p:grpSp>
      <p:grpSp>
        <p:nvGrpSpPr>
          <p:cNvPr id="10" name="Group 94"/>
          <p:cNvGrpSpPr>
            <a:grpSpLocks/>
          </p:cNvGrpSpPr>
          <p:nvPr/>
        </p:nvGrpSpPr>
        <p:grpSpPr bwMode="auto">
          <a:xfrm>
            <a:off x="1463675" y="2514600"/>
            <a:ext cx="5851525" cy="688975"/>
            <a:chOff x="922" y="1584"/>
            <a:chExt cx="3686" cy="434"/>
          </a:xfrm>
        </p:grpSpPr>
        <p:cxnSp>
          <p:nvCxnSpPr>
            <p:cNvPr id="27697" name="AutoShape 65"/>
            <p:cNvCxnSpPr>
              <a:cxnSpLocks noChangeShapeType="1"/>
            </p:cNvCxnSpPr>
            <p:nvPr/>
          </p:nvCxnSpPr>
          <p:spPr bwMode="auto">
            <a:xfrm flipH="1">
              <a:off x="4185" y="1584"/>
              <a:ext cx="423" cy="386"/>
            </a:xfrm>
            <a:prstGeom prst="straightConnector1">
              <a:avLst/>
            </a:prstGeom>
            <a:noFill/>
            <a:ln w="101600">
              <a:solidFill>
                <a:schemeClr val="hlink"/>
              </a:solidFill>
              <a:round/>
              <a:headEnd type="triangle" w="med" len="med"/>
              <a:tailEnd/>
            </a:ln>
          </p:spPr>
        </p:cxnSp>
        <p:cxnSp>
          <p:nvCxnSpPr>
            <p:cNvPr id="27698" name="AutoShape 74"/>
            <p:cNvCxnSpPr>
              <a:cxnSpLocks noChangeShapeType="1"/>
            </p:cNvCxnSpPr>
            <p:nvPr/>
          </p:nvCxnSpPr>
          <p:spPr bwMode="auto">
            <a:xfrm flipH="1">
              <a:off x="2544" y="1632"/>
              <a:ext cx="423" cy="386"/>
            </a:xfrm>
            <a:prstGeom prst="straightConnector1">
              <a:avLst/>
            </a:prstGeom>
            <a:noFill/>
            <a:ln w="101600">
              <a:solidFill>
                <a:schemeClr val="hlink"/>
              </a:solidFill>
              <a:round/>
              <a:headEnd type="triangle" w="med" len="med"/>
              <a:tailEnd/>
            </a:ln>
          </p:spPr>
        </p:cxnSp>
        <p:cxnSp>
          <p:nvCxnSpPr>
            <p:cNvPr id="27699" name="AutoShape 76"/>
            <p:cNvCxnSpPr>
              <a:cxnSpLocks noChangeShapeType="1"/>
            </p:cNvCxnSpPr>
            <p:nvPr/>
          </p:nvCxnSpPr>
          <p:spPr bwMode="auto">
            <a:xfrm flipH="1">
              <a:off x="922" y="1584"/>
              <a:ext cx="422" cy="386"/>
            </a:xfrm>
            <a:prstGeom prst="straightConnector1">
              <a:avLst/>
            </a:prstGeom>
            <a:noFill/>
            <a:ln w="101600">
              <a:solidFill>
                <a:schemeClr val="hlink"/>
              </a:solidFill>
              <a:round/>
              <a:headEnd type="triangle" w="med" len="med"/>
              <a:tailEnd/>
            </a:ln>
          </p:spPr>
        </p:cxnSp>
      </p:grpSp>
      <p:grpSp>
        <p:nvGrpSpPr>
          <p:cNvPr id="11" name="Group 93"/>
          <p:cNvGrpSpPr>
            <a:grpSpLocks/>
          </p:cNvGrpSpPr>
          <p:nvPr/>
        </p:nvGrpSpPr>
        <p:grpSpPr bwMode="auto">
          <a:xfrm>
            <a:off x="2667000" y="2892425"/>
            <a:ext cx="3276600" cy="688975"/>
            <a:chOff x="1680" y="1822"/>
            <a:chExt cx="2064" cy="434"/>
          </a:xfrm>
        </p:grpSpPr>
        <p:cxnSp>
          <p:nvCxnSpPr>
            <p:cNvPr id="27695" name="AutoShape 75"/>
            <p:cNvCxnSpPr>
              <a:cxnSpLocks noChangeShapeType="1"/>
            </p:cNvCxnSpPr>
            <p:nvPr/>
          </p:nvCxnSpPr>
          <p:spPr bwMode="auto">
            <a:xfrm>
              <a:off x="1680" y="1822"/>
              <a:ext cx="422" cy="386"/>
            </a:xfrm>
            <a:prstGeom prst="straightConnector1">
              <a:avLst/>
            </a:prstGeom>
            <a:noFill/>
            <a:ln w="101600">
              <a:solidFill>
                <a:schemeClr val="hlink"/>
              </a:solidFill>
              <a:round/>
              <a:headEnd type="triangle" w="med" len="med"/>
              <a:tailEnd/>
            </a:ln>
          </p:spPr>
        </p:cxnSp>
        <p:cxnSp>
          <p:nvCxnSpPr>
            <p:cNvPr id="27696" name="AutoShape 77"/>
            <p:cNvCxnSpPr>
              <a:cxnSpLocks noChangeShapeType="1"/>
            </p:cNvCxnSpPr>
            <p:nvPr/>
          </p:nvCxnSpPr>
          <p:spPr bwMode="auto">
            <a:xfrm>
              <a:off x="3321" y="1870"/>
              <a:ext cx="423" cy="386"/>
            </a:xfrm>
            <a:prstGeom prst="straightConnector1">
              <a:avLst/>
            </a:prstGeom>
            <a:noFill/>
            <a:ln w="101600">
              <a:solidFill>
                <a:schemeClr val="hlink"/>
              </a:solidFill>
              <a:round/>
              <a:headEnd type="triangle" w="med" len="med"/>
              <a:tailEnd/>
            </a:ln>
          </p:spPr>
        </p:cxnSp>
      </p:grpSp>
      <p:grpSp>
        <p:nvGrpSpPr>
          <p:cNvPr id="12" name="Group 89"/>
          <p:cNvGrpSpPr>
            <a:grpSpLocks/>
          </p:cNvGrpSpPr>
          <p:nvPr/>
        </p:nvGrpSpPr>
        <p:grpSpPr bwMode="auto">
          <a:xfrm>
            <a:off x="2730500" y="5407025"/>
            <a:ext cx="3213100" cy="638175"/>
            <a:chOff x="1720" y="3406"/>
            <a:chExt cx="2024" cy="402"/>
          </a:xfrm>
        </p:grpSpPr>
        <p:cxnSp>
          <p:nvCxnSpPr>
            <p:cNvPr id="27693" name="AutoShape 73"/>
            <p:cNvCxnSpPr>
              <a:cxnSpLocks noChangeShapeType="1"/>
            </p:cNvCxnSpPr>
            <p:nvPr/>
          </p:nvCxnSpPr>
          <p:spPr bwMode="auto">
            <a:xfrm>
              <a:off x="3322" y="3406"/>
              <a:ext cx="422" cy="386"/>
            </a:xfrm>
            <a:prstGeom prst="straightConnector1">
              <a:avLst/>
            </a:prstGeom>
            <a:noFill/>
            <a:ln w="101600">
              <a:solidFill>
                <a:schemeClr val="hlink"/>
              </a:solidFill>
              <a:round/>
              <a:headEnd type="triangle" w="med" len="med"/>
              <a:tailEnd/>
            </a:ln>
          </p:spPr>
        </p:cxnSp>
        <p:cxnSp>
          <p:nvCxnSpPr>
            <p:cNvPr id="27694" name="AutoShape 78"/>
            <p:cNvCxnSpPr>
              <a:cxnSpLocks noChangeShapeType="1"/>
            </p:cNvCxnSpPr>
            <p:nvPr/>
          </p:nvCxnSpPr>
          <p:spPr bwMode="auto">
            <a:xfrm>
              <a:off x="1720" y="3422"/>
              <a:ext cx="423" cy="386"/>
            </a:xfrm>
            <a:prstGeom prst="straightConnector1">
              <a:avLst/>
            </a:prstGeom>
            <a:noFill/>
            <a:ln w="101600">
              <a:solidFill>
                <a:schemeClr val="hlink"/>
              </a:solidFill>
              <a:round/>
              <a:headEnd type="triangle" w="med" len="med"/>
              <a:tailEnd/>
            </a:ln>
          </p:spPr>
        </p:cxnSp>
      </p:grpSp>
      <p:grpSp>
        <p:nvGrpSpPr>
          <p:cNvPr id="13" name="Group 90"/>
          <p:cNvGrpSpPr>
            <a:grpSpLocks/>
          </p:cNvGrpSpPr>
          <p:nvPr/>
        </p:nvGrpSpPr>
        <p:grpSpPr bwMode="auto">
          <a:xfrm>
            <a:off x="1447800" y="4949825"/>
            <a:ext cx="5867400" cy="768350"/>
            <a:chOff x="912" y="3118"/>
            <a:chExt cx="3696" cy="484"/>
          </a:xfrm>
        </p:grpSpPr>
        <p:cxnSp>
          <p:nvCxnSpPr>
            <p:cNvPr id="27690" name="AutoShape 69"/>
            <p:cNvCxnSpPr>
              <a:cxnSpLocks noChangeShapeType="1"/>
            </p:cNvCxnSpPr>
            <p:nvPr/>
          </p:nvCxnSpPr>
          <p:spPr bwMode="auto">
            <a:xfrm flipH="1">
              <a:off x="912" y="3166"/>
              <a:ext cx="422" cy="386"/>
            </a:xfrm>
            <a:prstGeom prst="straightConnector1">
              <a:avLst/>
            </a:prstGeom>
            <a:noFill/>
            <a:ln w="101600">
              <a:solidFill>
                <a:schemeClr val="hlink"/>
              </a:solidFill>
              <a:round/>
              <a:headEnd type="triangle" w="med" len="med"/>
              <a:tailEnd/>
            </a:ln>
          </p:spPr>
        </p:cxnSp>
        <p:cxnSp>
          <p:nvCxnSpPr>
            <p:cNvPr id="27691" name="AutoShape 72"/>
            <p:cNvCxnSpPr>
              <a:cxnSpLocks noChangeShapeType="1"/>
            </p:cNvCxnSpPr>
            <p:nvPr/>
          </p:nvCxnSpPr>
          <p:spPr bwMode="auto">
            <a:xfrm flipH="1">
              <a:off x="2496" y="3216"/>
              <a:ext cx="423" cy="386"/>
            </a:xfrm>
            <a:prstGeom prst="straightConnector1">
              <a:avLst/>
            </a:prstGeom>
            <a:noFill/>
            <a:ln w="101600">
              <a:solidFill>
                <a:schemeClr val="hlink"/>
              </a:solidFill>
              <a:round/>
              <a:headEnd type="triangle" w="med" len="med"/>
              <a:tailEnd/>
            </a:ln>
          </p:spPr>
        </p:cxnSp>
        <p:cxnSp>
          <p:nvCxnSpPr>
            <p:cNvPr id="27692" name="AutoShape 79"/>
            <p:cNvCxnSpPr>
              <a:cxnSpLocks noChangeShapeType="1"/>
            </p:cNvCxnSpPr>
            <p:nvPr/>
          </p:nvCxnSpPr>
          <p:spPr bwMode="auto">
            <a:xfrm flipH="1">
              <a:off x="4186" y="3118"/>
              <a:ext cx="422" cy="386"/>
            </a:xfrm>
            <a:prstGeom prst="straightConnector1">
              <a:avLst/>
            </a:prstGeom>
            <a:noFill/>
            <a:ln w="101600">
              <a:solidFill>
                <a:schemeClr val="hlink"/>
              </a:solidFill>
              <a:round/>
              <a:headEnd type="triangle" w="med" len="med"/>
              <a:tailEnd/>
            </a:ln>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a:xfrm>
            <a:off x="5702643" y="4267200"/>
            <a:ext cx="762000" cy="7620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Example: Coding</a:t>
            </a:r>
            <a:endParaRPr lang="en-US"/>
          </a:p>
        </p:txBody>
      </p:sp>
      <p:sp>
        <p:nvSpPr>
          <p:cNvPr id="5" name="Oval 3"/>
          <p:cNvSpPr>
            <a:spLocks noChangeArrowheads="1"/>
          </p:cNvSpPr>
          <p:nvPr/>
        </p:nvSpPr>
        <p:spPr bwMode="auto">
          <a:xfrm>
            <a:off x="800893"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0</a:t>
            </a:r>
          </a:p>
        </p:txBody>
      </p:sp>
      <p:sp>
        <p:nvSpPr>
          <p:cNvPr id="6" name="Oval 14"/>
          <p:cNvSpPr>
            <a:spLocks noChangeArrowheads="1"/>
          </p:cNvSpPr>
          <p:nvPr/>
        </p:nvSpPr>
        <p:spPr bwMode="auto">
          <a:xfrm>
            <a:off x="2812256"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1</a:t>
            </a:r>
          </a:p>
        </p:txBody>
      </p:sp>
      <p:sp>
        <p:nvSpPr>
          <p:cNvPr id="7" name="Oval 25"/>
          <p:cNvSpPr>
            <a:spLocks noChangeArrowheads="1"/>
          </p:cNvSpPr>
          <p:nvPr/>
        </p:nvSpPr>
        <p:spPr bwMode="auto">
          <a:xfrm>
            <a:off x="4823618"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2</a:t>
            </a:r>
          </a:p>
        </p:txBody>
      </p:sp>
      <p:sp>
        <p:nvSpPr>
          <p:cNvPr id="8" name="Oval 38"/>
          <p:cNvSpPr>
            <a:spLocks noChangeArrowheads="1"/>
          </p:cNvSpPr>
          <p:nvPr/>
        </p:nvSpPr>
        <p:spPr bwMode="auto">
          <a:xfrm>
            <a:off x="6834981"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3</a:t>
            </a:r>
          </a:p>
        </p:txBody>
      </p:sp>
      <p:sp>
        <p:nvSpPr>
          <p:cNvPr id="10" name="Oval 5"/>
          <p:cNvSpPr>
            <a:spLocks noChangeArrowheads="1"/>
          </p:cNvSpPr>
          <p:nvPr/>
        </p:nvSpPr>
        <p:spPr bwMode="auto">
          <a:xfrm>
            <a:off x="800893"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a:latin typeface="Cambria" pitchFamily="18" charset="0"/>
              </a:rPr>
              <a:t>X</a:t>
            </a:r>
            <a:r>
              <a:rPr lang="en-US" sz="2400" baseline="-25000">
                <a:latin typeface="Cambria" pitchFamily="18" charset="0"/>
              </a:rPr>
              <a:t>0</a:t>
            </a:r>
          </a:p>
        </p:txBody>
      </p:sp>
      <p:cxnSp>
        <p:nvCxnSpPr>
          <p:cNvPr id="11" name="AutoShape 12"/>
          <p:cNvCxnSpPr>
            <a:cxnSpLocks noChangeShapeType="1"/>
            <a:stCxn id="5" idx="4"/>
            <a:endCxn id="10" idx="0"/>
          </p:cNvCxnSpPr>
          <p:nvPr/>
        </p:nvCxnSpPr>
        <p:spPr bwMode="auto">
          <a:xfrm rot="5400000">
            <a:off x="298448" y="2628901"/>
            <a:ext cx="1508129" cy="1588"/>
          </a:xfrm>
          <a:prstGeom prst="straightConnector1">
            <a:avLst/>
          </a:prstGeom>
          <a:noFill/>
          <a:ln w="28575">
            <a:solidFill>
              <a:schemeClr val="tx1"/>
            </a:solidFill>
            <a:round/>
            <a:headEnd/>
            <a:tailEnd type="triangle" w="med" len="med"/>
          </a:ln>
          <a:effectLst/>
        </p:spPr>
      </p:cxnSp>
      <p:sp>
        <p:nvSpPr>
          <p:cNvPr id="12" name="Oval 16"/>
          <p:cNvSpPr>
            <a:spLocks noChangeArrowheads="1"/>
          </p:cNvSpPr>
          <p:nvPr/>
        </p:nvSpPr>
        <p:spPr bwMode="auto">
          <a:xfrm>
            <a:off x="2812256"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1</a:t>
            </a:r>
            <a:endParaRPr lang="en-US" sz="2400" baseline="-25000">
              <a:latin typeface="Cambria" pitchFamily="18" charset="0"/>
            </a:endParaRPr>
          </a:p>
        </p:txBody>
      </p:sp>
      <p:cxnSp>
        <p:nvCxnSpPr>
          <p:cNvPr id="13" name="AutoShape 23"/>
          <p:cNvCxnSpPr>
            <a:cxnSpLocks noChangeShapeType="1"/>
            <a:stCxn id="6" idx="4"/>
            <a:endCxn id="12" idx="0"/>
          </p:cNvCxnSpPr>
          <p:nvPr/>
        </p:nvCxnSpPr>
        <p:spPr bwMode="auto">
          <a:xfrm rot="5400000">
            <a:off x="2309811" y="2628901"/>
            <a:ext cx="1508129" cy="1588"/>
          </a:xfrm>
          <a:prstGeom prst="straightConnector1">
            <a:avLst/>
          </a:prstGeom>
          <a:noFill/>
          <a:ln w="28575">
            <a:solidFill>
              <a:schemeClr val="tx1"/>
            </a:solidFill>
            <a:round/>
            <a:headEnd/>
            <a:tailEnd type="triangle" w="med" len="med"/>
          </a:ln>
          <a:effectLst/>
        </p:spPr>
      </p:cxnSp>
      <p:sp>
        <p:nvSpPr>
          <p:cNvPr id="14" name="Oval 27"/>
          <p:cNvSpPr>
            <a:spLocks noChangeArrowheads="1"/>
          </p:cNvSpPr>
          <p:nvPr/>
        </p:nvSpPr>
        <p:spPr bwMode="auto">
          <a:xfrm>
            <a:off x="4823618"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2</a:t>
            </a:r>
            <a:endParaRPr lang="en-US" sz="2400" baseline="-25000">
              <a:latin typeface="Cambria" pitchFamily="18" charset="0"/>
            </a:endParaRPr>
          </a:p>
        </p:txBody>
      </p:sp>
      <p:cxnSp>
        <p:nvCxnSpPr>
          <p:cNvPr id="15" name="AutoShape 34"/>
          <p:cNvCxnSpPr>
            <a:cxnSpLocks noChangeShapeType="1"/>
            <a:stCxn id="7" idx="4"/>
            <a:endCxn id="14" idx="0"/>
          </p:cNvCxnSpPr>
          <p:nvPr/>
        </p:nvCxnSpPr>
        <p:spPr bwMode="auto">
          <a:xfrm rot="5400000">
            <a:off x="4321173" y="2628901"/>
            <a:ext cx="1508129" cy="1588"/>
          </a:xfrm>
          <a:prstGeom prst="straightConnector1">
            <a:avLst/>
          </a:prstGeom>
          <a:noFill/>
          <a:ln w="28575">
            <a:solidFill>
              <a:schemeClr val="tx1"/>
            </a:solidFill>
            <a:round/>
            <a:headEnd/>
            <a:tailEnd type="triangle" w="med" len="med"/>
          </a:ln>
          <a:effectLst/>
        </p:spPr>
      </p:cxnSp>
      <p:sp>
        <p:nvSpPr>
          <p:cNvPr id="16" name="Oval 40"/>
          <p:cNvSpPr>
            <a:spLocks noChangeArrowheads="1"/>
          </p:cNvSpPr>
          <p:nvPr/>
        </p:nvSpPr>
        <p:spPr bwMode="auto">
          <a:xfrm>
            <a:off x="6834981"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3</a:t>
            </a:r>
            <a:endParaRPr lang="en-US" sz="2400" baseline="-25000">
              <a:latin typeface="Cambria" pitchFamily="18" charset="0"/>
            </a:endParaRPr>
          </a:p>
        </p:txBody>
      </p:sp>
      <p:cxnSp>
        <p:nvCxnSpPr>
          <p:cNvPr id="17" name="AutoShape 47"/>
          <p:cNvCxnSpPr>
            <a:cxnSpLocks noChangeShapeType="1"/>
            <a:stCxn id="8" idx="4"/>
            <a:endCxn id="16" idx="0"/>
          </p:cNvCxnSpPr>
          <p:nvPr/>
        </p:nvCxnSpPr>
        <p:spPr bwMode="auto">
          <a:xfrm rot="5400000">
            <a:off x="6332536" y="2628901"/>
            <a:ext cx="1508129" cy="1588"/>
          </a:xfrm>
          <a:prstGeom prst="straightConnector1">
            <a:avLst/>
          </a:prstGeom>
          <a:noFill/>
          <a:ln w="28575">
            <a:solidFill>
              <a:schemeClr val="tx1"/>
            </a:solidFill>
            <a:round/>
            <a:headEnd/>
            <a:tailEnd type="triangle" w="med" len="med"/>
          </a:ln>
          <a:effectLst/>
        </p:spPr>
      </p:cxnSp>
      <p:sp>
        <p:nvSpPr>
          <p:cNvPr id="19" name="AutoShape 4"/>
          <p:cNvSpPr>
            <a:spLocks noChangeArrowheads="1"/>
          </p:cNvSpPr>
          <p:nvPr/>
        </p:nvSpPr>
        <p:spPr bwMode="auto">
          <a:xfrm>
            <a:off x="800893"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a:latin typeface="Cambria" pitchFamily="18" charset="0"/>
              </a:rPr>
              <a:t>Y</a:t>
            </a:r>
            <a:r>
              <a:rPr lang="en-US" sz="2400" baseline="-25000">
                <a:latin typeface="Cambria" pitchFamily="18" charset="0"/>
              </a:rPr>
              <a:t>0</a:t>
            </a:r>
          </a:p>
        </p:txBody>
      </p:sp>
      <p:sp>
        <p:nvSpPr>
          <p:cNvPr id="20" name="AutoShape 6"/>
          <p:cNvSpPr>
            <a:spLocks noChangeArrowheads="1"/>
          </p:cNvSpPr>
          <p:nvPr/>
        </p:nvSpPr>
        <p:spPr bwMode="auto">
          <a:xfrm>
            <a:off x="1805781"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0</a:t>
            </a:r>
            <a:endParaRPr lang="en-US" sz="2400" baseline="-25000">
              <a:latin typeface="Cambria" pitchFamily="18" charset="0"/>
            </a:endParaRPr>
          </a:p>
        </p:txBody>
      </p:sp>
      <p:cxnSp>
        <p:nvCxnSpPr>
          <p:cNvPr id="21" name="AutoShape 11"/>
          <p:cNvCxnSpPr>
            <a:cxnSpLocks noChangeShapeType="1"/>
            <a:stCxn id="36" idx="4"/>
            <a:endCxn id="20" idx="0"/>
          </p:cNvCxnSpPr>
          <p:nvPr/>
        </p:nvCxnSpPr>
        <p:spPr bwMode="auto">
          <a:xfrm rot="5400000">
            <a:off x="1806575" y="4137026"/>
            <a:ext cx="501650" cy="1588"/>
          </a:xfrm>
          <a:prstGeom prst="straightConnector1">
            <a:avLst/>
          </a:prstGeom>
          <a:noFill/>
          <a:ln w="28575">
            <a:solidFill>
              <a:schemeClr val="tx1"/>
            </a:solidFill>
            <a:round/>
            <a:headEnd/>
            <a:tailEnd type="triangle" w="med" len="med"/>
          </a:ln>
          <a:effectLst/>
        </p:spPr>
      </p:cxnSp>
      <p:cxnSp>
        <p:nvCxnSpPr>
          <p:cNvPr id="22" name="AutoShape 13"/>
          <p:cNvCxnSpPr>
            <a:cxnSpLocks noChangeShapeType="1"/>
            <a:stCxn id="10" idx="4"/>
            <a:endCxn id="19" idx="0"/>
          </p:cNvCxnSpPr>
          <p:nvPr/>
        </p:nvCxnSpPr>
        <p:spPr bwMode="auto">
          <a:xfrm rot="5400000">
            <a:off x="801689" y="4137027"/>
            <a:ext cx="501647" cy="1588"/>
          </a:xfrm>
          <a:prstGeom prst="straightConnector1">
            <a:avLst/>
          </a:prstGeom>
          <a:noFill/>
          <a:ln w="28575">
            <a:solidFill>
              <a:schemeClr val="tx1"/>
            </a:solidFill>
            <a:round/>
            <a:headEnd/>
            <a:tailEnd type="triangle" w="med" len="med"/>
          </a:ln>
          <a:effectLst/>
        </p:spPr>
      </p:cxnSp>
      <p:sp>
        <p:nvSpPr>
          <p:cNvPr id="23" name="AutoShape 15"/>
          <p:cNvSpPr>
            <a:spLocks noChangeArrowheads="1"/>
          </p:cNvSpPr>
          <p:nvPr/>
        </p:nvSpPr>
        <p:spPr bwMode="auto">
          <a:xfrm>
            <a:off x="2812256"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1</a:t>
            </a:r>
            <a:endParaRPr lang="en-US" sz="2400" baseline="-25000">
              <a:latin typeface="Cambria" pitchFamily="18" charset="0"/>
            </a:endParaRPr>
          </a:p>
        </p:txBody>
      </p:sp>
      <p:sp>
        <p:nvSpPr>
          <p:cNvPr id="24" name="AutoShape 17"/>
          <p:cNvSpPr>
            <a:spLocks noChangeArrowheads="1"/>
          </p:cNvSpPr>
          <p:nvPr/>
        </p:nvSpPr>
        <p:spPr bwMode="auto">
          <a:xfrm>
            <a:off x="3817143"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1</a:t>
            </a:r>
            <a:endParaRPr lang="en-US" sz="2400" baseline="-25000">
              <a:latin typeface="Cambria" pitchFamily="18" charset="0"/>
            </a:endParaRPr>
          </a:p>
        </p:txBody>
      </p:sp>
      <p:cxnSp>
        <p:nvCxnSpPr>
          <p:cNvPr id="25" name="AutoShape 22"/>
          <p:cNvCxnSpPr>
            <a:cxnSpLocks noChangeShapeType="1"/>
            <a:stCxn id="40" idx="4"/>
            <a:endCxn id="24" idx="0"/>
          </p:cNvCxnSpPr>
          <p:nvPr/>
        </p:nvCxnSpPr>
        <p:spPr bwMode="auto">
          <a:xfrm rot="5400000">
            <a:off x="3817938" y="4137026"/>
            <a:ext cx="501650" cy="1"/>
          </a:xfrm>
          <a:prstGeom prst="straightConnector1">
            <a:avLst/>
          </a:prstGeom>
          <a:noFill/>
          <a:ln w="28575">
            <a:solidFill>
              <a:schemeClr val="tx1"/>
            </a:solidFill>
            <a:round/>
            <a:headEnd/>
            <a:tailEnd type="triangle" w="med" len="med"/>
          </a:ln>
          <a:effectLst/>
        </p:spPr>
      </p:cxnSp>
      <p:cxnSp>
        <p:nvCxnSpPr>
          <p:cNvPr id="26" name="AutoShape 24"/>
          <p:cNvCxnSpPr>
            <a:cxnSpLocks noChangeShapeType="1"/>
            <a:stCxn id="12" idx="4"/>
            <a:endCxn id="23" idx="0"/>
          </p:cNvCxnSpPr>
          <p:nvPr/>
        </p:nvCxnSpPr>
        <p:spPr bwMode="auto">
          <a:xfrm rot="5400000">
            <a:off x="2813052" y="4137027"/>
            <a:ext cx="501647" cy="1588"/>
          </a:xfrm>
          <a:prstGeom prst="straightConnector1">
            <a:avLst/>
          </a:prstGeom>
          <a:noFill/>
          <a:ln w="28575">
            <a:solidFill>
              <a:schemeClr val="tx1"/>
            </a:solidFill>
            <a:round/>
            <a:headEnd/>
            <a:tailEnd type="triangle" w="med" len="med"/>
          </a:ln>
          <a:effectLst/>
        </p:spPr>
      </p:cxnSp>
      <p:sp>
        <p:nvSpPr>
          <p:cNvPr id="27" name="AutoShape 26"/>
          <p:cNvSpPr>
            <a:spLocks noChangeArrowheads="1"/>
          </p:cNvSpPr>
          <p:nvPr/>
        </p:nvSpPr>
        <p:spPr bwMode="auto">
          <a:xfrm>
            <a:off x="4823618"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2</a:t>
            </a:r>
            <a:endParaRPr lang="en-US" sz="2400" baseline="-25000">
              <a:latin typeface="Cambria" pitchFamily="18" charset="0"/>
            </a:endParaRPr>
          </a:p>
        </p:txBody>
      </p:sp>
      <p:sp>
        <p:nvSpPr>
          <p:cNvPr id="28" name="AutoShape 28"/>
          <p:cNvSpPr>
            <a:spLocks noChangeArrowheads="1"/>
          </p:cNvSpPr>
          <p:nvPr/>
        </p:nvSpPr>
        <p:spPr bwMode="auto">
          <a:xfrm>
            <a:off x="5828506"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2</a:t>
            </a:r>
            <a:endParaRPr lang="en-US" sz="2400" baseline="-25000">
              <a:latin typeface="Cambria" pitchFamily="18" charset="0"/>
            </a:endParaRPr>
          </a:p>
        </p:txBody>
      </p:sp>
      <p:cxnSp>
        <p:nvCxnSpPr>
          <p:cNvPr id="29" name="AutoShape 33"/>
          <p:cNvCxnSpPr>
            <a:cxnSpLocks noChangeShapeType="1"/>
            <a:stCxn id="44" idx="4"/>
            <a:endCxn id="28" idx="0"/>
          </p:cNvCxnSpPr>
          <p:nvPr/>
        </p:nvCxnSpPr>
        <p:spPr bwMode="auto">
          <a:xfrm rot="5400000">
            <a:off x="5829300" y="4137026"/>
            <a:ext cx="501650" cy="1588"/>
          </a:xfrm>
          <a:prstGeom prst="straightConnector1">
            <a:avLst/>
          </a:prstGeom>
          <a:noFill/>
          <a:ln w="28575">
            <a:solidFill>
              <a:schemeClr val="tx1"/>
            </a:solidFill>
            <a:round/>
            <a:headEnd/>
            <a:tailEnd type="triangle" w="med" len="med"/>
          </a:ln>
          <a:effectLst/>
        </p:spPr>
      </p:cxnSp>
      <p:cxnSp>
        <p:nvCxnSpPr>
          <p:cNvPr id="30" name="AutoShape 35"/>
          <p:cNvCxnSpPr>
            <a:cxnSpLocks noChangeShapeType="1"/>
            <a:stCxn id="14" idx="4"/>
            <a:endCxn id="27" idx="0"/>
          </p:cNvCxnSpPr>
          <p:nvPr/>
        </p:nvCxnSpPr>
        <p:spPr bwMode="auto">
          <a:xfrm rot="5400000">
            <a:off x="4824414" y="4137027"/>
            <a:ext cx="501647" cy="1588"/>
          </a:xfrm>
          <a:prstGeom prst="straightConnector1">
            <a:avLst/>
          </a:prstGeom>
          <a:noFill/>
          <a:ln w="28575">
            <a:solidFill>
              <a:schemeClr val="tx1"/>
            </a:solidFill>
            <a:round/>
            <a:headEnd/>
            <a:tailEnd type="triangle" w="med" len="med"/>
          </a:ln>
          <a:effectLst/>
        </p:spPr>
      </p:cxnSp>
      <p:sp>
        <p:nvSpPr>
          <p:cNvPr id="31" name="AutoShape 39"/>
          <p:cNvSpPr>
            <a:spLocks noChangeArrowheads="1"/>
          </p:cNvSpPr>
          <p:nvPr/>
        </p:nvSpPr>
        <p:spPr bwMode="auto">
          <a:xfrm>
            <a:off x="6834981"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3</a:t>
            </a:r>
            <a:endParaRPr lang="en-US" sz="2400" baseline="-25000">
              <a:latin typeface="Cambria" pitchFamily="18" charset="0"/>
            </a:endParaRPr>
          </a:p>
        </p:txBody>
      </p:sp>
      <p:sp>
        <p:nvSpPr>
          <p:cNvPr id="32" name="AutoShape 41"/>
          <p:cNvSpPr>
            <a:spLocks noChangeArrowheads="1"/>
          </p:cNvSpPr>
          <p:nvPr/>
        </p:nvSpPr>
        <p:spPr bwMode="auto">
          <a:xfrm>
            <a:off x="7839868"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3</a:t>
            </a:r>
            <a:endParaRPr lang="en-US" sz="2400" baseline="-25000">
              <a:latin typeface="Cambria" pitchFamily="18" charset="0"/>
            </a:endParaRPr>
          </a:p>
        </p:txBody>
      </p:sp>
      <p:cxnSp>
        <p:nvCxnSpPr>
          <p:cNvPr id="33" name="AutoShape 46"/>
          <p:cNvCxnSpPr>
            <a:cxnSpLocks noChangeShapeType="1"/>
            <a:stCxn id="50" idx="4"/>
            <a:endCxn id="32" idx="0"/>
          </p:cNvCxnSpPr>
          <p:nvPr/>
        </p:nvCxnSpPr>
        <p:spPr bwMode="auto">
          <a:xfrm rot="5400000">
            <a:off x="7840663" y="4137026"/>
            <a:ext cx="501650" cy="1"/>
          </a:xfrm>
          <a:prstGeom prst="straightConnector1">
            <a:avLst/>
          </a:prstGeom>
          <a:noFill/>
          <a:ln w="28575">
            <a:solidFill>
              <a:schemeClr val="tx1"/>
            </a:solidFill>
            <a:round/>
            <a:headEnd/>
            <a:tailEnd type="triangle" w="med" len="med"/>
          </a:ln>
          <a:effectLst/>
        </p:spPr>
      </p:cxnSp>
      <p:cxnSp>
        <p:nvCxnSpPr>
          <p:cNvPr id="34" name="AutoShape 48"/>
          <p:cNvCxnSpPr>
            <a:cxnSpLocks noChangeShapeType="1"/>
            <a:stCxn id="16" idx="4"/>
            <a:endCxn id="31" idx="0"/>
          </p:cNvCxnSpPr>
          <p:nvPr/>
        </p:nvCxnSpPr>
        <p:spPr bwMode="auto">
          <a:xfrm rot="5400000">
            <a:off x="6835777" y="4137027"/>
            <a:ext cx="501647" cy="1588"/>
          </a:xfrm>
          <a:prstGeom prst="straightConnector1">
            <a:avLst/>
          </a:prstGeom>
          <a:noFill/>
          <a:ln w="28575">
            <a:solidFill>
              <a:schemeClr val="tx1"/>
            </a:solidFill>
            <a:round/>
            <a:headEnd/>
            <a:tailEnd type="triangle" w="med" len="med"/>
          </a:ln>
          <a:effectLst/>
        </p:spPr>
      </p:cxnSp>
      <p:sp>
        <p:nvSpPr>
          <p:cNvPr id="36" name="Oval 7"/>
          <p:cNvSpPr>
            <a:spLocks noChangeArrowheads="1"/>
          </p:cNvSpPr>
          <p:nvPr/>
        </p:nvSpPr>
        <p:spPr bwMode="auto">
          <a:xfrm>
            <a:off x="1805781"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0</a:t>
            </a:r>
            <a:endParaRPr lang="en-US" sz="2400" baseline="-25000">
              <a:latin typeface="Cambria" pitchFamily="18" charset="0"/>
            </a:endParaRPr>
          </a:p>
        </p:txBody>
      </p:sp>
      <p:sp>
        <p:nvSpPr>
          <p:cNvPr id="37" name="Oval 8"/>
          <p:cNvSpPr>
            <a:spLocks noChangeArrowheads="1"/>
          </p:cNvSpPr>
          <p:nvPr/>
        </p:nvSpPr>
        <p:spPr bwMode="auto">
          <a:xfrm>
            <a:off x="1805781"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0</a:t>
            </a:r>
          </a:p>
        </p:txBody>
      </p:sp>
      <p:cxnSp>
        <p:nvCxnSpPr>
          <p:cNvPr id="38" name="AutoShape 9"/>
          <p:cNvCxnSpPr>
            <a:cxnSpLocks noChangeShapeType="1"/>
            <a:stCxn id="5" idx="5"/>
            <a:endCxn id="37" idx="1"/>
          </p:cNvCxnSpPr>
          <p:nvPr/>
        </p:nvCxnSpPr>
        <p:spPr bwMode="auto">
          <a:xfrm rot="16200000" flipH="1">
            <a:off x="1230434" y="1801139"/>
            <a:ext cx="649045" cy="649046"/>
          </a:xfrm>
          <a:prstGeom prst="straightConnector1">
            <a:avLst/>
          </a:prstGeom>
          <a:noFill/>
          <a:ln w="28575">
            <a:solidFill>
              <a:schemeClr val="tx1"/>
            </a:solidFill>
            <a:round/>
            <a:headEnd/>
            <a:tailEnd type="triangle" w="med" len="med"/>
          </a:ln>
          <a:effectLst/>
        </p:spPr>
      </p:cxnSp>
      <p:cxnSp>
        <p:nvCxnSpPr>
          <p:cNvPr id="39" name="AutoShape 10"/>
          <p:cNvCxnSpPr>
            <a:cxnSpLocks noChangeShapeType="1"/>
            <a:stCxn id="37" idx="4"/>
            <a:endCxn id="36" idx="0"/>
          </p:cNvCxnSpPr>
          <p:nvPr/>
        </p:nvCxnSpPr>
        <p:spPr bwMode="auto">
          <a:xfrm>
            <a:off x="2058194" y="2895601"/>
            <a:ext cx="0" cy="471488"/>
          </a:xfrm>
          <a:prstGeom prst="straightConnector1">
            <a:avLst/>
          </a:prstGeom>
          <a:noFill/>
          <a:ln w="28575">
            <a:solidFill>
              <a:schemeClr val="tx1"/>
            </a:solidFill>
            <a:round/>
            <a:headEnd/>
            <a:tailEnd type="triangle" w="med" len="med"/>
          </a:ln>
          <a:effectLst/>
        </p:spPr>
      </p:cxnSp>
      <p:sp>
        <p:nvSpPr>
          <p:cNvPr id="40" name="Oval 18"/>
          <p:cNvSpPr>
            <a:spLocks noChangeArrowheads="1"/>
          </p:cNvSpPr>
          <p:nvPr/>
        </p:nvSpPr>
        <p:spPr bwMode="auto">
          <a:xfrm>
            <a:off x="3817144"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1</a:t>
            </a:r>
            <a:endParaRPr lang="en-US" sz="2400" baseline="-25000">
              <a:latin typeface="Cambria" pitchFamily="18" charset="0"/>
            </a:endParaRPr>
          </a:p>
        </p:txBody>
      </p:sp>
      <p:sp>
        <p:nvSpPr>
          <p:cNvPr id="41" name="Oval 19"/>
          <p:cNvSpPr>
            <a:spLocks noChangeArrowheads="1"/>
          </p:cNvSpPr>
          <p:nvPr/>
        </p:nvSpPr>
        <p:spPr bwMode="auto">
          <a:xfrm>
            <a:off x="3817144"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1</a:t>
            </a:r>
          </a:p>
        </p:txBody>
      </p:sp>
      <p:cxnSp>
        <p:nvCxnSpPr>
          <p:cNvPr id="42" name="AutoShape 20"/>
          <p:cNvCxnSpPr>
            <a:cxnSpLocks noChangeShapeType="1"/>
            <a:stCxn id="6" idx="5"/>
            <a:endCxn id="41" idx="1"/>
          </p:cNvCxnSpPr>
          <p:nvPr/>
        </p:nvCxnSpPr>
        <p:spPr bwMode="auto">
          <a:xfrm rot="16200000" flipH="1">
            <a:off x="3241797" y="1801139"/>
            <a:ext cx="649045" cy="649046"/>
          </a:xfrm>
          <a:prstGeom prst="straightConnector1">
            <a:avLst/>
          </a:prstGeom>
          <a:noFill/>
          <a:ln w="28575">
            <a:solidFill>
              <a:schemeClr val="tx1"/>
            </a:solidFill>
            <a:round/>
            <a:headEnd/>
            <a:tailEnd type="triangle" w="med" len="med"/>
          </a:ln>
          <a:effectLst/>
        </p:spPr>
      </p:cxnSp>
      <p:cxnSp>
        <p:nvCxnSpPr>
          <p:cNvPr id="43" name="AutoShape 21"/>
          <p:cNvCxnSpPr>
            <a:cxnSpLocks noChangeShapeType="1"/>
            <a:stCxn id="41" idx="4"/>
            <a:endCxn id="40" idx="0"/>
          </p:cNvCxnSpPr>
          <p:nvPr/>
        </p:nvCxnSpPr>
        <p:spPr bwMode="auto">
          <a:xfrm>
            <a:off x="4069556" y="2895601"/>
            <a:ext cx="0" cy="471488"/>
          </a:xfrm>
          <a:prstGeom prst="straightConnector1">
            <a:avLst/>
          </a:prstGeom>
          <a:noFill/>
          <a:ln w="28575">
            <a:solidFill>
              <a:schemeClr val="tx1"/>
            </a:solidFill>
            <a:round/>
            <a:headEnd/>
            <a:tailEnd type="triangle" w="med" len="med"/>
          </a:ln>
          <a:effectLst/>
        </p:spPr>
      </p:cxnSp>
      <p:sp>
        <p:nvSpPr>
          <p:cNvPr id="44" name="Oval 29"/>
          <p:cNvSpPr>
            <a:spLocks noChangeArrowheads="1"/>
          </p:cNvSpPr>
          <p:nvPr/>
        </p:nvSpPr>
        <p:spPr bwMode="auto">
          <a:xfrm>
            <a:off x="5828506"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2</a:t>
            </a:r>
            <a:endParaRPr lang="en-US" sz="2400" baseline="-25000">
              <a:latin typeface="Cambria" pitchFamily="18" charset="0"/>
            </a:endParaRPr>
          </a:p>
        </p:txBody>
      </p:sp>
      <p:sp>
        <p:nvSpPr>
          <p:cNvPr id="45" name="Oval 30"/>
          <p:cNvSpPr>
            <a:spLocks noChangeArrowheads="1"/>
          </p:cNvSpPr>
          <p:nvPr/>
        </p:nvSpPr>
        <p:spPr bwMode="auto">
          <a:xfrm>
            <a:off x="5828506"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2</a:t>
            </a:r>
          </a:p>
        </p:txBody>
      </p:sp>
      <p:cxnSp>
        <p:nvCxnSpPr>
          <p:cNvPr id="46" name="AutoShape 31"/>
          <p:cNvCxnSpPr>
            <a:cxnSpLocks noChangeShapeType="1"/>
            <a:stCxn id="7" idx="5"/>
            <a:endCxn id="45" idx="1"/>
          </p:cNvCxnSpPr>
          <p:nvPr/>
        </p:nvCxnSpPr>
        <p:spPr bwMode="auto">
          <a:xfrm rot="16200000" flipH="1">
            <a:off x="5253159" y="1801139"/>
            <a:ext cx="649045" cy="649046"/>
          </a:xfrm>
          <a:prstGeom prst="straightConnector1">
            <a:avLst/>
          </a:prstGeom>
          <a:noFill/>
          <a:ln w="28575">
            <a:solidFill>
              <a:schemeClr val="tx1"/>
            </a:solidFill>
            <a:round/>
            <a:headEnd/>
            <a:tailEnd type="triangle" w="med" len="med"/>
          </a:ln>
          <a:effectLst/>
        </p:spPr>
      </p:cxnSp>
      <p:cxnSp>
        <p:nvCxnSpPr>
          <p:cNvPr id="47" name="AutoShape 32"/>
          <p:cNvCxnSpPr>
            <a:cxnSpLocks noChangeShapeType="1"/>
            <a:stCxn id="45" idx="4"/>
            <a:endCxn id="44" idx="0"/>
          </p:cNvCxnSpPr>
          <p:nvPr/>
        </p:nvCxnSpPr>
        <p:spPr bwMode="auto">
          <a:xfrm>
            <a:off x="6080919" y="2895601"/>
            <a:ext cx="0" cy="471488"/>
          </a:xfrm>
          <a:prstGeom prst="straightConnector1">
            <a:avLst/>
          </a:prstGeom>
          <a:noFill/>
          <a:ln w="28575">
            <a:solidFill>
              <a:schemeClr val="tx1"/>
            </a:solidFill>
            <a:round/>
            <a:headEnd/>
            <a:tailEnd type="triangle" w="med" len="med"/>
          </a:ln>
          <a:effectLst/>
        </p:spPr>
      </p:cxnSp>
      <p:cxnSp>
        <p:nvCxnSpPr>
          <p:cNvPr id="48" name="AutoShape 36"/>
          <p:cNvCxnSpPr>
            <a:cxnSpLocks noChangeShapeType="1"/>
            <a:stCxn id="37" idx="6"/>
            <a:endCxn id="41" idx="2"/>
          </p:cNvCxnSpPr>
          <p:nvPr/>
        </p:nvCxnSpPr>
        <p:spPr bwMode="auto">
          <a:xfrm>
            <a:off x="2309019" y="2628107"/>
            <a:ext cx="1508125" cy="1588"/>
          </a:xfrm>
          <a:prstGeom prst="straightConnector1">
            <a:avLst/>
          </a:prstGeom>
          <a:noFill/>
          <a:ln w="28575">
            <a:solidFill>
              <a:schemeClr val="tx1"/>
            </a:solidFill>
            <a:round/>
            <a:headEnd/>
            <a:tailEnd type="triangle" w="med" len="med"/>
          </a:ln>
          <a:effectLst/>
        </p:spPr>
      </p:cxnSp>
      <p:cxnSp>
        <p:nvCxnSpPr>
          <p:cNvPr id="49" name="AutoShape 37"/>
          <p:cNvCxnSpPr>
            <a:cxnSpLocks noChangeShapeType="1"/>
            <a:stCxn id="41" idx="6"/>
            <a:endCxn id="45" idx="2"/>
          </p:cNvCxnSpPr>
          <p:nvPr/>
        </p:nvCxnSpPr>
        <p:spPr bwMode="auto">
          <a:xfrm>
            <a:off x="4320382" y="2628107"/>
            <a:ext cx="1508124" cy="1588"/>
          </a:xfrm>
          <a:prstGeom prst="straightConnector1">
            <a:avLst/>
          </a:prstGeom>
          <a:noFill/>
          <a:ln w="28575">
            <a:solidFill>
              <a:schemeClr val="tx1"/>
            </a:solidFill>
            <a:round/>
            <a:headEnd/>
            <a:tailEnd type="triangle" w="med" len="med"/>
          </a:ln>
          <a:effectLst/>
        </p:spPr>
      </p:cxnSp>
      <p:sp>
        <p:nvSpPr>
          <p:cNvPr id="50" name="Oval 42"/>
          <p:cNvSpPr>
            <a:spLocks noChangeArrowheads="1"/>
          </p:cNvSpPr>
          <p:nvPr/>
        </p:nvSpPr>
        <p:spPr bwMode="auto">
          <a:xfrm>
            <a:off x="7839869"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3</a:t>
            </a:r>
            <a:endParaRPr lang="en-US" sz="2400" baseline="-25000">
              <a:latin typeface="Cambria" pitchFamily="18" charset="0"/>
            </a:endParaRPr>
          </a:p>
        </p:txBody>
      </p:sp>
      <p:sp>
        <p:nvSpPr>
          <p:cNvPr id="51" name="Oval 43"/>
          <p:cNvSpPr>
            <a:spLocks noChangeArrowheads="1"/>
          </p:cNvSpPr>
          <p:nvPr/>
        </p:nvSpPr>
        <p:spPr bwMode="auto">
          <a:xfrm>
            <a:off x="7839869"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3</a:t>
            </a:r>
          </a:p>
        </p:txBody>
      </p:sp>
      <p:cxnSp>
        <p:nvCxnSpPr>
          <p:cNvPr id="52" name="AutoShape 44"/>
          <p:cNvCxnSpPr>
            <a:cxnSpLocks noChangeShapeType="1"/>
            <a:stCxn id="8" idx="5"/>
            <a:endCxn id="51" idx="1"/>
          </p:cNvCxnSpPr>
          <p:nvPr/>
        </p:nvCxnSpPr>
        <p:spPr bwMode="auto">
          <a:xfrm rot="16200000" flipH="1">
            <a:off x="7264522" y="1801139"/>
            <a:ext cx="649045" cy="649046"/>
          </a:xfrm>
          <a:prstGeom prst="straightConnector1">
            <a:avLst/>
          </a:prstGeom>
          <a:noFill/>
          <a:ln w="28575">
            <a:solidFill>
              <a:schemeClr val="tx1"/>
            </a:solidFill>
            <a:round/>
            <a:headEnd/>
            <a:tailEnd type="triangle" w="med" len="med"/>
          </a:ln>
          <a:effectLst/>
        </p:spPr>
      </p:cxnSp>
      <p:cxnSp>
        <p:nvCxnSpPr>
          <p:cNvPr id="53" name="AutoShape 45"/>
          <p:cNvCxnSpPr>
            <a:cxnSpLocks noChangeShapeType="1"/>
            <a:stCxn id="51" idx="4"/>
            <a:endCxn id="50" idx="0"/>
          </p:cNvCxnSpPr>
          <p:nvPr/>
        </p:nvCxnSpPr>
        <p:spPr bwMode="auto">
          <a:xfrm>
            <a:off x="8092281" y="2895601"/>
            <a:ext cx="0" cy="471488"/>
          </a:xfrm>
          <a:prstGeom prst="straightConnector1">
            <a:avLst/>
          </a:prstGeom>
          <a:noFill/>
          <a:ln w="28575">
            <a:solidFill>
              <a:schemeClr val="tx1"/>
            </a:solidFill>
            <a:round/>
            <a:headEnd/>
            <a:tailEnd type="triangle" w="med" len="med"/>
          </a:ln>
          <a:effectLst/>
        </p:spPr>
      </p:cxnSp>
      <p:cxnSp>
        <p:nvCxnSpPr>
          <p:cNvPr id="54" name="AutoShape 49"/>
          <p:cNvCxnSpPr>
            <a:cxnSpLocks noChangeShapeType="1"/>
            <a:stCxn id="45" idx="6"/>
            <a:endCxn id="51" idx="2"/>
          </p:cNvCxnSpPr>
          <p:nvPr/>
        </p:nvCxnSpPr>
        <p:spPr bwMode="auto">
          <a:xfrm>
            <a:off x="6331744" y="2628107"/>
            <a:ext cx="1508125" cy="1588"/>
          </a:xfrm>
          <a:prstGeom prst="straightConnector1">
            <a:avLst/>
          </a:prstGeom>
          <a:noFill/>
          <a:ln w="28575">
            <a:solidFill>
              <a:schemeClr val="tx1"/>
            </a:solidFill>
            <a:round/>
            <a:headEnd/>
            <a:tailEnd type="triangle" w="med" len="med"/>
          </a:ln>
          <a:effectLst/>
        </p:spPr>
      </p:cxnSp>
      <p:sp>
        <p:nvSpPr>
          <p:cNvPr id="55" name="TextBox 54"/>
          <p:cNvSpPr txBox="1"/>
          <p:nvPr/>
        </p:nvSpPr>
        <p:spPr>
          <a:xfrm>
            <a:off x="441350" y="5257800"/>
            <a:ext cx="8185959" cy="1077218"/>
          </a:xfrm>
          <a:prstGeom prst="rect">
            <a:avLst/>
          </a:prstGeom>
          <a:noFill/>
        </p:spPr>
        <p:txBody>
          <a:bodyPr wrap="none" rtlCol="0">
            <a:spAutoFit/>
          </a:bodyPr>
          <a:lstStyle/>
          <a:p>
            <a:r>
              <a:rPr lang="en-US" sz="3200" i="1" smtClean="0">
                <a:latin typeface="Cambria" pitchFamily="18" charset="0"/>
              </a:rPr>
              <a:t>Pr</a:t>
            </a:r>
            <a:r>
              <a:rPr lang="en-US" sz="3200" smtClean="0">
                <a:latin typeface="Cambria" pitchFamily="18" charset="0"/>
              </a:rPr>
              <a:t>(</a:t>
            </a:r>
            <a:r>
              <a:rPr lang="en-US" sz="3200" b="1" smtClean="0">
                <a:latin typeface="Cambria" pitchFamily="18" charset="0"/>
              </a:rPr>
              <a:t>U</a:t>
            </a:r>
            <a:r>
              <a:rPr lang="en-US" sz="3200" smtClean="0">
                <a:latin typeface="Cambria" pitchFamily="18" charset="0"/>
              </a:rPr>
              <a:t>,</a:t>
            </a:r>
            <a:r>
              <a:rPr lang="en-US" sz="3200" b="1" smtClean="0">
                <a:latin typeface="Cambria" pitchFamily="18" charset="0"/>
              </a:rPr>
              <a:t>S</a:t>
            </a:r>
            <a:r>
              <a:rPr lang="en-US" sz="3200" smtClean="0">
                <a:latin typeface="Cambria" pitchFamily="18" charset="0"/>
              </a:rPr>
              <a:t>,</a:t>
            </a:r>
            <a:r>
              <a:rPr lang="en-US" sz="3200" b="1" smtClean="0">
                <a:latin typeface="Cambria" pitchFamily="18" charset="0"/>
              </a:rPr>
              <a:t>X</a:t>
            </a:r>
            <a:r>
              <a:rPr lang="en-US" sz="3200" smtClean="0">
                <a:latin typeface="Cambria" pitchFamily="18" charset="0"/>
              </a:rPr>
              <a:t>,</a:t>
            </a:r>
            <a:r>
              <a:rPr lang="en-US" sz="3200" b="1" smtClean="0">
                <a:latin typeface="Cambria" pitchFamily="18" charset="0"/>
              </a:rPr>
              <a:t>Y</a:t>
            </a:r>
            <a:r>
              <a:rPr lang="en-US" sz="3200" smtClean="0">
                <a:latin typeface="Cambria" pitchFamily="18" charset="0"/>
              </a:rPr>
              <a:t>) = ∏</a:t>
            </a:r>
            <a:r>
              <a:rPr lang="en-US" sz="3200" i="1" baseline="-25000" err="1" smtClean="0">
                <a:latin typeface="Cambria" pitchFamily="18" charset="0"/>
              </a:rPr>
              <a:t>i</a:t>
            </a:r>
            <a:r>
              <a:rPr lang="en-US" sz="3200" i="1" err="1" smtClean="0">
                <a:latin typeface="Cambria" pitchFamily="18" charset="0"/>
                <a:ea typeface="Cambria Math"/>
              </a:rPr>
              <a:t>Pr</a:t>
            </a:r>
            <a:r>
              <a:rPr lang="en-US" sz="3200" smtClean="0">
                <a:latin typeface="Cambria" pitchFamily="18" charset="0"/>
                <a:ea typeface="Cambria Math"/>
              </a:rPr>
              <a:t>(</a:t>
            </a:r>
            <a:r>
              <a:rPr lang="en-US" sz="3200" i="1" err="1" smtClean="0">
                <a:latin typeface="Cambria" pitchFamily="18" charset="0"/>
                <a:ea typeface="Cambria Math"/>
              </a:rPr>
              <a:t>U</a:t>
            </a:r>
            <a:r>
              <a:rPr lang="en-US" sz="3200" i="1" baseline="-25000" err="1"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Pr</a:t>
            </a:r>
            <a:r>
              <a:rPr lang="en-US" sz="3200" smtClean="0">
                <a:latin typeface="Cambria" pitchFamily="18" charset="0"/>
                <a:ea typeface="Cambria Math"/>
              </a:rPr>
              <a:t>(</a:t>
            </a:r>
            <a:r>
              <a:rPr lang="en-US" sz="3200" i="1" err="1" smtClean="0">
                <a:latin typeface="Cambria" pitchFamily="18" charset="0"/>
                <a:ea typeface="Cambria Math"/>
              </a:rPr>
              <a:t>X</a:t>
            </a:r>
            <a:r>
              <a:rPr lang="en-US" sz="3200" i="1" baseline="-25000" err="1" smtClean="0">
                <a:latin typeface="Cambria" pitchFamily="18" charset="0"/>
                <a:ea typeface="Cambria Math"/>
              </a:rPr>
              <a:t>i</a:t>
            </a:r>
            <a:r>
              <a:rPr lang="en-US" sz="3200" err="1" smtClean="0">
                <a:latin typeface="Cambria" pitchFamily="18" charset="0"/>
                <a:ea typeface="Cambria Math"/>
              </a:rPr>
              <a:t>|</a:t>
            </a:r>
            <a:r>
              <a:rPr lang="en-US" sz="3200" i="1" err="1" smtClean="0">
                <a:latin typeface="Cambria" pitchFamily="18" charset="0"/>
                <a:ea typeface="Cambria Math"/>
              </a:rPr>
              <a:t>U</a:t>
            </a:r>
            <a:r>
              <a:rPr lang="en-US" sz="3200" i="1" baseline="-25000" err="1"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a:t>
            </a:r>
            <a:r>
              <a:rPr lang="en-US" sz="3200" i="1" smtClean="0">
                <a:latin typeface="Cambria" pitchFamily="18" charset="0"/>
              </a:rPr>
              <a:t>r</a:t>
            </a:r>
            <a:r>
              <a:rPr lang="en-US" sz="3200" smtClean="0">
                <a:latin typeface="Cambria" pitchFamily="18" charset="0"/>
              </a:rPr>
              <a:t>(</a:t>
            </a:r>
            <a:r>
              <a:rPr lang="en-US" sz="3200" i="1" err="1" smtClean="0">
                <a:latin typeface="Cambria" pitchFamily="18" charset="0"/>
              </a:rPr>
              <a:t>Y</a:t>
            </a:r>
            <a:r>
              <a:rPr lang="en-US" sz="3200" i="1" baseline="-25000" err="1" smtClean="0">
                <a:latin typeface="Cambria" pitchFamily="18" charset="0"/>
              </a:rPr>
              <a:t>i</a:t>
            </a:r>
            <a:r>
              <a:rPr lang="en-US" sz="3200" err="1" smtClean="0">
                <a:latin typeface="Cambria" pitchFamily="18" charset="0"/>
              </a:rPr>
              <a:t>|</a:t>
            </a:r>
            <a:r>
              <a:rPr lang="en-US" sz="3200" i="1" err="1" smtClean="0">
                <a:latin typeface="Cambria" pitchFamily="18" charset="0"/>
              </a:rPr>
              <a:t>X</a:t>
            </a:r>
            <a:r>
              <a:rPr lang="en-US" sz="3200" i="1" baseline="-25000" err="1" smtClean="0">
                <a:latin typeface="Cambria" pitchFamily="18" charset="0"/>
              </a:rPr>
              <a:t>i</a:t>
            </a:r>
            <a:r>
              <a:rPr lang="en-US" sz="3200" smtClean="0">
                <a:latin typeface="Cambria" pitchFamily="18" charset="0"/>
              </a:rPr>
              <a:t>)</a:t>
            </a:r>
            <a:r>
              <a:rPr lang="en-US" sz="3200" smtClean="0">
                <a:latin typeface="Cambria" pitchFamily="18" charset="0"/>
                <a:ea typeface="Cambria Math"/>
              </a:rPr>
              <a:t>·</a:t>
            </a:r>
            <a:br>
              <a:rPr lang="en-US" sz="3200" smtClean="0">
                <a:latin typeface="Cambria" pitchFamily="18" charset="0"/>
                <a:ea typeface="Cambria Math"/>
              </a:rPr>
            </a:br>
            <a:r>
              <a:rPr lang="en-US" sz="3200" smtClean="0">
                <a:latin typeface="Cambria" pitchFamily="18" charset="0"/>
                <a:ea typeface="Cambria Math"/>
              </a:rPr>
              <a:t>			</a:t>
            </a:r>
            <a:r>
              <a:rPr lang="en-US" sz="3200" i="1" smtClean="0">
                <a:latin typeface="Cambria" pitchFamily="18" charset="0"/>
                <a:ea typeface="Cambria Math"/>
              </a:rPr>
              <a:t>Pr</a:t>
            </a:r>
            <a:r>
              <a:rPr lang="en-US" sz="3200" smtClean="0">
                <a:latin typeface="Cambria" pitchFamily="18" charset="0"/>
                <a:ea typeface="Cambria Math"/>
              </a:rPr>
              <a:t>(</a:t>
            </a:r>
            <a:r>
              <a:rPr lang="en-US" sz="3200" i="1" smtClean="0">
                <a:latin typeface="Cambria" pitchFamily="18" charset="0"/>
                <a:ea typeface="Cambria Math"/>
              </a:rPr>
              <a:t>S</a:t>
            </a:r>
            <a:r>
              <a:rPr lang="en-US" sz="3200" i="1" baseline="-25000"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S</a:t>
            </a:r>
            <a:r>
              <a:rPr lang="en-US" sz="3200" i="1" baseline="-25000" smtClean="0">
                <a:latin typeface="Cambria" pitchFamily="18" charset="0"/>
                <a:ea typeface="Cambria Math"/>
              </a:rPr>
              <a:t>i</a:t>
            </a:r>
            <a:r>
              <a:rPr lang="en-US" sz="3200" baseline="-25000" smtClean="0">
                <a:latin typeface="Cambria" pitchFamily="18" charset="0"/>
                <a:ea typeface="Cambria Math"/>
              </a:rPr>
              <a:t>-1</a:t>
            </a:r>
            <a:r>
              <a:rPr lang="en-US" sz="3200" i="1" smtClean="0">
                <a:latin typeface="Cambria" pitchFamily="18" charset="0"/>
                <a:ea typeface="Cambria Math"/>
              </a:rPr>
              <a:t>U</a:t>
            </a:r>
            <a:r>
              <a:rPr lang="en-US" sz="3200" i="1" baseline="-25000"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Pr</a:t>
            </a:r>
            <a:r>
              <a:rPr lang="en-US" sz="3200" smtClean="0">
                <a:latin typeface="Cambria" pitchFamily="18" charset="0"/>
                <a:ea typeface="Cambria Math"/>
              </a:rPr>
              <a:t>(</a:t>
            </a:r>
            <a:r>
              <a:rPr lang="en-US" sz="3200" i="1" err="1" smtClean="0">
                <a:latin typeface="Cambria" pitchFamily="18" charset="0"/>
                <a:ea typeface="Cambria Math"/>
              </a:rPr>
              <a:t>X'</a:t>
            </a:r>
            <a:r>
              <a:rPr lang="en-US" sz="3200" i="1" baseline="-25000" err="1" smtClean="0">
                <a:latin typeface="Cambria" pitchFamily="18" charset="0"/>
                <a:ea typeface="Cambria Math"/>
              </a:rPr>
              <a:t>i</a:t>
            </a:r>
            <a:r>
              <a:rPr lang="en-US" sz="3200" err="1" smtClean="0">
                <a:latin typeface="Cambria" pitchFamily="18" charset="0"/>
                <a:ea typeface="Cambria Math"/>
              </a:rPr>
              <a:t>|</a:t>
            </a:r>
            <a:r>
              <a:rPr lang="en-US" sz="3200" i="1" err="1" smtClean="0">
                <a:latin typeface="Cambria" pitchFamily="18" charset="0"/>
                <a:ea typeface="Cambria Math"/>
              </a:rPr>
              <a:t>S</a:t>
            </a:r>
            <a:r>
              <a:rPr lang="en-US" sz="3200" i="1" baseline="-25000" err="1" smtClean="0">
                <a:latin typeface="Cambria" pitchFamily="18" charset="0"/>
                <a:ea typeface="Cambria Math"/>
              </a:rPr>
              <a:t>i</a:t>
            </a:r>
            <a:r>
              <a:rPr lang="en-US" sz="3200" smtClean="0">
                <a:latin typeface="Cambria" pitchFamily="18" charset="0"/>
                <a:ea typeface="Cambria Math"/>
              </a:rPr>
              <a:t>)·</a:t>
            </a:r>
            <a:r>
              <a:rPr lang="en-US" sz="3200" i="1" smtClean="0">
                <a:latin typeface="Cambria" pitchFamily="18" charset="0"/>
                <a:ea typeface="Cambria Math"/>
              </a:rPr>
              <a:t>P</a:t>
            </a:r>
            <a:r>
              <a:rPr lang="en-US" sz="3200" i="1" smtClean="0">
                <a:latin typeface="Cambria" pitchFamily="18" charset="0"/>
              </a:rPr>
              <a:t>r</a:t>
            </a:r>
            <a:r>
              <a:rPr lang="en-US" sz="3200" smtClean="0">
                <a:latin typeface="Cambria" pitchFamily="18" charset="0"/>
              </a:rPr>
              <a:t>(</a:t>
            </a:r>
            <a:r>
              <a:rPr lang="en-US" sz="3200" i="1" err="1" smtClean="0">
                <a:latin typeface="Cambria" pitchFamily="18" charset="0"/>
              </a:rPr>
              <a:t>Y'</a:t>
            </a:r>
            <a:r>
              <a:rPr lang="en-US" sz="3200" i="1" baseline="-25000" err="1" smtClean="0">
                <a:latin typeface="Cambria" pitchFamily="18" charset="0"/>
              </a:rPr>
              <a:t>i</a:t>
            </a:r>
            <a:r>
              <a:rPr lang="en-US" sz="3200" err="1" smtClean="0">
                <a:latin typeface="Cambria" pitchFamily="18" charset="0"/>
              </a:rPr>
              <a:t>|</a:t>
            </a:r>
            <a:r>
              <a:rPr lang="en-US" sz="3200" i="1" err="1" smtClean="0">
                <a:latin typeface="Cambria" pitchFamily="18" charset="0"/>
              </a:rPr>
              <a:t>X'</a:t>
            </a:r>
            <a:r>
              <a:rPr lang="en-US" sz="3200" i="1" baseline="-25000" err="1" smtClean="0">
                <a:latin typeface="Cambria" pitchFamily="18" charset="0"/>
              </a:rPr>
              <a:t>i</a:t>
            </a:r>
            <a:r>
              <a:rPr lang="en-US" sz="3200" smtClean="0">
                <a:latin typeface="Cambria" pitchFamily="18" charset="0"/>
              </a:rPr>
              <a:t>)</a:t>
            </a:r>
            <a:endParaRPr lang="en-US" sz="3200" baseline="-25000">
              <a:latin typeface="Cambria" pitchFamily="18" charset="0"/>
            </a:endParaRPr>
          </a:p>
        </p:txBody>
      </p:sp>
      <p:pic>
        <p:nvPicPr>
          <p:cNvPr id="56" name="Picture 2" descr="E:\work\ppt\defense\cpt.emf"/>
          <p:cNvPicPr>
            <a:picLocks noChangeAspect="1" noChangeArrowheads="1"/>
          </p:cNvPicPr>
          <p:nvPr/>
        </p:nvPicPr>
        <p:blipFill>
          <a:blip r:embed="rId2"/>
          <a:srcRect/>
          <a:stretch>
            <a:fillRect/>
          </a:stretch>
        </p:blipFill>
        <p:spPr bwMode="auto">
          <a:xfrm>
            <a:off x="6629400" y="3352800"/>
            <a:ext cx="1752600" cy="1590675"/>
          </a:xfrm>
          <a:prstGeom prst="rect">
            <a:avLst/>
          </a:prstGeom>
          <a:solidFill>
            <a:schemeClr val="bg1"/>
          </a:solidFill>
          <a:ln w="63500">
            <a:solidFill>
              <a:schemeClr val="accent1">
                <a:shade val="50000"/>
              </a:schemeClr>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Information Theory</a:t>
            </a:r>
            <a:endParaRPr lang="en-US"/>
          </a:p>
        </p:txBody>
      </p:sp>
      <p:grpSp>
        <p:nvGrpSpPr>
          <p:cNvPr id="3" name="Group 86"/>
          <p:cNvGrpSpPr/>
          <p:nvPr/>
        </p:nvGrpSpPr>
        <p:grpSpPr>
          <a:xfrm>
            <a:off x="1447800" y="1371600"/>
            <a:ext cx="6248400" cy="5029200"/>
            <a:chOff x="1447800" y="1371600"/>
            <a:chExt cx="6248400" cy="5029200"/>
          </a:xfrm>
        </p:grpSpPr>
        <p:sp>
          <p:nvSpPr>
            <p:cNvPr id="5" name="Oval 4"/>
            <p:cNvSpPr>
              <a:spLocks noChangeAspect="1" noChangeArrowheads="1"/>
            </p:cNvSpPr>
            <p:nvPr/>
          </p:nvSpPr>
          <p:spPr bwMode="auto">
            <a:xfrm>
              <a:off x="1447800" y="4133054"/>
              <a:ext cx="415605"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6" name="AutoShape 5"/>
            <p:cNvSpPr>
              <a:spLocks noChangeAspect="1" noChangeArrowheads="1"/>
            </p:cNvSpPr>
            <p:nvPr/>
          </p:nvSpPr>
          <p:spPr bwMode="auto">
            <a:xfrm>
              <a:off x="1447800" y="5987408"/>
              <a:ext cx="415605"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7" name="Oval 6"/>
            <p:cNvSpPr>
              <a:spLocks noChangeAspect="1" noChangeArrowheads="1"/>
            </p:cNvSpPr>
            <p:nvPr/>
          </p:nvSpPr>
          <p:spPr bwMode="auto">
            <a:xfrm>
              <a:off x="1447800" y="5325982"/>
              <a:ext cx="415605"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8" name="AutoShape 7"/>
            <p:cNvSpPr>
              <a:spLocks noChangeAspect="1" noChangeArrowheads="1"/>
            </p:cNvSpPr>
            <p:nvPr/>
          </p:nvSpPr>
          <p:spPr bwMode="auto">
            <a:xfrm>
              <a:off x="2281397" y="5987408"/>
              <a:ext cx="415605"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9" name="Oval 8"/>
            <p:cNvSpPr>
              <a:spLocks noChangeAspect="1" noChangeArrowheads="1"/>
            </p:cNvSpPr>
            <p:nvPr/>
          </p:nvSpPr>
          <p:spPr bwMode="auto">
            <a:xfrm>
              <a:off x="2281397" y="5325982"/>
              <a:ext cx="415605"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10" name="Oval 9"/>
            <p:cNvSpPr>
              <a:spLocks noChangeAspect="1" noChangeArrowheads="1"/>
            </p:cNvSpPr>
            <p:nvPr/>
          </p:nvSpPr>
          <p:spPr bwMode="auto">
            <a:xfrm>
              <a:off x="2281397" y="4669281"/>
              <a:ext cx="415605"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11" name="AutoShape 10"/>
            <p:cNvCxnSpPr>
              <a:cxnSpLocks noChangeAspect="1" noChangeShapeType="1"/>
              <a:stCxn id="5" idx="5"/>
              <a:endCxn id="10" idx="1"/>
            </p:cNvCxnSpPr>
            <p:nvPr/>
          </p:nvCxnSpPr>
          <p:spPr bwMode="auto">
            <a:xfrm>
              <a:off x="1803691" y="4492114"/>
              <a:ext cx="537419" cy="231499"/>
            </a:xfrm>
            <a:prstGeom prst="straightConnector1">
              <a:avLst/>
            </a:prstGeom>
            <a:noFill/>
            <a:ln w="9525">
              <a:solidFill>
                <a:schemeClr val="tx1"/>
              </a:solidFill>
              <a:round/>
              <a:headEnd/>
              <a:tailEnd type="triangle" w="med" len="med"/>
            </a:ln>
            <a:effectLst/>
          </p:spPr>
        </p:cxnSp>
        <p:cxnSp>
          <p:nvCxnSpPr>
            <p:cNvPr id="12" name="AutoShape 11"/>
            <p:cNvCxnSpPr>
              <a:cxnSpLocks noChangeAspect="1" noChangeShapeType="1"/>
              <a:stCxn id="10" idx="4"/>
              <a:endCxn id="9" idx="0"/>
            </p:cNvCxnSpPr>
            <p:nvPr/>
          </p:nvCxnSpPr>
          <p:spPr bwMode="auto">
            <a:xfrm>
              <a:off x="2489200" y="5089759"/>
              <a:ext cx="0" cy="231499"/>
            </a:xfrm>
            <a:prstGeom prst="straightConnector1">
              <a:avLst/>
            </a:prstGeom>
            <a:noFill/>
            <a:ln w="9525">
              <a:solidFill>
                <a:schemeClr val="tx1"/>
              </a:solidFill>
              <a:round/>
              <a:headEnd/>
              <a:tailEnd type="triangle" w="med" len="med"/>
            </a:ln>
            <a:effectLst/>
          </p:spPr>
        </p:cxnSp>
        <p:cxnSp>
          <p:nvCxnSpPr>
            <p:cNvPr id="13" name="AutoShape 12"/>
            <p:cNvCxnSpPr>
              <a:cxnSpLocks noChangeAspect="1" noChangeShapeType="1"/>
              <a:stCxn id="9" idx="4"/>
              <a:endCxn id="8" idx="0"/>
            </p:cNvCxnSpPr>
            <p:nvPr/>
          </p:nvCxnSpPr>
          <p:spPr bwMode="auto">
            <a:xfrm>
              <a:off x="2489200" y="5748823"/>
              <a:ext cx="0" cy="231499"/>
            </a:xfrm>
            <a:prstGeom prst="straightConnector1">
              <a:avLst/>
            </a:prstGeom>
            <a:noFill/>
            <a:ln w="9525">
              <a:solidFill>
                <a:schemeClr val="tx1"/>
              </a:solidFill>
              <a:round/>
              <a:headEnd/>
              <a:tailEnd type="triangle" w="med" len="med"/>
            </a:ln>
            <a:effectLst/>
          </p:spPr>
        </p:cxnSp>
        <p:cxnSp>
          <p:nvCxnSpPr>
            <p:cNvPr id="14" name="AutoShape 13"/>
            <p:cNvCxnSpPr>
              <a:cxnSpLocks noChangeAspect="1" noChangeShapeType="1"/>
              <a:stCxn id="5" idx="4"/>
              <a:endCxn id="7" idx="0"/>
            </p:cNvCxnSpPr>
            <p:nvPr/>
          </p:nvCxnSpPr>
          <p:spPr bwMode="auto">
            <a:xfrm>
              <a:off x="1655602" y="4551169"/>
              <a:ext cx="0" cy="770089"/>
            </a:xfrm>
            <a:prstGeom prst="straightConnector1">
              <a:avLst/>
            </a:prstGeom>
            <a:noFill/>
            <a:ln w="9525">
              <a:solidFill>
                <a:schemeClr val="tx1"/>
              </a:solidFill>
              <a:round/>
              <a:headEnd/>
              <a:tailEnd type="triangle" w="med" len="med"/>
            </a:ln>
            <a:effectLst/>
          </p:spPr>
        </p:cxnSp>
        <p:cxnSp>
          <p:nvCxnSpPr>
            <p:cNvPr id="15" name="AutoShape 14"/>
            <p:cNvCxnSpPr>
              <a:cxnSpLocks noChangeAspect="1" noChangeShapeType="1"/>
              <a:stCxn id="7" idx="4"/>
              <a:endCxn id="6" idx="0"/>
            </p:cNvCxnSpPr>
            <p:nvPr/>
          </p:nvCxnSpPr>
          <p:spPr bwMode="auto">
            <a:xfrm>
              <a:off x="1655602" y="5748823"/>
              <a:ext cx="0" cy="231499"/>
            </a:xfrm>
            <a:prstGeom prst="straightConnector1">
              <a:avLst/>
            </a:prstGeom>
            <a:noFill/>
            <a:ln w="9525">
              <a:solidFill>
                <a:schemeClr val="tx1"/>
              </a:solidFill>
              <a:round/>
              <a:headEnd/>
              <a:tailEnd type="triangle" w="med" len="med"/>
            </a:ln>
            <a:effectLst/>
          </p:spPr>
        </p:cxnSp>
        <p:sp>
          <p:nvSpPr>
            <p:cNvPr id="16" name="Oval 15"/>
            <p:cNvSpPr>
              <a:spLocks noChangeAspect="1" noChangeArrowheads="1"/>
            </p:cNvSpPr>
            <p:nvPr/>
          </p:nvSpPr>
          <p:spPr bwMode="auto">
            <a:xfrm>
              <a:off x="3114996" y="4133054"/>
              <a:ext cx="415605"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17" name="AutoShape 16"/>
            <p:cNvSpPr>
              <a:spLocks noChangeAspect="1" noChangeArrowheads="1"/>
            </p:cNvSpPr>
            <p:nvPr/>
          </p:nvSpPr>
          <p:spPr bwMode="auto">
            <a:xfrm>
              <a:off x="3114996" y="5987408"/>
              <a:ext cx="415605"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18" name="Oval 17"/>
            <p:cNvSpPr>
              <a:spLocks noChangeAspect="1" noChangeArrowheads="1"/>
            </p:cNvSpPr>
            <p:nvPr/>
          </p:nvSpPr>
          <p:spPr bwMode="auto">
            <a:xfrm>
              <a:off x="3114996" y="5325982"/>
              <a:ext cx="415605"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19" name="AutoShape 18"/>
            <p:cNvSpPr>
              <a:spLocks noChangeAspect="1" noChangeArrowheads="1"/>
            </p:cNvSpPr>
            <p:nvPr/>
          </p:nvSpPr>
          <p:spPr bwMode="auto">
            <a:xfrm>
              <a:off x="3948593" y="5987408"/>
              <a:ext cx="415605"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20" name="Oval 19"/>
            <p:cNvSpPr>
              <a:spLocks noChangeAspect="1" noChangeArrowheads="1"/>
            </p:cNvSpPr>
            <p:nvPr/>
          </p:nvSpPr>
          <p:spPr bwMode="auto">
            <a:xfrm>
              <a:off x="3948593" y="5325982"/>
              <a:ext cx="415605"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21" name="Oval 20"/>
            <p:cNvSpPr>
              <a:spLocks noChangeAspect="1" noChangeArrowheads="1"/>
            </p:cNvSpPr>
            <p:nvPr/>
          </p:nvSpPr>
          <p:spPr bwMode="auto">
            <a:xfrm>
              <a:off x="3948593" y="4669281"/>
              <a:ext cx="415605"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22" name="AutoShape 21"/>
            <p:cNvCxnSpPr>
              <a:cxnSpLocks noChangeAspect="1" noChangeShapeType="1"/>
              <a:stCxn id="16" idx="5"/>
              <a:endCxn id="21" idx="1"/>
            </p:cNvCxnSpPr>
            <p:nvPr/>
          </p:nvCxnSpPr>
          <p:spPr bwMode="auto">
            <a:xfrm>
              <a:off x="3470886" y="4492114"/>
              <a:ext cx="537419" cy="231499"/>
            </a:xfrm>
            <a:prstGeom prst="straightConnector1">
              <a:avLst/>
            </a:prstGeom>
            <a:noFill/>
            <a:ln w="9525">
              <a:solidFill>
                <a:schemeClr val="tx1"/>
              </a:solidFill>
              <a:round/>
              <a:headEnd/>
              <a:tailEnd type="triangle" w="med" len="med"/>
            </a:ln>
            <a:effectLst/>
          </p:spPr>
        </p:cxnSp>
        <p:cxnSp>
          <p:nvCxnSpPr>
            <p:cNvPr id="23" name="AutoShape 22"/>
            <p:cNvCxnSpPr>
              <a:cxnSpLocks noChangeAspect="1" noChangeShapeType="1"/>
              <a:stCxn id="21" idx="4"/>
              <a:endCxn id="20" idx="0"/>
            </p:cNvCxnSpPr>
            <p:nvPr/>
          </p:nvCxnSpPr>
          <p:spPr bwMode="auto">
            <a:xfrm>
              <a:off x="4156396" y="5089759"/>
              <a:ext cx="0" cy="231499"/>
            </a:xfrm>
            <a:prstGeom prst="straightConnector1">
              <a:avLst/>
            </a:prstGeom>
            <a:noFill/>
            <a:ln w="9525">
              <a:solidFill>
                <a:schemeClr val="tx1"/>
              </a:solidFill>
              <a:round/>
              <a:headEnd/>
              <a:tailEnd type="triangle" w="med" len="med"/>
            </a:ln>
            <a:effectLst/>
          </p:spPr>
        </p:cxnSp>
        <p:cxnSp>
          <p:nvCxnSpPr>
            <p:cNvPr id="24" name="AutoShape 23"/>
            <p:cNvCxnSpPr>
              <a:cxnSpLocks noChangeAspect="1" noChangeShapeType="1"/>
              <a:stCxn id="20" idx="4"/>
              <a:endCxn id="19" idx="0"/>
            </p:cNvCxnSpPr>
            <p:nvPr/>
          </p:nvCxnSpPr>
          <p:spPr bwMode="auto">
            <a:xfrm>
              <a:off x="4156396" y="5748823"/>
              <a:ext cx="0" cy="231499"/>
            </a:xfrm>
            <a:prstGeom prst="straightConnector1">
              <a:avLst/>
            </a:prstGeom>
            <a:noFill/>
            <a:ln w="9525">
              <a:solidFill>
                <a:schemeClr val="tx1"/>
              </a:solidFill>
              <a:round/>
              <a:headEnd/>
              <a:tailEnd type="triangle" w="med" len="med"/>
            </a:ln>
            <a:effectLst/>
          </p:spPr>
        </p:cxnSp>
        <p:cxnSp>
          <p:nvCxnSpPr>
            <p:cNvPr id="25" name="AutoShape 24"/>
            <p:cNvCxnSpPr>
              <a:cxnSpLocks noChangeAspect="1" noChangeShapeType="1"/>
              <a:stCxn id="16" idx="4"/>
              <a:endCxn id="18" idx="0"/>
            </p:cNvCxnSpPr>
            <p:nvPr/>
          </p:nvCxnSpPr>
          <p:spPr bwMode="auto">
            <a:xfrm>
              <a:off x="3322797" y="4551169"/>
              <a:ext cx="0" cy="770089"/>
            </a:xfrm>
            <a:prstGeom prst="straightConnector1">
              <a:avLst/>
            </a:prstGeom>
            <a:noFill/>
            <a:ln w="9525">
              <a:solidFill>
                <a:schemeClr val="tx1"/>
              </a:solidFill>
              <a:round/>
              <a:headEnd/>
              <a:tailEnd type="triangle" w="med" len="med"/>
            </a:ln>
            <a:effectLst/>
          </p:spPr>
        </p:cxnSp>
        <p:cxnSp>
          <p:nvCxnSpPr>
            <p:cNvPr id="26" name="AutoShape 25"/>
            <p:cNvCxnSpPr>
              <a:cxnSpLocks noChangeAspect="1" noChangeShapeType="1"/>
              <a:stCxn id="18" idx="4"/>
              <a:endCxn id="17" idx="0"/>
            </p:cNvCxnSpPr>
            <p:nvPr/>
          </p:nvCxnSpPr>
          <p:spPr bwMode="auto">
            <a:xfrm>
              <a:off x="3322797" y="5748823"/>
              <a:ext cx="0" cy="231499"/>
            </a:xfrm>
            <a:prstGeom prst="straightConnector1">
              <a:avLst/>
            </a:prstGeom>
            <a:noFill/>
            <a:ln w="9525">
              <a:solidFill>
                <a:schemeClr val="tx1"/>
              </a:solidFill>
              <a:round/>
              <a:headEnd/>
              <a:tailEnd type="triangle" w="med" len="med"/>
            </a:ln>
            <a:effectLst/>
          </p:spPr>
        </p:cxnSp>
        <p:sp>
          <p:nvSpPr>
            <p:cNvPr id="27" name="Oval 26"/>
            <p:cNvSpPr>
              <a:spLocks noChangeAspect="1" noChangeArrowheads="1"/>
            </p:cNvSpPr>
            <p:nvPr/>
          </p:nvSpPr>
          <p:spPr bwMode="auto">
            <a:xfrm>
              <a:off x="4777415" y="4133054"/>
              <a:ext cx="417992"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28" name="AutoShape 27"/>
            <p:cNvSpPr>
              <a:spLocks noChangeAspect="1" noChangeArrowheads="1"/>
            </p:cNvSpPr>
            <p:nvPr/>
          </p:nvSpPr>
          <p:spPr bwMode="auto">
            <a:xfrm>
              <a:off x="4777415" y="5987408"/>
              <a:ext cx="417992"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29" name="Oval 28"/>
            <p:cNvSpPr>
              <a:spLocks noChangeAspect="1" noChangeArrowheads="1"/>
            </p:cNvSpPr>
            <p:nvPr/>
          </p:nvSpPr>
          <p:spPr bwMode="auto">
            <a:xfrm>
              <a:off x="4777415" y="5325982"/>
              <a:ext cx="417992"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30" name="AutoShape 29"/>
            <p:cNvSpPr>
              <a:spLocks noChangeAspect="1" noChangeArrowheads="1"/>
            </p:cNvSpPr>
            <p:nvPr/>
          </p:nvSpPr>
          <p:spPr bwMode="auto">
            <a:xfrm>
              <a:off x="5611012" y="5987408"/>
              <a:ext cx="417992"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31" name="Oval 30"/>
            <p:cNvSpPr>
              <a:spLocks noChangeAspect="1" noChangeArrowheads="1"/>
            </p:cNvSpPr>
            <p:nvPr/>
          </p:nvSpPr>
          <p:spPr bwMode="auto">
            <a:xfrm>
              <a:off x="5611012" y="5325982"/>
              <a:ext cx="417992"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32" name="Oval 31"/>
            <p:cNvSpPr>
              <a:spLocks noChangeAspect="1" noChangeArrowheads="1"/>
            </p:cNvSpPr>
            <p:nvPr/>
          </p:nvSpPr>
          <p:spPr bwMode="auto">
            <a:xfrm>
              <a:off x="5611012" y="4669281"/>
              <a:ext cx="417992"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33" name="AutoShape 32"/>
            <p:cNvCxnSpPr>
              <a:cxnSpLocks noChangeAspect="1" noChangeShapeType="1"/>
              <a:stCxn id="27" idx="5"/>
              <a:endCxn id="32" idx="1"/>
            </p:cNvCxnSpPr>
            <p:nvPr/>
          </p:nvCxnSpPr>
          <p:spPr bwMode="auto">
            <a:xfrm>
              <a:off x="5133305" y="4492114"/>
              <a:ext cx="539808" cy="231499"/>
            </a:xfrm>
            <a:prstGeom prst="straightConnector1">
              <a:avLst/>
            </a:prstGeom>
            <a:noFill/>
            <a:ln w="9525">
              <a:solidFill>
                <a:schemeClr val="tx1"/>
              </a:solidFill>
              <a:round/>
              <a:headEnd/>
              <a:tailEnd type="triangle" w="med" len="med"/>
            </a:ln>
            <a:effectLst/>
          </p:spPr>
        </p:cxnSp>
        <p:cxnSp>
          <p:nvCxnSpPr>
            <p:cNvPr id="34" name="AutoShape 33"/>
            <p:cNvCxnSpPr>
              <a:cxnSpLocks noChangeAspect="1" noChangeShapeType="1"/>
              <a:stCxn id="32" idx="4"/>
              <a:endCxn id="31" idx="0"/>
            </p:cNvCxnSpPr>
            <p:nvPr/>
          </p:nvCxnSpPr>
          <p:spPr bwMode="auto">
            <a:xfrm>
              <a:off x="5821203" y="5089759"/>
              <a:ext cx="0" cy="231499"/>
            </a:xfrm>
            <a:prstGeom prst="straightConnector1">
              <a:avLst/>
            </a:prstGeom>
            <a:noFill/>
            <a:ln w="9525">
              <a:solidFill>
                <a:schemeClr val="tx1"/>
              </a:solidFill>
              <a:round/>
              <a:headEnd/>
              <a:tailEnd type="triangle" w="med" len="med"/>
            </a:ln>
            <a:effectLst/>
          </p:spPr>
        </p:cxnSp>
        <p:cxnSp>
          <p:nvCxnSpPr>
            <p:cNvPr id="35" name="AutoShape 34"/>
            <p:cNvCxnSpPr>
              <a:cxnSpLocks noChangeAspect="1" noChangeShapeType="1"/>
              <a:stCxn id="31" idx="4"/>
              <a:endCxn id="30" idx="0"/>
            </p:cNvCxnSpPr>
            <p:nvPr/>
          </p:nvCxnSpPr>
          <p:spPr bwMode="auto">
            <a:xfrm>
              <a:off x="5821203" y="5748823"/>
              <a:ext cx="0" cy="231499"/>
            </a:xfrm>
            <a:prstGeom prst="straightConnector1">
              <a:avLst/>
            </a:prstGeom>
            <a:noFill/>
            <a:ln w="9525">
              <a:solidFill>
                <a:schemeClr val="tx1"/>
              </a:solidFill>
              <a:round/>
              <a:headEnd/>
              <a:tailEnd type="triangle" w="med" len="med"/>
            </a:ln>
            <a:effectLst/>
          </p:spPr>
        </p:cxnSp>
        <p:cxnSp>
          <p:nvCxnSpPr>
            <p:cNvPr id="36" name="AutoShape 35"/>
            <p:cNvCxnSpPr>
              <a:cxnSpLocks noChangeAspect="1" noChangeShapeType="1"/>
              <a:stCxn id="27" idx="4"/>
              <a:endCxn id="29" idx="0"/>
            </p:cNvCxnSpPr>
            <p:nvPr/>
          </p:nvCxnSpPr>
          <p:spPr bwMode="auto">
            <a:xfrm>
              <a:off x="4987605" y="4551169"/>
              <a:ext cx="0" cy="770089"/>
            </a:xfrm>
            <a:prstGeom prst="straightConnector1">
              <a:avLst/>
            </a:prstGeom>
            <a:noFill/>
            <a:ln w="9525">
              <a:solidFill>
                <a:schemeClr val="tx1"/>
              </a:solidFill>
              <a:round/>
              <a:headEnd/>
              <a:tailEnd type="triangle" w="med" len="med"/>
            </a:ln>
            <a:effectLst/>
          </p:spPr>
        </p:cxnSp>
        <p:cxnSp>
          <p:nvCxnSpPr>
            <p:cNvPr id="37" name="AutoShape 36"/>
            <p:cNvCxnSpPr>
              <a:cxnSpLocks noChangeAspect="1" noChangeShapeType="1"/>
              <a:stCxn id="29" idx="4"/>
              <a:endCxn id="28" idx="0"/>
            </p:cNvCxnSpPr>
            <p:nvPr/>
          </p:nvCxnSpPr>
          <p:spPr bwMode="auto">
            <a:xfrm>
              <a:off x="4987605" y="5748823"/>
              <a:ext cx="0" cy="231499"/>
            </a:xfrm>
            <a:prstGeom prst="straightConnector1">
              <a:avLst/>
            </a:prstGeom>
            <a:noFill/>
            <a:ln w="9525">
              <a:solidFill>
                <a:schemeClr val="tx1"/>
              </a:solidFill>
              <a:round/>
              <a:headEnd/>
              <a:tailEnd type="triangle" w="med" len="med"/>
            </a:ln>
            <a:effectLst/>
          </p:spPr>
        </p:cxnSp>
        <p:cxnSp>
          <p:nvCxnSpPr>
            <p:cNvPr id="38" name="AutoShape 37"/>
            <p:cNvCxnSpPr>
              <a:cxnSpLocks noChangeAspect="1" noChangeShapeType="1"/>
              <a:stCxn id="10" idx="6"/>
              <a:endCxn id="21" idx="2"/>
            </p:cNvCxnSpPr>
            <p:nvPr/>
          </p:nvCxnSpPr>
          <p:spPr bwMode="auto">
            <a:xfrm>
              <a:off x="2704168" y="4874796"/>
              <a:ext cx="1234871" cy="0"/>
            </a:xfrm>
            <a:prstGeom prst="straightConnector1">
              <a:avLst/>
            </a:prstGeom>
            <a:noFill/>
            <a:ln w="9525">
              <a:solidFill>
                <a:schemeClr val="tx1"/>
              </a:solidFill>
              <a:round/>
              <a:headEnd/>
              <a:tailEnd type="triangle" w="med" len="med"/>
            </a:ln>
            <a:effectLst/>
          </p:spPr>
        </p:cxnSp>
        <p:cxnSp>
          <p:nvCxnSpPr>
            <p:cNvPr id="39" name="AutoShape 38"/>
            <p:cNvCxnSpPr>
              <a:cxnSpLocks noChangeAspect="1" noChangeShapeType="1"/>
              <a:stCxn id="21" idx="6"/>
              <a:endCxn id="32" idx="2"/>
            </p:cNvCxnSpPr>
            <p:nvPr/>
          </p:nvCxnSpPr>
          <p:spPr bwMode="auto">
            <a:xfrm>
              <a:off x="4371364" y="4874796"/>
              <a:ext cx="1234871" cy="0"/>
            </a:xfrm>
            <a:prstGeom prst="straightConnector1">
              <a:avLst/>
            </a:prstGeom>
            <a:noFill/>
            <a:ln w="9525">
              <a:solidFill>
                <a:schemeClr val="tx1"/>
              </a:solidFill>
              <a:round/>
              <a:headEnd/>
              <a:tailEnd type="triangle" w="med" len="med"/>
            </a:ln>
            <a:effectLst/>
          </p:spPr>
        </p:cxnSp>
        <p:sp>
          <p:nvSpPr>
            <p:cNvPr id="40" name="Oval 41"/>
            <p:cNvSpPr>
              <a:spLocks noChangeAspect="1" noChangeArrowheads="1"/>
            </p:cNvSpPr>
            <p:nvPr/>
          </p:nvSpPr>
          <p:spPr bwMode="auto">
            <a:xfrm>
              <a:off x="6444610" y="4133054"/>
              <a:ext cx="417992"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41" name="AutoShape 42"/>
            <p:cNvSpPr>
              <a:spLocks noChangeAspect="1" noChangeArrowheads="1"/>
            </p:cNvSpPr>
            <p:nvPr/>
          </p:nvSpPr>
          <p:spPr bwMode="auto">
            <a:xfrm>
              <a:off x="6444610" y="5987408"/>
              <a:ext cx="417992"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42" name="Oval 43"/>
            <p:cNvSpPr>
              <a:spLocks noChangeAspect="1" noChangeArrowheads="1"/>
            </p:cNvSpPr>
            <p:nvPr/>
          </p:nvSpPr>
          <p:spPr bwMode="auto">
            <a:xfrm>
              <a:off x="6444610" y="5325982"/>
              <a:ext cx="417992"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43" name="AutoShape 44"/>
            <p:cNvSpPr>
              <a:spLocks noChangeAspect="1" noChangeArrowheads="1"/>
            </p:cNvSpPr>
            <p:nvPr/>
          </p:nvSpPr>
          <p:spPr bwMode="auto">
            <a:xfrm>
              <a:off x="7278208" y="5987408"/>
              <a:ext cx="417992" cy="413392"/>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44" name="Oval 45"/>
            <p:cNvSpPr>
              <a:spLocks noChangeAspect="1" noChangeArrowheads="1"/>
            </p:cNvSpPr>
            <p:nvPr/>
          </p:nvSpPr>
          <p:spPr bwMode="auto">
            <a:xfrm>
              <a:off x="7278208" y="5325982"/>
              <a:ext cx="417992" cy="41339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45" name="Oval 46"/>
            <p:cNvSpPr>
              <a:spLocks noChangeAspect="1" noChangeArrowheads="1"/>
            </p:cNvSpPr>
            <p:nvPr/>
          </p:nvSpPr>
          <p:spPr bwMode="auto">
            <a:xfrm>
              <a:off x="7278208" y="4669281"/>
              <a:ext cx="417992"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46" name="AutoShape 47"/>
            <p:cNvCxnSpPr>
              <a:cxnSpLocks noChangeAspect="1" noChangeShapeType="1"/>
              <a:stCxn id="40" idx="5"/>
              <a:endCxn id="45" idx="1"/>
            </p:cNvCxnSpPr>
            <p:nvPr/>
          </p:nvCxnSpPr>
          <p:spPr bwMode="auto">
            <a:xfrm>
              <a:off x="6800501" y="4492114"/>
              <a:ext cx="539808" cy="231499"/>
            </a:xfrm>
            <a:prstGeom prst="straightConnector1">
              <a:avLst/>
            </a:prstGeom>
            <a:noFill/>
            <a:ln w="9525">
              <a:solidFill>
                <a:schemeClr val="tx1"/>
              </a:solidFill>
              <a:round/>
              <a:headEnd/>
              <a:tailEnd type="triangle" w="med" len="med"/>
            </a:ln>
            <a:effectLst/>
          </p:spPr>
        </p:cxnSp>
        <p:cxnSp>
          <p:nvCxnSpPr>
            <p:cNvPr id="47" name="AutoShape 48"/>
            <p:cNvCxnSpPr>
              <a:cxnSpLocks noChangeAspect="1" noChangeShapeType="1"/>
              <a:stCxn id="45" idx="4"/>
              <a:endCxn id="44" idx="0"/>
            </p:cNvCxnSpPr>
            <p:nvPr/>
          </p:nvCxnSpPr>
          <p:spPr bwMode="auto">
            <a:xfrm>
              <a:off x="7486011" y="5089759"/>
              <a:ext cx="0" cy="231499"/>
            </a:xfrm>
            <a:prstGeom prst="straightConnector1">
              <a:avLst/>
            </a:prstGeom>
            <a:noFill/>
            <a:ln w="9525">
              <a:solidFill>
                <a:schemeClr val="tx1"/>
              </a:solidFill>
              <a:round/>
              <a:headEnd/>
              <a:tailEnd type="triangle" w="med" len="med"/>
            </a:ln>
            <a:effectLst/>
          </p:spPr>
        </p:cxnSp>
        <p:cxnSp>
          <p:nvCxnSpPr>
            <p:cNvPr id="48" name="AutoShape 49"/>
            <p:cNvCxnSpPr>
              <a:cxnSpLocks noChangeAspect="1" noChangeShapeType="1"/>
              <a:stCxn id="44" idx="4"/>
              <a:endCxn id="43" idx="0"/>
            </p:cNvCxnSpPr>
            <p:nvPr/>
          </p:nvCxnSpPr>
          <p:spPr bwMode="auto">
            <a:xfrm>
              <a:off x="7486011" y="5748823"/>
              <a:ext cx="0" cy="231499"/>
            </a:xfrm>
            <a:prstGeom prst="straightConnector1">
              <a:avLst/>
            </a:prstGeom>
            <a:noFill/>
            <a:ln w="9525">
              <a:solidFill>
                <a:schemeClr val="tx1"/>
              </a:solidFill>
              <a:round/>
              <a:headEnd/>
              <a:tailEnd type="triangle" w="med" len="med"/>
            </a:ln>
            <a:effectLst/>
          </p:spPr>
        </p:cxnSp>
        <p:cxnSp>
          <p:nvCxnSpPr>
            <p:cNvPr id="49" name="AutoShape 50"/>
            <p:cNvCxnSpPr>
              <a:cxnSpLocks noChangeAspect="1" noChangeShapeType="1"/>
              <a:stCxn id="40" idx="4"/>
              <a:endCxn id="42" idx="0"/>
            </p:cNvCxnSpPr>
            <p:nvPr/>
          </p:nvCxnSpPr>
          <p:spPr bwMode="auto">
            <a:xfrm>
              <a:off x="6652412" y="4551169"/>
              <a:ext cx="0" cy="770089"/>
            </a:xfrm>
            <a:prstGeom prst="straightConnector1">
              <a:avLst/>
            </a:prstGeom>
            <a:noFill/>
            <a:ln w="9525">
              <a:solidFill>
                <a:schemeClr val="tx1"/>
              </a:solidFill>
              <a:round/>
              <a:headEnd/>
              <a:tailEnd type="triangle" w="med" len="med"/>
            </a:ln>
            <a:effectLst/>
          </p:spPr>
        </p:cxnSp>
        <p:cxnSp>
          <p:nvCxnSpPr>
            <p:cNvPr id="50" name="AutoShape 51"/>
            <p:cNvCxnSpPr>
              <a:cxnSpLocks noChangeAspect="1" noChangeShapeType="1"/>
              <a:stCxn id="42" idx="4"/>
              <a:endCxn id="41" idx="0"/>
            </p:cNvCxnSpPr>
            <p:nvPr/>
          </p:nvCxnSpPr>
          <p:spPr bwMode="auto">
            <a:xfrm>
              <a:off x="6652412" y="5748823"/>
              <a:ext cx="0" cy="231499"/>
            </a:xfrm>
            <a:prstGeom prst="straightConnector1">
              <a:avLst/>
            </a:prstGeom>
            <a:noFill/>
            <a:ln w="9525">
              <a:solidFill>
                <a:schemeClr val="tx1"/>
              </a:solidFill>
              <a:round/>
              <a:headEnd/>
              <a:tailEnd type="triangle" w="med" len="med"/>
            </a:ln>
            <a:effectLst/>
          </p:spPr>
        </p:cxnSp>
        <p:cxnSp>
          <p:nvCxnSpPr>
            <p:cNvPr id="51" name="AutoShape 52"/>
            <p:cNvCxnSpPr>
              <a:cxnSpLocks noChangeAspect="1" noChangeShapeType="1"/>
              <a:stCxn id="32" idx="6"/>
              <a:endCxn id="45" idx="2"/>
            </p:cNvCxnSpPr>
            <p:nvPr/>
          </p:nvCxnSpPr>
          <p:spPr bwMode="auto">
            <a:xfrm>
              <a:off x="6036171" y="4874796"/>
              <a:ext cx="1237260" cy="0"/>
            </a:xfrm>
            <a:prstGeom prst="straightConnector1">
              <a:avLst/>
            </a:prstGeom>
            <a:noFill/>
            <a:ln w="9525">
              <a:solidFill>
                <a:schemeClr val="tx1"/>
              </a:solidFill>
              <a:round/>
              <a:headEnd/>
              <a:tailEnd type="triangle" w="med" len="med"/>
            </a:ln>
            <a:effectLst/>
          </p:spPr>
        </p:cxnSp>
        <p:sp>
          <p:nvSpPr>
            <p:cNvPr id="52" name="Oval 54"/>
            <p:cNvSpPr>
              <a:spLocks noChangeAspect="1" noChangeArrowheads="1"/>
            </p:cNvSpPr>
            <p:nvPr/>
          </p:nvSpPr>
          <p:spPr bwMode="auto">
            <a:xfrm>
              <a:off x="1447800" y="3225956"/>
              <a:ext cx="415605"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53" name="AutoShape 55"/>
            <p:cNvSpPr>
              <a:spLocks noChangeAspect="1" noChangeArrowheads="1"/>
            </p:cNvSpPr>
            <p:nvPr/>
          </p:nvSpPr>
          <p:spPr bwMode="auto">
            <a:xfrm>
              <a:off x="2281397" y="1371600"/>
              <a:ext cx="415605" cy="411029"/>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54" name="Oval 56"/>
            <p:cNvSpPr>
              <a:spLocks noChangeAspect="1" noChangeArrowheads="1"/>
            </p:cNvSpPr>
            <p:nvPr/>
          </p:nvSpPr>
          <p:spPr bwMode="auto">
            <a:xfrm>
              <a:off x="2281397" y="2033026"/>
              <a:ext cx="415605" cy="411029"/>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55" name="Oval 57"/>
            <p:cNvSpPr>
              <a:spLocks noChangeAspect="1" noChangeArrowheads="1"/>
            </p:cNvSpPr>
            <p:nvPr/>
          </p:nvSpPr>
          <p:spPr bwMode="auto">
            <a:xfrm>
              <a:off x="2281397" y="2692090"/>
              <a:ext cx="415605"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56" name="AutoShape 58"/>
            <p:cNvCxnSpPr>
              <a:cxnSpLocks noChangeAspect="1" noChangeShapeType="1"/>
              <a:stCxn id="52" idx="7"/>
              <a:endCxn id="55" idx="3"/>
            </p:cNvCxnSpPr>
            <p:nvPr/>
          </p:nvCxnSpPr>
          <p:spPr bwMode="auto">
            <a:xfrm flipV="1">
              <a:off x="1803691" y="3051150"/>
              <a:ext cx="537419" cy="229138"/>
            </a:xfrm>
            <a:prstGeom prst="straightConnector1">
              <a:avLst/>
            </a:prstGeom>
            <a:noFill/>
            <a:ln w="9525">
              <a:solidFill>
                <a:schemeClr val="tx1"/>
              </a:solidFill>
              <a:round/>
              <a:headEnd/>
              <a:tailEnd type="triangle" w="med" len="med"/>
            </a:ln>
            <a:effectLst/>
          </p:spPr>
        </p:cxnSp>
        <p:cxnSp>
          <p:nvCxnSpPr>
            <p:cNvPr id="57" name="AutoShape 59"/>
            <p:cNvCxnSpPr>
              <a:cxnSpLocks noChangeAspect="1" noChangeShapeType="1"/>
              <a:stCxn id="55" idx="0"/>
              <a:endCxn id="54" idx="4"/>
            </p:cNvCxnSpPr>
            <p:nvPr/>
          </p:nvCxnSpPr>
          <p:spPr bwMode="auto">
            <a:xfrm flipV="1">
              <a:off x="2489200" y="2451142"/>
              <a:ext cx="0" cy="233862"/>
            </a:xfrm>
            <a:prstGeom prst="straightConnector1">
              <a:avLst/>
            </a:prstGeom>
            <a:noFill/>
            <a:ln w="9525">
              <a:solidFill>
                <a:schemeClr val="tx1"/>
              </a:solidFill>
              <a:round/>
              <a:headEnd/>
              <a:tailEnd type="triangle" w="med" len="med"/>
            </a:ln>
            <a:effectLst/>
          </p:spPr>
        </p:cxnSp>
        <p:cxnSp>
          <p:nvCxnSpPr>
            <p:cNvPr id="58" name="AutoShape 60"/>
            <p:cNvCxnSpPr>
              <a:cxnSpLocks noChangeAspect="1" noChangeShapeType="1"/>
              <a:stCxn id="54" idx="0"/>
              <a:endCxn id="53" idx="4"/>
            </p:cNvCxnSpPr>
            <p:nvPr/>
          </p:nvCxnSpPr>
          <p:spPr bwMode="auto">
            <a:xfrm flipV="1">
              <a:off x="2489200" y="1792078"/>
              <a:ext cx="0" cy="231499"/>
            </a:xfrm>
            <a:prstGeom prst="straightConnector1">
              <a:avLst/>
            </a:prstGeom>
            <a:noFill/>
            <a:ln w="9525">
              <a:solidFill>
                <a:schemeClr val="tx1"/>
              </a:solidFill>
              <a:round/>
              <a:headEnd/>
              <a:tailEnd type="triangle" w="med" len="med"/>
            </a:ln>
            <a:effectLst/>
          </p:spPr>
        </p:cxnSp>
        <p:cxnSp>
          <p:nvCxnSpPr>
            <p:cNvPr id="59" name="AutoShape 61"/>
            <p:cNvCxnSpPr>
              <a:cxnSpLocks noChangeAspect="1" noChangeShapeType="1"/>
              <a:stCxn id="5" idx="0"/>
              <a:endCxn id="75" idx="4"/>
            </p:cNvCxnSpPr>
            <p:nvPr/>
          </p:nvCxnSpPr>
          <p:spPr bwMode="auto">
            <a:xfrm flipV="1">
              <a:off x="1655602" y="3646433"/>
              <a:ext cx="4996810" cy="479535"/>
            </a:xfrm>
            <a:prstGeom prst="straightConnector1">
              <a:avLst/>
            </a:prstGeom>
            <a:noFill/>
            <a:ln w="9525">
              <a:solidFill>
                <a:schemeClr val="tx1"/>
              </a:solidFill>
              <a:round/>
              <a:headEnd/>
              <a:tailEnd type="triangle" w="med" len="med"/>
            </a:ln>
            <a:effectLst/>
          </p:spPr>
        </p:cxnSp>
        <p:sp>
          <p:nvSpPr>
            <p:cNvPr id="60" name="Oval 62"/>
            <p:cNvSpPr>
              <a:spLocks noChangeAspect="1" noChangeArrowheads="1"/>
            </p:cNvSpPr>
            <p:nvPr/>
          </p:nvSpPr>
          <p:spPr bwMode="auto">
            <a:xfrm>
              <a:off x="3114996" y="3225956"/>
              <a:ext cx="415605"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61" name="AutoShape 63"/>
            <p:cNvSpPr>
              <a:spLocks noChangeAspect="1" noChangeArrowheads="1"/>
            </p:cNvSpPr>
            <p:nvPr/>
          </p:nvSpPr>
          <p:spPr bwMode="auto">
            <a:xfrm>
              <a:off x="3948593" y="1371600"/>
              <a:ext cx="415605" cy="411029"/>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62" name="Oval 64"/>
            <p:cNvSpPr>
              <a:spLocks noChangeAspect="1" noChangeArrowheads="1"/>
            </p:cNvSpPr>
            <p:nvPr/>
          </p:nvSpPr>
          <p:spPr bwMode="auto">
            <a:xfrm>
              <a:off x="3948593" y="2033026"/>
              <a:ext cx="415605" cy="411029"/>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63" name="Oval 65"/>
            <p:cNvSpPr>
              <a:spLocks noChangeAspect="1" noChangeArrowheads="1"/>
            </p:cNvSpPr>
            <p:nvPr/>
          </p:nvSpPr>
          <p:spPr bwMode="auto">
            <a:xfrm>
              <a:off x="3948593" y="2692090"/>
              <a:ext cx="415605"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64" name="AutoShape 66"/>
            <p:cNvCxnSpPr>
              <a:cxnSpLocks noChangeAspect="1" noChangeShapeType="1"/>
              <a:stCxn id="60" idx="7"/>
              <a:endCxn id="63" idx="3"/>
            </p:cNvCxnSpPr>
            <p:nvPr/>
          </p:nvCxnSpPr>
          <p:spPr bwMode="auto">
            <a:xfrm flipV="1">
              <a:off x="3470886" y="3051150"/>
              <a:ext cx="537419" cy="229138"/>
            </a:xfrm>
            <a:prstGeom prst="straightConnector1">
              <a:avLst/>
            </a:prstGeom>
            <a:noFill/>
            <a:ln w="9525">
              <a:solidFill>
                <a:schemeClr val="tx1"/>
              </a:solidFill>
              <a:round/>
              <a:headEnd/>
              <a:tailEnd type="triangle" w="med" len="med"/>
            </a:ln>
            <a:effectLst/>
          </p:spPr>
        </p:cxnSp>
        <p:cxnSp>
          <p:nvCxnSpPr>
            <p:cNvPr id="65" name="AutoShape 67"/>
            <p:cNvCxnSpPr>
              <a:cxnSpLocks noChangeAspect="1" noChangeShapeType="1"/>
              <a:stCxn id="63" idx="0"/>
              <a:endCxn id="62" idx="4"/>
            </p:cNvCxnSpPr>
            <p:nvPr/>
          </p:nvCxnSpPr>
          <p:spPr bwMode="auto">
            <a:xfrm flipV="1">
              <a:off x="4156396" y="2451142"/>
              <a:ext cx="0" cy="233862"/>
            </a:xfrm>
            <a:prstGeom prst="straightConnector1">
              <a:avLst/>
            </a:prstGeom>
            <a:noFill/>
            <a:ln w="9525">
              <a:solidFill>
                <a:schemeClr val="tx1"/>
              </a:solidFill>
              <a:round/>
              <a:headEnd/>
              <a:tailEnd type="triangle" w="med" len="med"/>
            </a:ln>
            <a:effectLst/>
          </p:spPr>
        </p:cxnSp>
        <p:cxnSp>
          <p:nvCxnSpPr>
            <p:cNvPr id="66" name="AutoShape 68"/>
            <p:cNvCxnSpPr>
              <a:cxnSpLocks noChangeAspect="1" noChangeShapeType="1"/>
              <a:stCxn id="62" idx="0"/>
              <a:endCxn id="61" idx="4"/>
            </p:cNvCxnSpPr>
            <p:nvPr/>
          </p:nvCxnSpPr>
          <p:spPr bwMode="auto">
            <a:xfrm flipV="1">
              <a:off x="4156396" y="1792078"/>
              <a:ext cx="0" cy="231499"/>
            </a:xfrm>
            <a:prstGeom prst="straightConnector1">
              <a:avLst/>
            </a:prstGeom>
            <a:noFill/>
            <a:ln w="9525">
              <a:solidFill>
                <a:schemeClr val="tx1"/>
              </a:solidFill>
              <a:round/>
              <a:headEnd/>
              <a:tailEnd type="triangle" w="med" len="med"/>
            </a:ln>
            <a:effectLst/>
          </p:spPr>
        </p:cxnSp>
        <p:cxnSp>
          <p:nvCxnSpPr>
            <p:cNvPr id="67" name="AutoShape 69"/>
            <p:cNvCxnSpPr>
              <a:cxnSpLocks noChangeAspect="1" noChangeShapeType="1"/>
              <a:stCxn id="55" idx="6"/>
              <a:endCxn id="63" idx="2"/>
            </p:cNvCxnSpPr>
            <p:nvPr/>
          </p:nvCxnSpPr>
          <p:spPr bwMode="auto">
            <a:xfrm>
              <a:off x="2704168" y="2897604"/>
              <a:ext cx="1234871" cy="0"/>
            </a:xfrm>
            <a:prstGeom prst="straightConnector1">
              <a:avLst/>
            </a:prstGeom>
            <a:noFill/>
            <a:ln w="9525">
              <a:solidFill>
                <a:schemeClr val="tx1"/>
              </a:solidFill>
              <a:round/>
              <a:headEnd/>
              <a:tailEnd type="triangle" w="med" len="med"/>
            </a:ln>
            <a:effectLst/>
          </p:spPr>
        </p:cxnSp>
        <p:sp>
          <p:nvSpPr>
            <p:cNvPr id="68" name="Oval 70"/>
            <p:cNvSpPr>
              <a:spLocks noChangeAspect="1" noChangeArrowheads="1"/>
            </p:cNvSpPr>
            <p:nvPr/>
          </p:nvSpPr>
          <p:spPr bwMode="auto">
            <a:xfrm>
              <a:off x="4777415" y="3225956"/>
              <a:ext cx="417992"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69" name="AutoShape 71"/>
            <p:cNvSpPr>
              <a:spLocks noChangeAspect="1" noChangeArrowheads="1"/>
            </p:cNvSpPr>
            <p:nvPr/>
          </p:nvSpPr>
          <p:spPr bwMode="auto">
            <a:xfrm>
              <a:off x="5611012" y="1371600"/>
              <a:ext cx="417992" cy="411029"/>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70" name="Oval 72"/>
            <p:cNvSpPr>
              <a:spLocks noChangeAspect="1" noChangeArrowheads="1"/>
            </p:cNvSpPr>
            <p:nvPr/>
          </p:nvSpPr>
          <p:spPr bwMode="auto">
            <a:xfrm>
              <a:off x="5611012" y="2033026"/>
              <a:ext cx="417992" cy="411029"/>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71" name="Oval 73"/>
            <p:cNvSpPr>
              <a:spLocks noChangeAspect="1" noChangeArrowheads="1"/>
            </p:cNvSpPr>
            <p:nvPr/>
          </p:nvSpPr>
          <p:spPr bwMode="auto">
            <a:xfrm>
              <a:off x="5611012" y="2692090"/>
              <a:ext cx="417992"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72" name="AutoShape 74"/>
            <p:cNvCxnSpPr>
              <a:cxnSpLocks noChangeAspect="1" noChangeShapeType="1"/>
              <a:stCxn id="68" idx="7"/>
              <a:endCxn id="71" idx="3"/>
            </p:cNvCxnSpPr>
            <p:nvPr/>
          </p:nvCxnSpPr>
          <p:spPr bwMode="auto">
            <a:xfrm flipV="1">
              <a:off x="5133305" y="3051150"/>
              <a:ext cx="539808" cy="229138"/>
            </a:xfrm>
            <a:prstGeom prst="straightConnector1">
              <a:avLst/>
            </a:prstGeom>
            <a:noFill/>
            <a:ln w="9525">
              <a:solidFill>
                <a:schemeClr val="tx1"/>
              </a:solidFill>
              <a:round/>
              <a:headEnd/>
              <a:tailEnd type="triangle" w="med" len="med"/>
            </a:ln>
            <a:effectLst/>
          </p:spPr>
        </p:cxnSp>
        <p:cxnSp>
          <p:nvCxnSpPr>
            <p:cNvPr id="73" name="AutoShape 75"/>
            <p:cNvCxnSpPr>
              <a:cxnSpLocks noChangeAspect="1" noChangeShapeType="1"/>
              <a:stCxn id="71" idx="0"/>
              <a:endCxn id="70" idx="4"/>
            </p:cNvCxnSpPr>
            <p:nvPr/>
          </p:nvCxnSpPr>
          <p:spPr bwMode="auto">
            <a:xfrm flipV="1">
              <a:off x="5821203" y="2451142"/>
              <a:ext cx="0" cy="233862"/>
            </a:xfrm>
            <a:prstGeom prst="straightConnector1">
              <a:avLst/>
            </a:prstGeom>
            <a:noFill/>
            <a:ln w="9525">
              <a:solidFill>
                <a:schemeClr val="tx1"/>
              </a:solidFill>
              <a:round/>
              <a:headEnd/>
              <a:tailEnd type="triangle" w="med" len="med"/>
            </a:ln>
            <a:effectLst/>
          </p:spPr>
        </p:cxnSp>
        <p:cxnSp>
          <p:nvCxnSpPr>
            <p:cNvPr id="74" name="AutoShape 76"/>
            <p:cNvCxnSpPr>
              <a:cxnSpLocks noChangeAspect="1" noChangeShapeType="1"/>
              <a:stCxn id="70" idx="0"/>
              <a:endCxn id="69" idx="4"/>
            </p:cNvCxnSpPr>
            <p:nvPr/>
          </p:nvCxnSpPr>
          <p:spPr bwMode="auto">
            <a:xfrm flipV="1">
              <a:off x="5821203" y="1792078"/>
              <a:ext cx="0" cy="231499"/>
            </a:xfrm>
            <a:prstGeom prst="straightConnector1">
              <a:avLst/>
            </a:prstGeom>
            <a:noFill/>
            <a:ln w="9525">
              <a:solidFill>
                <a:schemeClr val="tx1"/>
              </a:solidFill>
              <a:round/>
              <a:headEnd/>
              <a:tailEnd type="triangle" w="med" len="med"/>
            </a:ln>
            <a:effectLst/>
          </p:spPr>
        </p:cxnSp>
        <p:sp>
          <p:nvSpPr>
            <p:cNvPr id="75" name="Oval 77"/>
            <p:cNvSpPr>
              <a:spLocks noChangeAspect="1" noChangeArrowheads="1"/>
            </p:cNvSpPr>
            <p:nvPr/>
          </p:nvSpPr>
          <p:spPr bwMode="auto">
            <a:xfrm>
              <a:off x="6444610" y="3225956"/>
              <a:ext cx="417992" cy="41339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76" name="AutoShape 78"/>
            <p:cNvSpPr>
              <a:spLocks noChangeAspect="1" noChangeArrowheads="1"/>
            </p:cNvSpPr>
            <p:nvPr/>
          </p:nvSpPr>
          <p:spPr bwMode="auto">
            <a:xfrm>
              <a:off x="7278208" y="1371600"/>
              <a:ext cx="417992" cy="411029"/>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77" name="Oval 79"/>
            <p:cNvSpPr>
              <a:spLocks noChangeAspect="1" noChangeArrowheads="1"/>
            </p:cNvSpPr>
            <p:nvPr/>
          </p:nvSpPr>
          <p:spPr bwMode="auto">
            <a:xfrm>
              <a:off x="7278208" y="2033026"/>
              <a:ext cx="417992" cy="411029"/>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sp>
          <p:nvSpPr>
            <p:cNvPr id="78" name="Oval 80"/>
            <p:cNvSpPr>
              <a:spLocks noChangeAspect="1" noChangeArrowheads="1"/>
            </p:cNvSpPr>
            <p:nvPr/>
          </p:nvSpPr>
          <p:spPr bwMode="auto">
            <a:xfrm>
              <a:off x="7278208" y="2692090"/>
              <a:ext cx="417992" cy="411029"/>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endParaRPr lang="en-US" sz="2000" baseline="-25000">
                <a:latin typeface="Times New Roman" pitchFamily="18" charset="0"/>
              </a:endParaRPr>
            </a:p>
          </p:txBody>
        </p:sp>
        <p:cxnSp>
          <p:nvCxnSpPr>
            <p:cNvPr id="79" name="AutoShape 81"/>
            <p:cNvCxnSpPr>
              <a:cxnSpLocks noChangeAspect="1" noChangeShapeType="1"/>
              <a:stCxn id="75" idx="7"/>
              <a:endCxn id="78" idx="3"/>
            </p:cNvCxnSpPr>
            <p:nvPr/>
          </p:nvCxnSpPr>
          <p:spPr bwMode="auto">
            <a:xfrm flipV="1">
              <a:off x="6800501" y="3051150"/>
              <a:ext cx="539808" cy="229138"/>
            </a:xfrm>
            <a:prstGeom prst="straightConnector1">
              <a:avLst/>
            </a:prstGeom>
            <a:noFill/>
            <a:ln w="9525">
              <a:solidFill>
                <a:schemeClr val="tx1"/>
              </a:solidFill>
              <a:round/>
              <a:headEnd/>
              <a:tailEnd type="triangle" w="med" len="med"/>
            </a:ln>
            <a:effectLst/>
          </p:spPr>
        </p:cxnSp>
        <p:cxnSp>
          <p:nvCxnSpPr>
            <p:cNvPr id="80" name="AutoShape 82"/>
            <p:cNvCxnSpPr>
              <a:cxnSpLocks noChangeAspect="1" noChangeShapeType="1"/>
              <a:stCxn id="78" idx="0"/>
              <a:endCxn id="77" idx="4"/>
            </p:cNvCxnSpPr>
            <p:nvPr/>
          </p:nvCxnSpPr>
          <p:spPr bwMode="auto">
            <a:xfrm flipV="1">
              <a:off x="7486011" y="2451142"/>
              <a:ext cx="0" cy="233862"/>
            </a:xfrm>
            <a:prstGeom prst="straightConnector1">
              <a:avLst/>
            </a:prstGeom>
            <a:noFill/>
            <a:ln w="9525">
              <a:solidFill>
                <a:schemeClr val="tx1"/>
              </a:solidFill>
              <a:round/>
              <a:headEnd/>
              <a:tailEnd type="triangle" w="med" len="med"/>
            </a:ln>
            <a:effectLst/>
          </p:spPr>
        </p:cxnSp>
        <p:cxnSp>
          <p:nvCxnSpPr>
            <p:cNvPr id="81" name="AutoShape 83"/>
            <p:cNvCxnSpPr>
              <a:cxnSpLocks noChangeAspect="1" noChangeShapeType="1"/>
              <a:stCxn id="77" idx="0"/>
              <a:endCxn id="76" idx="4"/>
            </p:cNvCxnSpPr>
            <p:nvPr/>
          </p:nvCxnSpPr>
          <p:spPr bwMode="auto">
            <a:xfrm flipV="1">
              <a:off x="7486011" y="1792078"/>
              <a:ext cx="0" cy="231499"/>
            </a:xfrm>
            <a:prstGeom prst="straightConnector1">
              <a:avLst/>
            </a:prstGeom>
            <a:noFill/>
            <a:ln w="9525">
              <a:solidFill>
                <a:schemeClr val="tx1"/>
              </a:solidFill>
              <a:round/>
              <a:headEnd/>
              <a:tailEnd type="triangle" w="med" len="med"/>
            </a:ln>
            <a:effectLst/>
          </p:spPr>
        </p:cxnSp>
        <p:cxnSp>
          <p:nvCxnSpPr>
            <p:cNvPr id="82" name="AutoShape 84"/>
            <p:cNvCxnSpPr>
              <a:cxnSpLocks noChangeAspect="1" noChangeShapeType="1"/>
              <a:stCxn id="71" idx="6"/>
              <a:endCxn id="78" idx="2"/>
            </p:cNvCxnSpPr>
            <p:nvPr/>
          </p:nvCxnSpPr>
          <p:spPr bwMode="auto">
            <a:xfrm>
              <a:off x="6036171" y="2897604"/>
              <a:ext cx="1237260" cy="0"/>
            </a:xfrm>
            <a:prstGeom prst="straightConnector1">
              <a:avLst/>
            </a:prstGeom>
            <a:noFill/>
            <a:ln w="9525">
              <a:solidFill>
                <a:schemeClr val="tx1"/>
              </a:solidFill>
              <a:round/>
              <a:headEnd/>
              <a:tailEnd type="triangle" w="med" len="med"/>
            </a:ln>
            <a:effectLst/>
          </p:spPr>
        </p:cxnSp>
        <p:cxnSp>
          <p:nvCxnSpPr>
            <p:cNvPr id="83" name="AutoShape 85"/>
            <p:cNvCxnSpPr>
              <a:cxnSpLocks noChangeAspect="1" noChangeShapeType="1"/>
              <a:stCxn id="63" idx="6"/>
              <a:endCxn id="71" idx="2"/>
            </p:cNvCxnSpPr>
            <p:nvPr/>
          </p:nvCxnSpPr>
          <p:spPr bwMode="auto">
            <a:xfrm>
              <a:off x="4371364" y="2897604"/>
              <a:ext cx="1234871" cy="0"/>
            </a:xfrm>
            <a:prstGeom prst="straightConnector1">
              <a:avLst/>
            </a:prstGeom>
            <a:noFill/>
            <a:ln w="9525">
              <a:solidFill>
                <a:schemeClr val="tx1"/>
              </a:solidFill>
              <a:round/>
              <a:headEnd/>
              <a:tailEnd type="triangle" w="med" len="med"/>
            </a:ln>
            <a:effectLst/>
          </p:spPr>
        </p:cxnSp>
        <p:cxnSp>
          <p:nvCxnSpPr>
            <p:cNvPr id="84" name="AutoShape 86"/>
            <p:cNvCxnSpPr>
              <a:cxnSpLocks noChangeAspect="1" noChangeShapeType="1"/>
              <a:stCxn id="40" idx="0"/>
              <a:endCxn id="60" idx="4"/>
            </p:cNvCxnSpPr>
            <p:nvPr/>
          </p:nvCxnSpPr>
          <p:spPr bwMode="auto">
            <a:xfrm flipH="1" flipV="1">
              <a:off x="3322797" y="3646433"/>
              <a:ext cx="3329615" cy="479535"/>
            </a:xfrm>
            <a:prstGeom prst="straightConnector1">
              <a:avLst/>
            </a:prstGeom>
            <a:noFill/>
            <a:ln w="9525">
              <a:solidFill>
                <a:schemeClr val="tx1"/>
              </a:solidFill>
              <a:round/>
              <a:headEnd/>
              <a:tailEnd type="triangle" w="med" len="med"/>
            </a:ln>
            <a:effectLst/>
          </p:spPr>
        </p:cxnSp>
        <p:cxnSp>
          <p:nvCxnSpPr>
            <p:cNvPr id="85" name="AutoShape 87"/>
            <p:cNvCxnSpPr>
              <a:cxnSpLocks noChangeAspect="1" noChangeShapeType="1"/>
              <a:stCxn id="27" idx="0"/>
              <a:endCxn id="68" idx="4"/>
            </p:cNvCxnSpPr>
            <p:nvPr/>
          </p:nvCxnSpPr>
          <p:spPr bwMode="auto">
            <a:xfrm flipV="1">
              <a:off x="4987605" y="3646433"/>
              <a:ext cx="0" cy="479535"/>
            </a:xfrm>
            <a:prstGeom prst="straightConnector1">
              <a:avLst/>
            </a:prstGeom>
            <a:noFill/>
            <a:ln w="9525">
              <a:solidFill>
                <a:schemeClr val="tx1"/>
              </a:solidFill>
              <a:round/>
              <a:headEnd/>
              <a:tailEnd type="triangle" w="med" len="med"/>
            </a:ln>
            <a:effectLst/>
          </p:spPr>
        </p:cxnSp>
        <p:cxnSp>
          <p:nvCxnSpPr>
            <p:cNvPr id="86" name="AutoShape 88"/>
            <p:cNvCxnSpPr>
              <a:cxnSpLocks noChangeAspect="1" noChangeShapeType="1"/>
              <a:stCxn id="16" idx="0"/>
              <a:endCxn id="52" idx="4"/>
            </p:cNvCxnSpPr>
            <p:nvPr/>
          </p:nvCxnSpPr>
          <p:spPr bwMode="auto">
            <a:xfrm flipH="1" flipV="1">
              <a:off x="1655602" y="3646433"/>
              <a:ext cx="1667196" cy="479535"/>
            </a:xfrm>
            <a:prstGeom prst="straightConnector1">
              <a:avLst/>
            </a:prstGeom>
            <a:noFill/>
            <a:ln w="9525">
              <a:solidFill>
                <a:schemeClr val="tx1"/>
              </a:solidFill>
              <a:round/>
              <a:headEnd/>
              <a:tailEnd type="triangle" w="med" len="med"/>
            </a:ln>
            <a:effectLst/>
          </p:spPr>
        </p:cxn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mtClean="0"/>
              <a:t>Application: Information Theory</a:t>
            </a:r>
            <a:endParaRPr lang="en-US"/>
          </a:p>
        </p:txBody>
      </p:sp>
      <p:sp>
        <p:nvSpPr>
          <p:cNvPr id="216067"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Turbo </a:t>
            </a:r>
            <a:r>
              <a:rPr lang="en-US" smtClean="0"/>
              <a:t>Codes, LDPC Code</a:t>
            </a:r>
            <a:endParaRPr lang="en-US" smtClean="0"/>
          </a:p>
          <a:p>
            <a:pPr lvl="1"/>
            <a:r>
              <a:rPr lang="en-US" smtClean="0"/>
              <a:t>Berrou</a:t>
            </a:r>
            <a:r>
              <a:rPr lang="en-US"/>
              <a:t>, Glavieux 1993</a:t>
            </a:r>
          </a:p>
          <a:p>
            <a:pPr lvl="1"/>
            <a:r>
              <a:rPr lang="en-US" smtClean="0"/>
              <a:t>Mackay</a:t>
            </a:r>
            <a:r>
              <a:rPr lang="en-US"/>
              <a:t>, Neal 1995 (Gallager 1962</a:t>
            </a:r>
            <a:r>
              <a:rPr lang="en-US" smtClean="0"/>
              <a:t>)</a:t>
            </a:r>
            <a:endParaRPr lang="en-US"/>
          </a:p>
          <a:p>
            <a:r>
              <a:rPr lang="en-US" smtClean="0"/>
              <a:t>Decoding is </a:t>
            </a:r>
            <a:r>
              <a:rPr lang="en-US" i="1" smtClean="0">
                <a:solidFill>
                  <a:srgbClr val="FF0000"/>
                </a:solidFill>
              </a:rPr>
              <a:t>loopy belief propagation</a:t>
            </a:r>
            <a:r>
              <a:rPr lang="en-US" smtClean="0"/>
              <a:t> in BN</a:t>
            </a:r>
          </a:p>
          <a:p>
            <a:pPr lvl="1"/>
            <a:r>
              <a:rPr lang="en-US" smtClean="0"/>
              <a:t>McEliece</a:t>
            </a:r>
            <a:r>
              <a:rPr lang="en-US"/>
              <a:t>, MacKay, Chang </a:t>
            </a:r>
            <a:r>
              <a:rPr lang="en-US" smtClean="0"/>
              <a:t>1998</a:t>
            </a:r>
          </a:p>
          <a:p>
            <a:r>
              <a:rPr lang="en-US" smtClean="0"/>
              <a:t>“A revolution: BP in graphs with cycles”</a:t>
            </a:r>
          </a:p>
          <a:p>
            <a:pPr lvl="1"/>
            <a:r>
              <a:rPr lang="en-US" smtClean="0"/>
              <a:t>Frey, MacKay 1998</a:t>
            </a:r>
            <a:endParaRPr lang="en-US"/>
          </a:p>
          <a:p>
            <a:pPr>
              <a:buFontTx/>
              <a:buNone/>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58900" y="750888"/>
            <a:ext cx="6426200" cy="5354637"/>
            <a:chOff x="856" y="473"/>
            <a:chExt cx="4048" cy="3373"/>
          </a:xfrm>
        </p:grpSpPr>
        <p:pic>
          <p:nvPicPr>
            <p:cNvPr id="22545" name="Picture 3" descr="im6"/>
            <p:cNvPicPr>
              <a:picLocks noChangeAspect="1" noChangeArrowheads="1"/>
            </p:cNvPicPr>
            <p:nvPr/>
          </p:nvPicPr>
          <p:blipFill>
            <a:blip r:embed="rId3"/>
            <a:srcRect/>
            <a:stretch>
              <a:fillRect/>
            </a:stretch>
          </p:blipFill>
          <p:spPr bwMode="auto">
            <a:xfrm>
              <a:off x="856" y="473"/>
              <a:ext cx="4048" cy="3373"/>
            </a:xfrm>
            <a:prstGeom prst="rect">
              <a:avLst/>
            </a:prstGeom>
            <a:noFill/>
            <a:ln w="9525">
              <a:noFill/>
              <a:miter lim="800000"/>
              <a:headEnd/>
              <a:tailEnd/>
            </a:ln>
          </p:spPr>
        </p:pic>
        <p:sp>
          <p:nvSpPr>
            <p:cNvPr id="22546" name="Oval 4"/>
            <p:cNvSpPr>
              <a:spLocks noChangeArrowheads="1"/>
            </p:cNvSpPr>
            <p:nvPr/>
          </p:nvSpPr>
          <p:spPr bwMode="auto">
            <a:xfrm>
              <a:off x="1488" y="2360"/>
              <a:ext cx="168" cy="168"/>
            </a:xfrm>
            <a:prstGeom prst="ellipse">
              <a:avLst/>
            </a:prstGeom>
            <a:noFill/>
            <a:ln w="38100">
              <a:solidFill>
                <a:srgbClr val="FFFF00"/>
              </a:solidFill>
              <a:round/>
              <a:headEnd/>
              <a:tailEnd/>
            </a:ln>
          </p:spPr>
          <p:txBody>
            <a:bodyPr wrap="none" anchor="ctr"/>
            <a:lstStyle/>
            <a:p>
              <a:endParaRPr lang="en-US"/>
            </a:p>
          </p:txBody>
        </p:sp>
        <p:sp>
          <p:nvSpPr>
            <p:cNvPr id="22547" name="Oval 5"/>
            <p:cNvSpPr>
              <a:spLocks noChangeArrowheads="1"/>
            </p:cNvSpPr>
            <p:nvPr/>
          </p:nvSpPr>
          <p:spPr bwMode="auto">
            <a:xfrm>
              <a:off x="2696" y="776"/>
              <a:ext cx="115" cy="115"/>
            </a:xfrm>
            <a:prstGeom prst="ellipse">
              <a:avLst/>
            </a:prstGeom>
            <a:noFill/>
            <a:ln w="38100">
              <a:solidFill>
                <a:srgbClr val="FFFF00"/>
              </a:solidFill>
              <a:round/>
              <a:headEnd/>
              <a:tailEnd/>
            </a:ln>
          </p:spPr>
          <p:txBody>
            <a:bodyPr wrap="none" anchor="ctr"/>
            <a:lstStyle/>
            <a:p>
              <a:endParaRPr lang="en-US"/>
            </a:p>
          </p:txBody>
        </p:sp>
      </p:grpSp>
      <p:grpSp>
        <p:nvGrpSpPr>
          <p:cNvPr id="3" name="Group 6"/>
          <p:cNvGrpSpPr>
            <a:grpSpLocks/>
          </p:cNvGrpSpPr>
          <p:nvPr/>
        </p:nvGrpSpPr>
        <p:grpSpPr bwMode="auto">
          <a:xfrm>
            <a:off x="1358900" y="750888"/>
            <a:ext cx="6426200" cy="5354637"/>
            <a:chOff x="856" y="473"/>
            <a:chExt cx="4048" cy="3373"/>
          </a:xfrm>
        </p:grpSpPr>
        <p:pic>
          <p:nvPicPr>
            <p:cNvPr id="22538" name="Picture 7" descr="im2"/>
            <p:cNvPicPr>
              <a:picLocks noChangeAspect="1" noChangeArrowheads="1"/>
            </p:cNvPicPr>
            <p:nvPr/>
          </p:nvPicPr>
          <p:blipFill>
            <a:blip r:embed="rId4"/>
            <a:srcRect/>
            <a:stretch>
              <a:fillRect/>
            </a:stretch>
          </p:blipFill>
          <p:spPr bwMode="auto">
            <a:xfrm>
              <a:off x="856" y="473"/>
              <a:ext cx="4048" cy="3373"/>
            </a:xfrm>
            <a:prstGeom prst="rect">
              <a:avLst/>
            </a:prstGeom>
            <a:noFill/>
            <a:ln w="9525">
              <a:noFill/>
              <a:miter lim="800000"/>
              <a:headEnd/>
              <a:tailEnd/>
            </a:ln>
          </p:spPr>
        </p:pic>
        <p:sp>
          <p:nvSpPr>
            <p:cNvPr id="22539" name="Oval 8"/>
            <p:cNvSpPr>
              <a:spLocks noChangeArrowheads="1"/>
            </p:cNvSpPr>
            <p:nvPr/>
          </p:nvSpPr>
          <p:spPr bwMode="auto">
            <a:xfrm>
              <a:off x="1488" y="2360"/>
              <a:ext cx="168" cy="168"/>
            </a:xfrm>
            <a:prstGeom prst="ellipse">
              <a:avLst/>
            </a:prstGeom>
            <a:noFill/>
            <a:ln w="38100">
              <a:solidFill>
                <a:srgbClr val="FFFF00"/>
              </a:solidFill>
              <a:round/>
              <a:headEnd/>
              <a:tailEnd/>
            </a:ln>
          </p:spPr>
          <p:txBody>
            <a:bodyPr wrap="none" anchor="ctr"/>
            <a:lstStyle/>
            <a:p>
              <a:endParaRPr lang="en-US"/>
            </a:p>
          </p:txBody>
        </p:sp>
        <p:sp>
          <p:nvSpPr>
            <p:cNvPr id="22540" name="Oval 9"/>
            <p:cNvSpPr>
              <a:spLocks noChangeArrowheads="1"/>
            </p:cNvSpPr>
            <p:nvPr/>
          </p:nvSpPr>
          <p:spPr bwMode="auto">
            <a:xfrm>
              <a:off x="1952" y="2360"/>
              <a:ext cx="168" cy="168"/>
            </a:xfrm>
            <a:prstGeom prst="ellipse">
              <a:avLst/>
            </a:prstGeom>
            <a:noFill/>
            <a:ln w="38100">
              <a:solidFill>
                <a:srgbClr val="FFFF00"/>
              </a:solidFill>
              <a:round/>
              <a:headEnd/>
              <a:tailEnd/>
            </a:ln>
          </p:spPr>
          <p:txBody>
            <a:bodyPr wrap="none" anchor="ctr"/>
            <a:lstStyle/>
            <a:p>
              <a:endParaRPr lang="en-US"/>
            </a:p>
          </p:txBody>
        </p:sp>
        <p:cxnSp>
          <p:nvCxnSpPr>
            <p:cNvPr id="22541" name="AutoShape 10"/>
            <p:cNvCxnSpPr>
              <a:cxnSpLocks noChangeShapeType="1"/>
              <a:stCxn id="22539" idx="6"/>
              <a:endCxn id="22540" idx="2"/>
            </p:cNvCxnSpPr>
            <p:nvPr/>
          </p:nvCxnSpPr>
          <p:spPr bwMode="auto">
            <a:xfrm>
              <a:off x="1668" y="2444"/>
              <a:ext cx="272" cy="0"/>
            </a:xfrm>
            <a:prstGeom prst="straightConnector1">
              <a:avLst/>
            </a:prstGeom>
            <a:noFill/>
            <a:ln w="38100">
              <a:solidFill>
                <a:srgbClr val="FFFF00"/>
              </a:solidFill>
              <a:round/>
              <a:headEnd/>
              <a:tailEnd type="triangle" w="med" len="med"/>
            </a:ln>
          </p:spPr>
        </p:cxnSp>
        <p:sp>
          <p:nvSpPr>
            <p:cNvPr id="22542" name="Oval 11"/>
            <p:cNvSpPr>
              <a:spLocks noChangeArrowheads="1"/>
            </p:cNvSpPr>
            <p:nvPr/>
          </p:nvSpPr>
          <p:spPr bwMode="auto">
            <a:xfrm>
              <a:off x="2696" y="776"/>
              <a:ext cx="115" cy="115"/>
            </a:xfrm>
            <a:prstGeom prst="ellipse">
              <a:avLst/>
            </a:prstGeom>
            <a:noFill/>
            <a:ln w="38100">
              <a:solidFill>
                <a:srgbClr val="FFFF00"/>
              </a:solidFill>
              <a:round/>
              <a:headEnd/>
              <a:tailEnd/>
            </a:ln>
          </p:spPr>
          <p:txBody>
            <a:bodyPr wrap="none" anchor="ctr"/>
            <a:lstStyle/>
            <a:p>
              <a:endParaRPr lang="en-US"/>
            </a:p>
          </p:txBody>
        </p:sp>
        <p:sp>
          <p:nvSpPr>
            <p:cNvPr id="22543" name="Oval 12"/>
            <p:cNvSpPr>
              <a:spLocks noChangeArrowheads="1"/>
            </p:cNvSpPr>
            <p:nvPr/>
          </p:nvSpPr>
          <p:spPr bwMode="auto">
            <a:xfrm>
              <a:off x="2928" y="776"/>
              <a:ext cx="115" cy="115"/>
            </a:xfrm>
            <a:prstGeom prst="ellipse">
              <a:avLst/>
            </a:prstGeom>
            <a:noFill/>
            <a:ln w="38100">
              <a:solidFill>
                <a:srgbClr val="FFFF00"/>
              </a:solidFill>
              <a:round/>
              <a:headEnd/>
              <a:tailEnd/>
            </a:ln>
          </p:spPr>
          <p:txBody>
            <a:bodyPr wrap="none" anchor="ctr"/>
            <a:lstStyle/>
            <a:p>
              <a:endParaRPr lang="en-US"/>
            </a:p>
          </p:txBody>
        </p:sp>
        <p:cxnSp>
          <p:nvCxnSpPr>
            <p:cNvPr id="22544" name="AutoShape 13"/>
            <p:cNvCxnSpPr>
              <a:cxnSpLocks noChangeShapeType="1"/>
              <a:stCxn id="22542" idx="6"/>
              <a:endCxn id="22543" idx="2"/>
            </p:cNvCxnSpPr>
            <p:nvPr/>
          </p:nvCxnSpPr>
          <p:spPr bwMode="auto">
            <a:xfrm>
              <a:off x="2823" y="834"/>
              <a:ext cx="93" cy="0"/>
            </a:xfrm>
            <a:prstGeom prst="straightConnector1">
              <a:avLst/>
            </a:prstGeom>
            <a:noFill/>
            <a:ln w="38100">
              <a:solidFill>
                <a:srgbClr val="FFFF00"/>
              </a:solidFill>
              <a:round/>
              <a:headEnd/>
              <a:tailEnd type="triangle" w="med" len="med"/>
            </a:ln>
          </p:spPr>
        </p:cxnSp>
      </p:grpSp>
      <p:sp>
        <p:nvSpPr>
          <p:cNvPr id="22532" name="AutoShape 14"/>
          <p:cNvSpPr>
            <a:spLocks/>
          </p:cNvSpPr>
          <p:nvPr/>
        </p:nvSpPr>
        <p:spPr bwMode="auto">
          <a:xfrm rot="-5400000">
            <a:off x="2667000" y="3505200"/>
            <a:ext cx="381000" cy="1295400"/>
          </a:xfrm>
          <a:prstGeom prst="leftBrace">
            <a:avLst>
              <a:gd name="adj1" fmla="val 28333"/>
              <a:gd name="adj2" fmla="val 50000"/>
            </a:avLst>
          </a:prstGeom>
          <a:noFill/>
          <a:ln w="38100">
            <a:solidFill>
              <a:srgbClr val="FFFF00"/>
            </a:solidFill>
            <a:round/>
            <a:headEnd/>
            <a:tailEnd/>
          </a:ln>
        </p:spPr>
        <p:txBody>
          <a:bodyPr wrap="none" anchor="ctr"/>
          <a:lstStyle/>
          <a:p>
            <a:endParaRPr lang="en-US"/>
          </a:p>
        </p:txBody>
      </p:sp>
      <p:sp>
        <p:nvSpPr>
          <p:cNvPr id="22533" name="Text Box 15"/>
          <p:cNvSpPr txBox="1">
            <a:spLocks noChangeArrowheads="1"/>
          </p:cNvSpPr>
          <p:nvPr/>
        </p:nvSpPr>
        <p:spPr bwMode="auto">
          <a:xfrm>
            <a:off x="963989" y="6324600"/>
            <a:ext cx="3720506" cy="461665"/>
          </a:xfrm>
          <a:prstGeom prst="rect">
            <a:avLst/>
          </a:prstGeom>
          <a:noFill/>
          <a:ln w="38100">
            <a:noFill/>
            <a:miter lim="800000"/>
            <a:headEnd/>
            <a:tailEnd/>
          </a:ln>
        </p:spPr>
        <p:txBody>
          <a:bodyPr wrap="none">
            <a:spAutoFit/>
          </a:bodyPr>
          <a:lstStyle/>
          <a:p>
            <a:r>
              <a:rPr lang="en-US" sz="2400"/>
              <a:t>Larger Shift </a:t>
            </a:r>
            <a:r>
              <a:rPr lang="en-US" sz="2400">
                <a:sym typeface="Symbol" pitchFamily="18" charset="2"/>
              </a:rPr>
              <a:t> Closer Object</a:t>
            </a:r>
          </a:p>
        </p:txBody>
      </p:sp>
      <p:cxnSp>
        <p:nvCxnSpPr>
          <p:cNvPr id="22534" name="AutoShape 16"/>
          <p:cNvCxnSpPr>
            <a:cxnSpLocks noChangeShapeType="1"/>
            <a:stCxn id="22532" idx="1"/>
            <a:endCxn id="22533" idx="0"/>
          </p:cNvCxnSpPr>
          <p:nvPr/>
        </p:nvCxnSpPr>
        <p:spPr bwMode="auto">
          <a:xfrm rot="5400000">
            <a:off x="1850271" y="5317371"/>
            <a:ext cx="1981200" cy="33258"/>
          </a:xfrm>
          <a:prstGeom prst="straightConnector1">
            <a:avLst/>
          </a:prstGeom>
          <a:noFill/>
          <a:ln w="38100">
            <a:solidFill>
              <a:srgbClr val="FFFF00"/>
            </a:solidFill>
            <a:round/>
            <a:headEnd/>
            <a:tailEnd type="triangle" w="med" len="med"/>
          </a:ln>
        </p:spPr>
      </p:cxnSp>
      <p:sp>
        <p:nvSpPr>
          <p:cNvPr id="22535" name="AutoShape 17"/>
          <p:cNvSpPr>
            <a:spLocks/>
          </p:cNvSpPr>
          <p:nvPr/>
        </p:nvSpPr>
        <p:spPr bwMode="auto">
          <a:xfrm rot="5400000" flipV="1">
            <a:off x="4364038" y="647700"/>
            <a:ext cx="381000" cy="914400"/>
          </a:xfrm>
          <a:prstGeom prst="leftBrace">
            <a:avLst>
              <a:gd name="adj1" fmla="val 20000"/>
              <a:gd name="adj2" fmla="val 50000"/>
            </a:avLst>
          </a:prstGeom>
          <a:noFill/>
          <a:ln w="38100">
            <a:solidFill>
              <a:srgbClr val="FFFF00"/>
            </a:solidFill>
            <a:round/>
            <a:headEnd/>
            <a:tailEnd/>
          </a:ln>
        </p:spPr>
        <p:txBody>
          <a:bodyPr wrap="none" anchor="ctr"/>
          <a:lstStyle/>
          <a:p>
            <a:endParaRPr lang="en-US"/>
          </a:p>
        </p:txBody>
      </p:sp>
      <p:sp>
        <p:nvSpPr>
          <p:cNvPr id="22536" name="Text Box 18"/>
          <p:cNvSpPr txBox="1">
            <a:spLocks noChangeArrowheads="1"/>
          </p:cNvSpPr>
          <p:nvPr/>
        </p:nvSpPr>
        <p:spPr bwMode="auto">
          <a:xfrm>
            <a:off x="2521327" y="152400"/>
            <a:ext cx="4031873" cy="461665"/>
          </a:xfrm>
          <a:prstGeom prst="rect">
            <a:avLst/>
          </a:prstGeom>
          <a:noFill/>
          <a:ln w="38100">
            <a:noFill/>
            <a:miter lim="800000"/>
            <a:headEnd/>
            <a:tailEnd/>
          </a:ln>
        </p:spPr>
        <p:txBody>
          <a:bodyPr wrap="none">
            <a:spAutoFit/>
          </a:bodyPr>
          <a:lstStyle/>
          <a:p>
            <a:r>
              <a:rPr lang="en-US" sz="2400"/>
              <a:t>Smaller Shift </a:t>
            </a:r>
            <a:r>
              <a:rPr lang="en-US" sz="2400">
                <a:sym typeface="Symbol" pitchFamily="18" charset="2"/>
              </a:rPr>
              <a:t> Further Object</a:t>
            </a:r>
          </a:p>
        </p:txBody>
      </p:sp>
      <p:cxnSp>
        <p:nvCxnSpPr>
          <p:cNvPr id="22537" name="AutoShape 19"/>
          <p:cNvCxnSpPr>
            <a:cxnSpLocks noChangeShapeType="1"/>
            <a:stCxn id="22535" idx="1"/>
            <a:endCxn id="22536" idx="2"/>
          </p:cNvCxnSpPr>
          <p:nvPr/>
        </p:nvCxnSpPr>
        <p:spPr bwMode="auto">
          <a:xfrm rot="16200000" flipV="1">
            <a:off x="4395734" y="755596"/>
            <a:ext cx="300335" cy="17274"/>
          </a:xfrm>
          <a:prstGeom prst="straightConnector1">
            <a:avLst/>
          </a:prstGeom>
          <a:noFill/>
          <a:ln w="38100">
            <a:solidFill>
              <a:srgbClr val="FFFF00"/>
            </a:solidFill>
            <a:round/>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groundtruth"/>
          <p:cNvPicPr>
            <a:picLocks noChangeAspect="1" noChangeArrowheads="1"/>
          </p:cNvPicPr>
          <p:nvPr/>
        </p:nvPicPr>
        <p:blipFill>
          <a:blip r:embed="rId2"/>
          <a:srcRect/>
          <a:stretch>
            <a:fillRect/>
          </a:stretch>
        </p:blipFill>
        <p:spPr bwMode="auto">
          <a:xfrm>
            <a:off x="1358900" y="750888"/>
            <a:ext cx="6426200" cy="5354637"/>
          </a:xfrm>
          <a:prstGeom prst="rect">
            <a:avLst/>
          </a:prstGeom>
          <a:noFill/>
        </p:spPr>
      </p:pic>
      <p:sp>
        <p:nvSpPr>
          <p:cNvPr id="7172" name="Text Box 4"/>
          <p:cNvSpPr txBox="1">
            <a:spLocks noChangeArrowheads="1"/>
          </p:cNvSpPr>
          <p:nvPr/>
        </p:nvSpPr>
        <p:spPr bwMode="auto">
          <a:xfrm>
            <a:off x="3222721" y="152400"/>
            <a:ext cx="2698559" cy="461665"/>
          </a:xfrm>
          <a:prstGeom prst="rect">
            <a:avLst/>
          </a:prstGeom>
          <a:noFill/>
          <a:ln w="38100">
            <a:noFill/>
            <a:miter lim="800000"/>
            <a:headEnd/>
            <a:tailEnd/>
          </a:ln>
          <a:effectLst/>
        </p:spPr>
        <p:txBody>
          <a:bodyPr wrap="none">
            <a:spAutoFit/>
          </a:bodyPr>
          <a:lstStyle/>
          <a:p>
            <a:pPr>
              <a:spcBef>
                <a:spcPct val="50000"/>
              </a:spcBef>
            </a:pPr>
            <a:r>
              <a:rPr lang="en-US" sz="2400">
                <a:solidFill>
                  <a:sysClr val="windowText" lastClr="000000"/>
                </a:solidFill>
              </a:rPr>
              <a:t>Output: Depth Map</a:t>
            </a:r>
            <a:endParaRPr lang="en-US" sz="2400">
              <a:solidFill>
                <a:sysClr val="windowText" lastClr="000000"/>
              </a:solidFill>
              <a:sym typeface="Symbol" pitchFamily="18" charset="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592138"/>
            <a:ext cx="2655888" cy="2700337"/>
            <a:chOff x="144" y="805"/>
            <a:chExt cx="1673" cy="1701"/>
          </a:xfrm>
        </p:grpSpPr>
        <p:sp>
          <p:nvSpPr>
            <p:cNvPr id="23609" name="Text Box 3"/>
            <p:cNvSpPr txBox="1">
              <a:spLocks noChangeArrowheads="1"/>
            </p:cNvSpPr>
            <p:nvPr/>
          </p:nvSpPr>
          <p:spPr bwMode="auto">
            <a:xfrm>
              <a:off x="144" y="805"/>
              <a:ext cx="1475" cy="291"/>
            </a:xfrm>
            <a:prstGeom prst="rect">
              <a:avLst/>
            </a:prstGeom>
            <a:noFill/>
            <a:ln w="38100">
              <a:noFill/>
              <a:miter lim="800000"/>
              <a:headEnd/>
              <a:tailEnd/>
            </a:ln>
          </p:spPr>
          <p:txBody>
            <a:bodyPr wrap="none">
              <a:spAutoFit/>
            </a:bodyPr>
            <a:lstStyle/>
            <a:p>
              <a:r>
                <a:rPr lang="en-US" sz="2400"/>
                <a:t>Input: L&amp;R Image</a:t>
              </a:r>
              <a:endParaRPr lang="en-US" sz="2400">
                <a:sym typeface="Symbol" pitchFamily="18" charset="2"/>
              </a:endParaRPr>
            </a:p>
          </p:txBody>
        </p:sp>
        <p:grpSp>
          <p:nvGrpSpPr>
            <p:cNvPr id="3" name="Group 4"/>
            <p:cNvGrpSpPr>
              <a:grpSpLocks/>
            </p:cNvGrpSpPr>
            <p:nvPr/>
          </p:nvGrpSpPr>
          <p:grpSpPr bwMode="auto">
            <a:xfrm>
              <a:off x="176" y="1102"/>
              <a:ext cx="1641" cy="1404"/>
              <a:chOff x="183" y="633"/>
              <a:chExt cx="1641" cy="1404"/>
            </a:xfrm>
          </p:grpSpPr>
          <p:pic>
            <p:nvPicPr>
              <p:cNvPr id="23611" name="Picture 5" descr="im6"/>
              <p:cNvPicPr>
                <a:picLocks noChangeAspect="1" noChangeArrowheads="1"/>
              </p:cNvPicPr>
              <p:nvPr/>
            </p:nvPicPr>
            <p:blipFill>
              <a:blip r:embed="rId3"/>
              <a:srcRect/>
              <a:stretch>
                <a:fillRect/>
              </a:stretch>
            </p:blipFill>
            <p:spPr bwMode="auto">
              <a:xfrm>
                <a:off x="183" y="633"/>
                <a:ext cx="1350" cy="1125"/>
              </a:xfrm>
              <a:prstGeom prst="rect">
                <a:avLst/>
              </a:prstGeom>
              <a:noFill/>
              <a:ln w="9525">
                <a:noFill/>
                <a:miter lim="800000"/>
                <a:headEnd/>
                <a:tailEnd/>
              </a:ln>
            </p:spPr>
          </p:pic>
          <p:pic>
            <p:nvPicPr>
              <p:cNvPr id="23612" name="Picture 6" descr="im2"/>
              <p:cNvPicPr>
                <a:picLocks noChangeAspect="1" noChangeArrowheads="1"/>
              </p:cNvPicPr>
              <p:nvPr/>
            </p:nvPicPr>
            <p:blipFill>
              <a:blip r:embed="rId4"/>
              <a:srcRect/>
              <a:stretch>
                <a:fillRect/>
              </a:stretch>
            </p:blipFill>
            <p:spPr bwMode="auto">
              <a:xfrm>
                <a:off x="474" y="912"/>
                <a:ext cx="1350" cy="1125"/>
              </a:xfrm>
              <a:prstGeom prst="rect">
                <a:avLst/>
              </a:prstGeom>
              <a:noFill/>
              <a:ln w="38100">
                <a:solidFill>
                  <a:schemeClr val="tx1"/>
                </a:solidFill>
                <a:miter lim="800000"/>
                <a:headEnd/>
                <a:tailEnd/>
              </a:ln>
            </p:spPr>
          </p:pic>
        </p:grpSp>
      </p:grpSp>
      <p:grpSp>
        <p:nvGrpSpPr>
          <p:cNvPr id="4" name="Group 7"/>
          <p:cNvGrpSpPr>
            <a:grpSpLocks/>
          </p:cNvGrpSpPr>
          <p:nvPr/>
        </p:nvGrpSpPr>
        <p:grpSpPr bwMode="auto">
          <a:xfrm>
            <a:off x="6219825" y="784225"/>
            <a:ext cx="2638425" cy="2319338"/>
            <a:chOff x="3918" y="1318"/>
            <a:chExt cx="1662" cy="1461"/>
          </a:xfrm>
        </p:grpSpPr>
        <p:pic>
          <p:nvPicPr>
            <p:cNvPr id="23607" name="Picture 8" descr="groundtruth"/>
            <p:cNvPicPr>
              <a:picLocks noChangeAspect="1" noChangeArrowheads="1"/>
            </p:cNvPicPr>
            <p:nvPr/>
          </p:nvPicPr>
          <p:blipFill>
            <a:blip r:embed="rId5"/>
            <a:srcRect/>
            <a:stretch>
              <a:fillRect/>
            </a:stretch>
          </p:blipFill>
          <p:spPr bwMode="auto">
            <a:xfrm>
              <a:off x="4164" y="1654"/>
              <a:ext cx="1350" cy="1125"/>
            </a:xfrm>
            <a:prstGeom prst="rect">
              <a:avLst/>
            </a:prstGeom>
            <a:noFill/>
            <a:ln w="9525">
              <a:noFill/>
              <a:miter lim="800000"/>
              <a:headEnd/>
              <a:tailEnd/>
            </a:ln>
          </p:spPr>
        </p:pic>
        <p:sp>
          <p:nvSpPr>
            <p:cNvPr id="23608" name="Text Box 9"/>
            <p:cNvSpPr txBox="1">
              <a:spLocks noChangeArrowheads="1"/>
            </p:cNvSpPr>
            <p:nvPr/>
          </p:nvSpPr>
          <p:spPr bwMode="auto">
            <a:xfrm>
              <a:off x="3918" y="1318"/>
              <a:ext cx="1662" cy="291"/>
            </a:xfrm>
            <a:prstGeom prst="rect">
              <a:avLst/>
            </a:prstGeom>
            <a:noFill/>
            <a:ln w="38100">
              <a:noFill/>
              <a:miter lim="800000"/>
              <a:headEnd/>
              <a:tailEnd/>
            </a:ln>
          </p:spPr>
          <p:txBody>
            <a:bodyPr wrap="none">
              <a:spAutoFit/>
            </a:bodyPr>
            <a:lstStyle/>
            <a:p>
              <a:r>
                <a:rPr lang="en-US" sz="2400"/>
                <a:t>Output: Depth Map</a:t>
              </a:r>
              <a:endParaRPr lang="en-US" sz="2400">
                <a:sym typeface="Symbol" pitchFamily="18" charset="2"/>
              </a:endParaRPr>
            </a:p>
          </p:txBody>
        </p:sp>
      </p:grpSp>
      <p:sp>
        <p:nvSpPr>
          <p:cNvPr id="23562" name="Oval 12"/>
          <p:cNvSpPr>
            <a:spLocks noChangeArrowheads="1"/>
          </p:cNvSpPr>
          <p:nvPr/>
        </p:nvSpPr>
        <p:spPr bwMode="auto">
          <a:xfrm>
            <a:off x="3319463" y="912813"/>
            <a:ext cx="304800" cy="304800"/>
          </a:xfrm>
          <a:prstGeom prst="ellipse">
            <a:avLst/>
          </a:prstGeom>
          <a:noFill/>
          <a:ln w="38100">
            <a:solidFill>
              <a:schemeClr val="tx1"/>
            </a:solidFill>
            <a:round/>
            <a:headEnd/>
            <a:tailEnd/>
          </a:ln>
        </p:spPr>
        <p:txBody>
          <a:bodyPr wrap="none" anchor="ctr"/>
          <a:lstStyle/>
          <a:p>
            <a:endParaRPr lang="en-US"/>
          </a:p>
        </p:txBody>
      </p:sp>
      <p:cxnSp>
        <p:nvCxnSpPr>
          <p:cNvPr id="23564" name="AutoShape 14"/>
          <p:cNvCxnSpPr>
            <a:cxnSpLocks noChangeShapeType="1"/>
            <a:stCxn id="23562" idx="6"/>
            <a:endCxn id="23565" idx="2"/>
          </p:cNvCxnSpPr>
          <p:nvPr/>
        </p:nvCxnSpPr>
        <p:spPr bwMode="auto">
          <a:xfrm>
            <a:off x="3624263" y="1065213"/>
            <a:ext cx="838200" cy="1587"/>
          </a:xfrm>
          <a:prstGeom prst="straightConnector1">
            <a:avLst/>
          </a:prstGeom>
          <a:noFill/>
          <a:ln w="38100">
            <a:solidFill>
              <a:schemeClr val="tx1"/>
            </a:solidFill>
            <a:round/>
            <a:headEnd/>
            <a:tailEnd type="none" w="med" len="med"/>
          </a:ln>
        </p:spPr>
      </p:cxnSp>
      <p:sp>
        <p:nvSpPr>
          <p:cNvPr id="23565" name="Oval 15"/>
          <p:cNvSpPr>
            <a:spLocks noChangeArrowheads="1"/>
          </p:cNvSpPr>
          <p:nvPr/>
        </p:nvSpPr>
        <p:spPr bwMode="auto">
          <a:xfrm>
            <a:off x="4462463" y="914400"/>
            <a:ext cx="304800" cy="304800"/>
          </a:xfrm>
          <a:prstGeom prst="ellipse">
            <a:avLst/>
          </a:prstGeom>
          <a:noFill/>
          <a:ln w="38100">
            <a:solidFill>
              <a:schemeClr val="tx1"/>
            </a:solidFill>
            <a:round/>
            <a:headEnd/>
            <a:tailEnd/>
          </a:ln>
        </p:spPr>
        <p:txBody>
          <a:bodyPr wrap="none" anchor="ctr"/>
          <a:lstStyle/>
          <a:p>
            <a:endParaRPr lang="en-US"/>
          </a:p>
        </p:txBody>
      </p:sp>
      <p:sp>
        <p:nvSpPr>
          <p:cNvPr id="23567" name="Oval 17"/>
          <p:cNvSpPr>
            <a:spLocks noChangeArrowheads="1"/>
          </p:cNvSpPr>
          <p:nvPr/>
        </p:nvSpPr>
        <p:spPr bwMode="auto">
          <a:xfrm>
            <a:off x="5605463" y="914400"/>
            <a:ext cx="304800" cy="304800"/>
          </a:xfrm>
          <a:prstGeom prst="ellipse">
            <a:avLst/>
          </a:prstGeom>
          <a:noFill/>
          <a:ln w="38100">
            <a:solidFill>
              <a:schemeClr val="tx1"/>
            </a:solidFill>
            <a:round/>
            <a:headEnd/>
            <a:tailEnd/>
          </a:ln>
        </p:spPr>
        <p:txBody>
          <a:bodyPr wrap="none" anchor="ctr"/>
          <a:lstStyle/>
          <a:p>
            <a:endParaRPr lang="en-US"/>
          </a:p>
        </p:txBody>
      </p:sp>
      <p:cxnSp>
        <p:nvCxnSpPr>
          <p:cNvPr id="23569" name="AutoShape 19"/>
          <p:cNvCxnSpPr>
            <a:cxnSpLocks noChangeShapeType="1"/>
            <a:stCxn id="23565" idx="6"/>
            <a:endCxn id="23567" idx="2"/>
          </p:cNvCxnSpPr>
          <p:nvPr/>
        </p:nvCxnSpPr>
        <p:spPr bwMode="auto">
          <a:xfrm>
            <a:off x="4767263" y="1066800"/>
            <a:ext cx="838200" cy="1588"/>
          </a:xfrm>
          <a:prstGeom prst="straightConnector1">
            <a:avLst/>
          </a:prstGeom>
          <a:noFill/>
          <a:ln w="38100">
            <a:solidFill>
              <a:schemeClr val="tx1"/>
            </a:solidFill>
            <a:round/>
            <a:headEnd/>
            <a:tailEnd type="none" w="med" len="med"/>
          </a:ln>
        </p:spPr>
      </p:cxnSp>
      <p:sp>
        <p:nvSpPr>
          <p:cNvPr id="23571" name="Oval 21"/>
          <p:cNvSpPr>
            <a:spLocks noChangeArrowheads="1"/>
          </p:cNvSpPr>
          <p:nvPr/>
        </p:nvSpPr>
        <p:spPr bwMode="auto">
          <a:xfrm>
            <a:off x="3319463" y="2055813"/>
            <a:ext cx="304800" cy="304800"/>
          </a:xfrm>
          <a:prstGeom prst="ellipse">
            <a:avLst/>
          </a:prstGeom>
          <a:noFill/>
          <a:ln w="38100">
            <a:solidFill>
              <a:schemeClr val="tx1"/>
            </a:solidFill>
            <a:round/>
            <a:headEnd/>
            <a:tailEnd/>
          </a:ln>
        </p:spPr>
        <p:txBody>
          <a:bodyPr wrap="none" anchor="ctr"/>
          <a:lstStyle/>
          <a:p>
            <a:endParaRPr lang="en-US"/>
          </a:p>
        </p:txBody>
      </p:sp>
      <p:cxnSp>
        <p:nvCxnSpPr>
          <p:cNvPr id="23573" name="AutoShape 23"/>
          <p:cNvCxnSpPr>
            <a:cxnSpLocks noChangeShapeType="1"/>
            <a:stCxn id="23571" idx="6"/>
            <a:endCxn id="23574" idx="2"/>
          </p:cNvCxnSpPr>
          <p:nvPr/>
        </p:nvCxnSpPr>
        <p:spPr bwMode="auto">
          <a:xfrm>
            <a:off x="3624263" y="2208213"/>
            <a:ext cx="838200" cy="1587"/>
          </a:xfrm>
          <a:prstGeom prst="straightConnector1">
            <a:avLst/>
          </a:prstGeom>
          <a:noFill/>
          <a:ln w="38100">
            <a:solidFill>
              <a:schemeClr val="tx1"/>
            </a:solidFill>
            <a:round/>
            <a:headEnd/>
            <a:tailEnd type="none" w="med" len="med"/>
          </a:ln>
        </p:spPr>
      </p:cxnSp>
      <p:sp>
        <p:nvSpPr>
          <p:cNvPr id="23574" name="Oval 24"/>
          <p:cNvSpPr>
            <a:spLocks noChangeArrowheads="1"/>
          </p:cNvSpPr>
          <p:nvPr/>
        </p:nvSpPr>
        <p:spPr bwMode="auto">
          <a:xfrm>
            <a:off x="4462463" y="2057400"/>
            <a:ext cx="304800" cy="304800"/>
          </a:xfrm>
          <a:prstGeom prst="ellipse">
            <a:avLst/>
          </a:prstGeom>
          <a:noFill/>
          <a:ln w="38100">
            <a:solidFill>
              <a:schemeClr val="tx1"/>
            </a:solidFill>
            <a:round/>
            <a:headEnd/>
            <a:tailEnd/>
          </a:ln>
        </p:spPr>
        <p:txBody>
          <a:bodyPr wrap="none" anchor="ctr"/>
          <a:lstStyle/>
          <a:p>
            <a:endParaRPr lang="en-US"/>
          </a:p>
        </p:txBody>
      </p:sp>
      <p:sp>
        <p:nvSpPr>
          <p:cNvPr id="23576" name="Oval 26"/>
          <p:cNvSpPr>
            <a:spLocks noChangeArrowheads="1"/>
          </p:cNvSpPr>
          <p:nvPr/>
        </p:nvSpPr>
        <p:spPr bwMode="auto">
          <a:xfrm>
            <a:off x="5605463" y="2057400"/>
            <a:ext cx="304800" cy="304800"/>
          </a:xfrm>
          <a:prstGeom prst="ellipse">
            <a:avLst/>
          </a:prstGeom>
          <a:noFill/>
          <a:ln w="38100">
            <a:solidFill>
              <a:schemeClr val="tx1"/>
            </a:solidFill>
            <a:round/>
            <a:headEnd/>
            <a:tailEnd/>
          </a:ln>
        </p:spPr>
        <p:txBody>
          <a:bodyPr wrap="none" anchor="ctr"/>
          <a:lstStyle/>
          <a:p>
            <a:endParaRPr lang="en-US"/>
          </a:p>
        </p:txBody>
      </p:sp>
      <p:cxnSp>
        <p:nvCxnSpPr>
          <p:cNvPr id="23578" name="AutoShape 28"/>
          <p:cNvCxnSpPr>
            <a:cxnSpLocks noChangeShapeType="1"/>
            <a:stCxn id="23574" idx="6"/>
            <a:endCxn id="23576" idx="2"/>
          </p:cNvCxnSpPr>
          <p:nvPr/>
        </p:nvCxnSpPr>
        <p:spPr bwMode="auto">
          <a:xfrm>
            <a:off x="4767263" y="2209800"/>
            <a:ext cx="838200" cy="1588"/>
          </a:xfrm>
          <a:prstGeom prst="straightConnector1">
            <a:avLst/>
          </a:prstGeom>
          <a:noFill/>
          <a:ln w="38100">
            <a:solidFill>
              <a:schemeClr val="tx1"/>
            </a:solidFill>
            <a:round/>
            <a:headEnd/>
            <a:tailEnd type="none" w="med" len="med"/>
          </a:ln>
        </p:spPr>
      </p:cxnSp>
      <p:sp>
        <p:nvSpPr>
          <p:cNvPr id="23580" name="Oval 30"/>
          <p:cNvSpPr>
            <a:spLocks noChangeArrowheads="1"/>
          </p:cNvSpPr>
          <p:nvPr/>
        </p:nvSpPr>
        <p:spPr bwMode="auto">
          <a:xfrm>
            <a:off x="3319463" y="3198813"/>
            <a:ext cx="304800" cy="304800"/>
          </a:xfrm>
          <a:prstGeom prst="ellipse">
            <a:avLst/>
          </a:prstGeom>
          <a:noFill/>
          <a:ln w="38100">
            <a:solidFill>
              <a:schemeClr val="tx1"/>
            </a:solidFill>
            <a:round/>
            <a:headEnd/>
            <a:tailEnd/>
          </a:ln>
        </p:spPr>
        <p:txBody>
          <a:bodyPr wrap="none" anchor="ctr"/>
          <a:lstStyle/>
          <a:p>
            <a:endParaRPr lang="en-US"/>
          </a:p>
        </p:txBody>
      </p:sp>
      <p:cxnSp>
        <p:nvCxnSpPr>
          <p:cNvPr id="23582" name="AutoShape 32"/>
          <p:cNvCxnSpPr>
            <a:cxnSpLocks noChangeShapeType="1"/>
            <a:stCxn id="23580" idx="6"/>
            <a:endCxn id="23583" idx="2"/>
          </p:cNvCxnSpPr>
          <p:nvPr/>
        </p:nvCxnSpPr>
        <p:spPr bwMode="auto">
          <a:xfrm>
            <a:off x="3624263" y="3351213"/>
            <a:ext cx="838200" cy="1587"/>
          </a:xfrm>
          <a:prstGeom prst="straightConnector1">
            <a:avLst/>
          </a:prstGeom>
          <a:noFill/>
          <a:ln w="38100">
            <a:solidFill>
              <a:schemeClr val="tx1"/>
            </a:solidFill>
            <a:round/>
            <a:headEnd/>
            <a:tailEnd type="none" w="med" len="med"/>
          </a:ln>
        </p:spPr>
      </p:cxnSp>
      <p:sp>
        <p:nvSpPr>
          <p:cNvPr id="23583" name="Oval 33"/>
          <p:cNvSpPr>
            <a:spLocks noChangeArrowheads="1"/>
          </p:cNvSpPr>
          <p:nvPr/>
        </p:nvSpPr>
        <p:spPr bwMode="auto">
          <a:xfrm>
            <a:off x="4462463" y="3200400"/>
            <a:ext cx="304800" cy="304800"/>
          </a:xfrm>
          <a:prstGeom prst="ellipse">
            <a:avLst/>
          </a:prstGeom>
          <a:noFill/>
          <a:ln w="38100">
            <a:solidFill>
              <a:schemeClr val="tx1"/>
            </a:solidFill>
            <a:round/>
            <a:headEnd/>
            <a:tailEnd/>
          </a:ln>
        </p:spPr>
        <p:txBody>
          <a:bodyPr wrap="none" anchor="ctr"/>
          <a:lstStyle/>
          <a:p>
            <a:endParaRPr lang="en-US"/>
          </a:p>
        </p:txBody>
      </p:sp>
      <p:sp>
        <p:nvSpPr>
          <p:cNvPr id="23585" name="Oval 35"/>
          <p:cNvSpPr>
            <a:spLocks noChangeArrowheads="1"/>
          </p:cNvSpPr>
          <p:nvPr/>
        </p:nvSpPr>
        <p:spPr bwMode="auto">
          <a:xfrm>
            <a:off x="5605463" y="3200400"/>
            <a:ext cx="304800" cy="304800"/>
          </a:xfrm>
          <a:prstGeom prst="ellipse">
            <a:avLst/>
          </a:prstGeom>
          <a:noFill/>
          <a:ln w="38100">
            <a:solidFill>
              <a:schemeClr val="tx1"/>
            </a:solidFill>
            <a:round/>
            <a:headEnd/>
            <a:tailEnd/>
          </a:ln>
        </p:spPr>
        <p:txBody>
          <a:bodyPr wrap="none" anchor="ctr"/>
          <a:lstStyle/>
          <a:p>
            <a:endParaRPr lang="en-US"/>
          </a:p>
        </p:txBody>
      </p:sp>
      <p:cxnSp>
        <p:nvCxnSpPr>
          <p:cNvPr id="23587" name="AutoShape 37"/>
          <p:cNvCxnSpPr>
            <a:cxnSpLocks noChangeShapeType="1"/>
            <a:stCxn id="23583" idx="6"/>
            <a:endCxn id="23585" idx="2"/>
          </p:cNvCxnSpPr>
          <p:nvPr/>
        </p:nvCxnSpPr>
        <p:spPr bwMode="auto">
          <a:xfrm>
            <a:off x="4767263" y="3352800"/>
            <a:ext cx="838200" cy="1588"/>
          </a:xfrm>
          <a:prstGeom prst="straightConnector1">
            <a:avLst/>
          </a:prstGeom>
          <a:noFill/>
          <a:ln w="38100">
            <a:solidFill>
              <a:schemeClr val="tx1"/>
            </a:solidFill>
            <a:round/>
            <a:headEnd/>
            <a:tailEnd type="none" w="med" len="med"/>
          </a:ln>
        </p:spPr>
      </p:cxnSp>
      <p:cxnSp>
        <p:nvCxnSpPr>
          <p:cNvPr id="23590" name="AutoShape 40"/>
          <p:cNvCxnSpPr>
            <a:cxnSpLocks noChangeShapeType="1"/>
            <a:stCxn id="23562" idx="4"/>
            <a:endCxn id="23571" idx="0"/>
          </p:cNvCxnSpPr>
          <p:nvPr/>
        </p:nvCxnSpPr>
        <p:spPr bwMode="auto">
          <a:xfrm rot="5400000">
            <a:off x="3052763" y="1636713"/>
            <a:ext cx="838200" cy="1588"/>
          </a:xfrm>
          <a:prstGeom prst="straightConnector1">
            <a:avLst/>
          </a:prstGeom>
          <a:noFill/>
          <a:ln w="38100">
            <a:solidFill>
              <a:schemeClr val="tx1"/>
            </a:solidFill>
            <a:round/>
            <a:headEnd/>
            <a:tailEnd type="none" w="med" len="med"/>
          </a:ln>
        </p:spPr>
      </p:cxnSp>
      <p:cxnSp>
        <p:nvCxnSpPr>
          <p:cNvPr id="23593" name="AutoShape 43"/>
          <p:cNvCxnSpPr>
            <a:cxnSpLocks noChangeShapeType="1"/>
            <a:stCxn id="23571" idx="4"/>
            <a:endCxn id="23580" idx="0"/>
          </p:cNvCxnSpPr>
          <p:nvPr/>
        </p:nvCxnSpPr>
        <p:spPr bwMode="auto">
          <a:xfrm rot="5400000">
            <a:off x="3052763" y="2779713"/>
            <a:ext cx="838200" cy="1588"/>
          </a:xfrm>
          <a:prstGeom prst="straightConnector1">
            <a:avLst/>
          </a:prstGeom>
          <a:noFill/>
          <a:ln w="38100">
            <a:solidFill>
              <a:schemeClr val="tx1"/>
            </a:solidFill>
            <a:round/>
            <a:headEnd/>
            <a:tailEnd type="none" w="med" len="med"/>
          </a:ln>
        </p:spPr>
      </p:cxnSp>
      <p:cxnSp>
        <p:nvCxnSpPr>
          <p:cNvPr id="23596" name="AutoShape 46"/>
          <p:cNvCxnSpPr>
            <a:cxnSpLocks noChangeShapeType="1"/>
            <a:stCxn id="23565" idx="4"/>
            <a:endCxn id="23574" idx="0"/>
          </p:cNvCxnSpPr>
          <p:nvPr/>
        </p:nvCxnSpPr>
        <p:spPr bwMode="auto">
          <a:xfrm rot="5400000">
            <a:off x="4195763" y="1638300"/>
            <a:ext cx="838200" cy="1588"/>
          </a:xfrm>
          <a:prstGeom prst="straightConnector1">
            <a:avLst/>
          </a:prstGeom>
          <a:noFill/>
          <a:ln w="38100">
            <a:solidFill>
              <a:schemeClr val="tx1"/>
            </a:solidFill>
            <a:round/>
            <a:headEnd/>
            <a:tailEnd type="none" w="med" len="med"/>
          </a:ln>
        </p:spPr>
      </p:cxnSp>
      <p:cxnSp>
        <p:nvCxnSpPr>
          <p:cNvPr id="23599" name="AutoShape 49"/>
          <p:cNvCxnSpPr>
            <a:cxnSpLocks noChangeShapeType="1"/>
            <a:stCxn id="23567" idx="4"/>
            <a:endCxn id="23576" idx="0"/>
          </p:cNvCxnSpPr>
          <p:nvPr/>
        </p:nvCxnSpPr>
        <p:spPr bwMode="auto">
          <a:xfrm rot="5400000">
            <a:off x="5338763" y="1638300"/>
            <a:ext cx="838200" cy="1588"/>
          </a:xfrm>
          <a:prstGeom prst="straightConnector1">
            <a:avLst/>
          </a:prstGeom>
          <a:noFill/>
          <a:ln w="38100">
            <a:solidFill>
              <a:schemeClr val="tx1"/>
            </a:solidFill>
            <a:round/>
            <a:headEnd/>
            <a:tailEnd type="none" w="med" len="med"/>
          </a:ln>
        </p:spPr>
      </p:cxnSp>
      <p:cxnSp>
        <p:nvCxnSpPr>
          <p:cNvPr id="23602" name="AutoShape 52"/>
          <p:cNvCxnSpPr>
            <a:cxnSpLocks noChangeShapeType="1"/>
            <a:stCxn id="23574" idx="4"/>
            <a:endCxn id="23583" idx="0"/>
          </p:cNvCxnSpPr>
          <p:nvPr/>
        </p:nvCxnSpPr>
        <p:spPr bwMode="auto">
          <a:xfrm rot="5400000">
            <a:off x="4195763" y="2781300"/>
            <a:ext cx="838200" cy="1588"/>
          </a:xfrm>
          <a:prstGeom prst="straightConnector1">
            <a:avLst/>
          </a:prstGeom>
          <a:noFill/>
          <a:ln w="38100">
            <a:solidFill>
              <a:schemeClr val="tx1"/>
            </a:solidFill>
            <a:round/>
            <a:headEnd/>
            <a:tailEnd type="none" w="med" len="med"/>
          </a:ln>
        </p:spPr>
      </p:cxnSp>
      <p:cxnSp>
        <p:nvCxnSpPr>
          <p:cNvPr id="23605" name="AutoShape 55"/>
          <p:cNvCxnSpPr>
            <a:cxnSpLocks noChangeShapeType="1"/>
            <a:stCxn id="23576" idx="4"/>
            <a:endCxn id="23585" idx="0"/>
          </p:cNvCxnSpPr>
          <p:nvPr/>
        </p:nvCxnSpPr>
        <p:spPr bwMode="auto">
          <a:xfrm rot="5400000">
            <a:off x="5338763" y="2781300"/>
            <a:ext cx="838200" cy="1588"/>
          </a:xfrm>
          <a:prstGeom prst="straightConnector1">
            <a:avLst/>
          </a:prstGeom>
          <a:noFill/>
          <a:ln w="38100">
            <a:solidFill>
              <a:schemeClr val="tx1"/>
            </a:solidFill>
            <a:round/>
            <a:headEnd/>
            <a:tailEnd type="none" w="med" len="med"/>
          </a:ln>
        </p:spPr>
      </p:cxnSp>
      <p:sp>
        <p:nvSpPr>
          <p:cNvPr id="23557" name="Text Box 57"/>
          <p:cNvSpPr txBox="1">
            <a:spLocks noChangeArrowheads="1"/>
          </p:cNvSpPr>
          <p:nvPr/>
        </p:nvSpPr>
        <p:spPr bwMode="auto">
          <a:xfrm>
            <a:off x="3435465" y="381000"/>
            <a:ext cx="2279535" cy="461665"/>
          </a:xfrm>
          <a:prstGeom prst="rect">
            <a:avLst/>
          </a:prstGeom>
          <a:noFill/>
          <a:ln w="38100">
            <a:noFill/>
            <a:miter lim="800000"/>
            <a:headEnd/>
            <a:tailEnd/>
          </a:ln>
        </p:spPr>
        <p:txBody>
          <a:bodyPr wrap="none">
            <a:spAutoFit/>
          </a:bodyPr>
          <a:lstStyle/>
          <a:p>
            <a:r>
              <a:rPr lang="en-US" sz="2400" smtClean="0"/>
              <a:t>Markov Network</a:t>
            </a:r>
            <a:endParaRPr lang="en-US" sz="2400">
              <a:sym typeface="Symbol" pitchFamily="18" charset="2"/>
            </a:endParaRPr>
          </a:p>
        </p:txBody>
      </p:sp>
      <p:sp>
        <p:nvSpPr>
          <p:cNvPr id="23558" name="AutoShape 58"/>
          <p:cNvSpPr>
            <a:spLocks noChangeArrowheads="1"/>
          </p:cNvSpPr>
          <p:nvPr/>
        </p:nvSpPr>
        <p:spPr bwMode="auto">
          <a:xfrm flipV="1">
            <a:off x="838200" y="3200400"/>
            <a:ext cx="3048000" cy="1828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24" y="10818"/>
                </a:moveTo>
                <a:cubicBezTo>
                  <a:pt x="18224" y="10812"/>
                  <a:pt x="18225" y="10806"/>
                  <a:pt x="18225" y="10800"/>
                </a:cubicBezTo>
                <a:cubicBezTo>
                  <a:pt x="18225" y="6699"/>
                  <a:pt x="14900" y="3375"/>
                  <a:pt x="10800" y="3375"/>
                </a:cubicBezTo>
                <a:cubicBezTo>
                  <a:pt x="6699" y="3375"/>
                  <a:pt x="3375" y="6699"/>
                  <a:pt x="3375" y="10800"/>
                </a:cubicBezTo>
                <a:lnTo>
                  <a:pt x="0" y="10800"/>
                </a:lnTo>
                <a:cubicBezTo>
                  <a:pt x="0" y="4835"/>
                  <a:pt x="4835" y="0"/>
                  <a:pt x="10800" y="0"/>
                </a:cubicBezTo>
                <a:cubicBezTo>
                  <a:pt x="16764" y="0"/>
                  <a:pt x="21600" y="4835"/>
                  <a:pt x="21600" y="10800"/>
                </a:cubicBezTo>
                <a:cubicBezTo>
                  <a:pt x="21600" y="10809"/>
                  <a:pt x="21599" y="10818"/>
                  <a:pt x="21599" y="10827"/>
                </a:cubicBezTo>
                <a:lnTo>
                  <a:pt x="24299" y="10834"/>
                </a:lnTo>
                <a:lnTo>
                  <a:pt x="19901" y="15211"/>
                </a:lnTo>
                <a:lnTo>
                  <a:pt x="15524" y="10812"/>
                </a:lnTo>
                <a:lnTo>
                  <a:pt x="18224" y="10818"/>
                </a:lnTo>
                <a:close/>
              </a:path>
            </a:pathLst>
          </a:custGeom>
          <a:noFill/>
          <a:ln w="38100">
            <a:solidFill>
              <a:schemeClr val="tx1"/>
            </a:solidFill>
            <a:miter lim="800000"/>
            <a:headEnd/>
            <a:tailEnd/>
          </a:ln>
        </p:spPr>
        <p:txBody>
          <a:bodyPr wrap="none" anchor="ctr"/>
          <a:lstStyle/>
          <a:p>
            <a:endParaRPr lang="en-US"/>
          </a:p>
        </p:txBody>
      </p:sp>
      <p:sp>
        <p:nvSpPr>
          <p:cNvPr id="23559" name="Text Box 59"/>
          <p:cNvSpPr txBox="1">
            <a:spLocks noChangeArrowheads="1"/>
          </p:cNvSpPr>
          <p:nvPr/>
        </p:nvSpPr>
        <p:spPr bwMode="auto">
          <a:xfrm>
            <a:off x="1109663" y="5410200"/>
            <a:ext cx="2279535" cy="830997"/>
          </a:xfrm>
          <a:prstGeom prst="rect">
            <a:avLst/>
          </a:prstGeom>
          <a:noFill/>
          <a:ln w="38100">
            <a:noFill/>
            <a:miter lim="800000"/>
            <a:headEnd/>
            <a:tailEnd/>
          </a:ln>
        </p:spPr>
        <p:txBody>
          <a:bodyPr wrap="none">
            <a:spAutoFit/>
          </a:bodyPr>
          <a:lstStyle/>
          <a:p>
            <a:r>
              <a:rPr lang="en-US" sz="2400"/>
              <a:t>Images Define a</a:t>
            </a:r>
            <a:br>
              <a:rPr lang="en-US" sz="2400"/>
            </a:br>
            <a:r>
              <a:rPr lang="en-US" sz="2400" smtClean="0"/>
              <a:t>Markov Network</a:t>
            </a:r>
            <a:endParaRPr lang="en-US" sz="2400">
              <a:sym typeface="Symbol" pitchFamily="18" charset="2"/>
            </a:endParaRPr>
          </a:p>
        </p:txBody>
      </p:sp>
      <p:sp>
        <p:nvSpPr>
          <p:cNvPr id="23560" name="AutoShape 60"/>
          <p:cNvSpPr>
            <a:spLocks noChangeArrowheads="1"/>
          </p:cNvSpPr>
          <p:nvPr/>
        </p:nvSpPr>
        <p:spPr bwMode="auto">
          <a:xfrm flipV="1">
            <a:off x="4953000" y="3124200"/>
            <a:ext cx="3048000" cy="1828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24" y="10818"/>
                </a:moveTo>
                <a:cubicBezTo>
                  <a:pt x="18224" y="10812"/>
                  <a:pt x="18225" y="10806"/>
                  <a:pt x="18225" y="10800"/>
                </a:cubicBezTo>
                <a:cubicBezTo>
                  <a:pt x="18225" y="6699"/>
                  <a:pt x="14900" y="3375"/>
                  <a:pt x="10800" y="3375"/>
                </a:cubicBezTo>
                <a:cubicBezTo>
                  <a:pt x="6699" y="3375"/>
                  <a:pt x="3375" y="6699"/>
                  <a:pt x="3375" y="10800"/>
                </a:cubicBezTo>
                <a:lnTo>
                  <a:pt x="0" y="10800"/>
                </a:lnTo>
                <a:cubicBezTo>
                  <a:pt x="0" y="4835"/>
                  <a:pt x="4835" y="0"/>
                  <a:pt x="10800" y="0"/>
                </a:cubicBezTo>
                <a:cubicBezTo>
                  <a:pt x="16764" y="0"/>
                  <a:pt x="21600" y="4835"/>
                  <a:pt x="21600" y="10800"/>
                </a:cubicBezTo>
                <a:cubicBezTo>
                  <a:pt x="21600" y="10809"/>
                  <a:pt x="21599" y="10818"/>
                  <a:pt x="21599" y="10827"/>
                </a:cubicBezTo>
                <a:lnTo>
                  <a:pt x="24299" y="10834"/>
                </a:lnTo>
                <a:lnTo>
                  <a:pt x="19901" y="15211"/>
                </a:lnTo>
                <a:lnTo>
                  <a:pt x="15524" y="10812"/>
                </a:lnTo>
                <a:lnTo>
                  <a:pt x="18224" y="10818"/>
                </a:lnTo>
                <a:close/>
              </a:path>
            </a:pathLst>
          </a:custGeom>
          <a:noFill/>
          <a:ln w="38100">
            <a:solidFill>
              <a:schemeClr val="tx1"/>
            </a:solidFill>
            <a:miter lim="800000"/>
            <a:headEnd/>
            <a:tailEnd/>
          </a:ln>
        </p:spPr>
        <p:txBody>
          <a:bodyPr wrap="none" anchor="ctr"/>
          <a:lstStyle/>
          <a:p>
            <a:endParaRPr lang="en-US"/>
          </a:p>
        </p:txBody>
      </p:sp>
      <p:sp>
        <p:nvSpPr>
          <p:cNvPr id="23561" name="Text Box 61"/>
          <p:cNvSpPr txBox="1">
            <a:spLocks noChangeArrowheads="1"/>
          </p:cNvSpPr>
          <p:nvPr/>
        </p:nvSpPr>
        <p:spPr bwMode="auto">
          <a:xfrm>
            <a:off x="5203825" y="5334000"/>
            <a:ext cx="2279535" cy="1200329"/>
          </a:xfrm>
          <a:prstGeom prst="rect">
            <a:avLst/>
          </a:prstGeom>
          <a:noFill/>
          <a:ln w="38100">
            <a:noFill/>
            <a:miter lim="800000"/>
            <a:headEnd/>
            <a:tailEnd/>
          </a:ln>
        </p:spPr>
        <p:txBody>
          <a:bodyPr wrap="none">
            <a:spAutoFit/>
          </a:bodyPr>
          <a:lstStyle/>
          <a:p>
            <a:r>
              <a:rPr lang="en-US" sz="2400"/>
              <a:t>Reasoning in</a:t>
            </a:r>
            <a:br>
              <a:rPr lang="en-US" sz="2400"/>
            </a:br>
            <a:r>
              <a:rPr lang="en-US" sz="2400" smtClean="0"/>
              <a:t>Markov Network</a:t>
            </a:r>
            <a:r>
              <a:rPr lang="en-US" sz="2400"/>
              <a:t/>
            </a:r>
            <a:br>
              <a:rPr lang="en-US" sz="2400"/>
            </a:br>
            <a:r>
              <a:rPr lang="en-US" sz="2400"/>
              <a:t>Estimates Depth</a:t>
            </a:r>
            <a:endParaRPr lang="en-US" sz="2400">
              <a:sym typeface="Symbol" pitchFamily="18" charset="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middlebury"/>
          <p:cNvPicPr>
            <a:picLocks noChangeAspect="1" noChangeArrowheads="1"/>
          </p:cNvPicPr>
          <p:nvPr/>
        </p:nvPicPr>
        <p:blipFill>
          <a:blip r:embed="rId2"/>
          <a:srcRect/>
          <a:stretch>
            <a:fillRect/>
          </a:stretch>
        </p:blipFill>
        <p:spPr bwMode="auto">
          <a:xfrm>
            <a:off x="1139825" y="1143000"/>
            <a:ext cx="6864350" cy="5146675"/>
          </a:xfrm>
          <a:prstGeom prst="rect">
            <a:avLst/>
          </a:prstGeom>
          <a:noFill/>
        </p:spPr>
      </p:pic>
      <p:sp>
        <p:nvSpPr>
          <p:cNvPr id="148483" name="Rectangle 3"/>
          <p:cNvSpPr>
            <a:spLocks noGrp="1" noChangeArrowheads="1"/>
          </p:cNvSpPr>
          <p:nvPr>
            <p:ph type="title"/>
          </p:nvPr>
        </p:nvSpPr>
        <p:spPr/>
        <p:txBody>
          <a:bodyPr/>
          <a:lstStyle/>
          <a:p>
            <a:r>
              <a:rPr lang="en-US"/>
              <a:t>Stereo Vision</a:t>
            </a:r>
          </a:p>
        </p:txBody>
      </p:sp>
      <p:sp>
        <p:nvSpPr>
          <p:cNvPr id="148484" name="Text Box 4"/>
          <p:cNvSpPr txBox="1">
            <a:spLocks noChangeArrowheads="1"/>
          </p:cNvSpPr>
          <p:nvPr/>
        </p:nvSpPr>
        <p:spPr bwMode="auto">
          <a:xfrm>
            <a:off x="119063" y="6262688"/>
            <a:ext cx="8905875" cy="519112"/>
          </a:xfrm>
          <a:prstGeom prst="rect">
            <a:avLst/>
          </a:prstGeom>
          <a:noFill/>
          <a:ln w="41275">
            <a:noFill/>
            <a:miter lim="800000"/>
            <a:headEnd/>
            <a:tailEnd/>
          </a:ln>
          <a:effectLst/>
        </p:spPr>
        <p:txBody>
          <a:bodyPr wrap="none">
            <a:spAutoFit/>
          </a:bodyPr>
          <a:lstStyle/>
          <a:p>
            <a:pPr eaLnBrk="0" hangingPunct="0">
              <a:spcBef>
                <a:spcPct val="0"/>
              </a:spcBef>
              <a:buSzTx/>
              <a:buFontTx/>
              <a:buNone/>
            </a:pPr>
            <a:r>
              <a:rPr lang="en-US" b="0">
                <a:latin typeface="Courier New" pitchFamily="49" charset="0"/>
              </a:rPr>
              <a:t>http://vision.middlebury.edu/stereo/eval/</a:t>
            </a:r>
          </a:p>
        </p:txBody>
      </p:sp>
      <p:grpSp>
        <p:nvGrpSpPr>
          <p:cNvPr id="2" name="Group 5"/>
          <p:cNvGrpSpPr>
            <a:grpSpLocks/>
          </p:cNvGrpSpPr>
          <p:nvPr/>
        </p:nvGrpSpPr>
        <p:grpSpPr bwMode="auto">
          <a:xfrm>
            <a:off x="2549525" y="4495800"/>
            <a:ext cx="5945188" cy="1546225"/>
            <a:chOff x="1606" y="2832"/>
            <a:chExt cx="3745" cy="974"/>
          </a:xfrm>
        </p:grpSpPr>
        <p:sp>
          <p:nvSpPr>
            <p:cNvPr id="148486" name="AutoShape 6"/>
            <p:cNvSpPr>
              <a:spLocks/>
            </p:cNvSpPr>
            <p:nvPr/>
          </p:nvSpPr>
          <p:spPr bwMode="auto">
            <a:xfrm flipH="1">
              <a:off x="1606" y="2832"/>
              <a:ext cx="288" cy="974"/>
            </a:xfrm>
            <a:prstGeom prst="leftBracket">
              <a:avLst>
                <a:gd name="adj" fmla="val 28183"/>
              </a:avLst>
            </a:prstGeom>
            <a:noFill/>
            <a:ln w="41275">
              <a:solidFill>
                <a:schemeClr val="hlink"/>
              </a:solidFill>
              <a:round/>
              <a:headEnd/>
              <a:tailEnd/>
            </a:ln>
            <a:effectLst/>
          </p:spPr>
          <p:txBody>
            <a:bodyPr wrap="none" anchor="ctr"/>
            <a:lstStyle/>
            <a:p>
              <a:endParaRPr lang="en-US"/>
            </a:p>
          </p:txBody>
        </p:sp>
        <p:sp>
          <p:nvSpPr>
            <p:cNvPr id="148487" name="AutoShape 7"/>
            <p:cNvSpPr>
              <a:spLocks noChangeArrowheads="1"/>
            </p:cNvSpPr>
            <p:nvPr/>
          </p:nvSpPr>
          <p:spPr bwMode="auto">
            <a:xfrm>
              <a:off x="2218" y="2928"/>
              <a:ext cx="3133" cy="751"/>
            </a:xfrm>
            <a:prstGeom prst="roundRect">
              <a:avLst>
                <a:gd name="adj" fmla="val 16667"/>
              </a:avLst>
            </a:prstGeom>
            <a:solidFill>
              <a:schemeClr val="bg1"/>
            </a:solidFill>
            <a:ln w="41275">
              <a:solidFill>
                <a:srgbClr val="FF0000"/>
              </a:solidFill>
              <a:round/>
              <a:headEnd/>
              <a:tailEnd/>
            </a:ln>
            <a:effectLst/>
          </p:spPr>
          <p:txBody>
            <a:bodyPr wrap="none" anchor="ctr">
              <a:spAutoFit/>
            </a:bodyPr>
            <a:lstStyle/>
            <a:p>
              <a:pPr algn="ctr" eaLnBrk="0" hangingPunct="0">
                <a:spcBef>
                  <a:spcPct val="0"/>
                </a:spcBef>
                <a:buSzTx/>
                <a:buFontTx/>
                <a:buNone/>
              </a:pPr>
              <a:r>
                <a:rPr lang="en-US" sz="3200" b="0"/>
                <a:t>Top 7 highest ranking are </a:t>
              </a:r>
              <a:br>
                <a:rPr lang="en-US" sz="3200" b="0"/>
              </a:br>
              <a:r>
                <a:rPr lang="en-US" sz="3200" b="0"/>
                <a:t>loopy BP or extend loopy BP</a:t>
              </a:r>
            </a:p>
          </p:txBody>
        </p:sp>
        <p:cxnSp>
          <p:nvCxnSpPr>
            <p:cNvPr id="148488" name="AutoShape 8"/>
            <p:cNvCxnSpPr>
              <a:cxnSpLocks noChangeShapeType="1"/>
              <a:stCxn id="148487" idx="1"/>
              <a:endCxn id="148486" idx="1"/>
            </p:cNvCxnSpPr>
            <p:nvPr/>
          </p:nvCxnSpPr>
          <p:spPr bwMode="auto">
            <a:xfrm rot="10800000" flipV="1">
              <a:off x="1894" y="3303"/>
              <a:ext cx="324" cy="16"/>
            </a:xfrm>
            <a:prstGeom prst="straightConnector1">
              <a:avLst/>
            </a:prstGeom>
            <a:noFill/>
            <a:ln w="41275">
              <a:solidFill>
                <a:srgbClr val="FF0000"/>
              </a:solidFill>
              <a:round/>
              <a:headEnd/>
              <a:tailEn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Satisfiability</a:t>
            </a:r>
            <a:endParaRPr lang="en-US"/>
          </a:p>
        </p:txBody>
      </p:sp>
      <p:sp>
        <p:nvSpPr>
          <p:cNvPr id="3" name="Content Placeholder 2"/>
          <p:cNvSpPr>
            <a:spLocks noGrp="1"/>
          </p:cNvSpPr>
          <p:nvPr>
            <p:ph idx="1"/>
          </p:nvPr>
        </p:nvSpPr>
        <p:spPr>
          <a:xfrm>
            <a:off x="457200" y="1600200"/>
            <a:ext cx="8229600" cy="1618905"/>
          </a:xfrm>
        </p:spPr>
        <p:txBody>
          <a:bodyPr>
            <a:spAutoFit/>
          </a:bodyPr>
          <a:lstStyle/>
          <a:p>
            <a:r>
              <a:rPr lang="en-US" smtClean="0"/>
              <a:t>Survey Propagation:</a:t>
            </a:r>
          </a:p>
          <a:p>
            <a:pPr lvl="1"/>
            <a:r>
              <a:rPr lang="en-US" smtClean="0"/>
              <a:t>Surprisingly effective for random k-SAT</a:t>
            </a:r>
          </a:p>
          <a:p>
            <a:pPr lvl="1"/>
            <a:r>
              <a:rPr lang="en-US" smtClean="0"/>
              <a:t>SP good up to </a:t>
            </a:r>
            <a:r>
              <a:rPr lang="el-GR" smtClean="0">
                <a:latin typeface="Cambria Math"/>
                <a:ea typeface="Cambria Math"/>
              </a:rPr>
              <a:t>α</a:t>
            </a:r>
            <a:r>
              <a:rPr lang="en-US" smtClean="0"/>
              <a:t> = 4.23 &lt; 4.26 critical threshold</a:t>
            </a:r>
            <a:endParaRPr lang="en-US"/>
          </a:p>
        </p:txBody>
      </p:sp>
      <p:pic>
        <p:nvPicPr>
          <p:cNvPr id="21506" name="Picture 2" descr="E:\work\ppt\defense\phase.png"/>
          <p:cNvPicPr>
            <a:picLocks noChangeAspect="1" noChangeArrowheads="1"/>
          </p:cNvPicPr>
          <p:nvPr/>
        </p:nvPicPr>
        <p:blipFill>
          <a:blip r:embed="rId2"/>
          <a:srcRect/>
          <a:stretch>
            <a:fillRect/>
          </a:stretch>
        </p:blipFill>
        <p:spPr bwMode="auto">
          <a:xfrm>
            <a:off x="1219200" y="3352800"/>
            <a:ext cx="5532517" cy="3200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Previously …</a:t>
            </a:r>
            <a:endParaRPr lang="en-US"/>
          </a:p>
        </p:txBody>
      </p:sp>
      <p:sp>
        <p:nvSpPr>
          <p:cNvPr id="3" name="Content Placeholder 2"/>
          <p:cNvSpPr>
            <a:spLocks noGrp="1"/>
          </p:cNvSpPr>
          <p:nvPr>
            <p:ph idx="1"/>
          </p:nvPr>
        </p:nvSpPr>
        <p:spPr/>
        <p:txBody>
          <a:bodyPr/>
          <a:lstStyle/>
          <a:p>
            <a:r>
              <a:rPr lang="en-US" smtClean="0"/>
              <a:t>Previously, on edge deletion … </a:t>
            </a:r>
          </a:p>
          <a:p>
            <a:pPr lvl="1"/>
            <a:r>
              <a:rPr lang="en-US" smtClean="0"/>
              <a:t>[</a:t>
            </a:r>
            <a:r>
              <a:rPr lang="en-US" b="1" smtClean="0">
                <a:solidFill>
                  <a:srgbClr val="0070C0"/>
                </a:solidFill>
              </a:rPr>
              <a:t>Choi, Chan &amp; Darwiche UAI-05</a:t>
            </a:r>
            <a:r>
              <a:rPr lang="en-US" smtClean="0"/>
              <a:t>]</a:t>
            </a:r>
          </a:p>
          <a:p>
            <a:pPr lvl="2"/>
            <a:r>
              <a:rPr lang="en-US" smtClean="0"/>
              <a:t>Approximate inference by edge deletion</a:t>
            </a:r>
          </a:p>
          <a:p>
            <a:pPr lvl="1"/>
            <a:r>
              <a:rPr lang="en-US" smtClean="0"/>
              <a:t>[</a:t>
            </a:r>
            <a:r>
              <a:rPr lang="en-US" b="1" smtClean="0">
                <a:solidFill>
                  <a:srgbClr val="0070C0"/>
                </a:solidFill>
              </a:rPr>
              <a:t>Choi &amp; Darwiche UAI-06</a:t>
            </a:r>
            <a:r>
              <a:rPr lang="en-US" smtClean="0"/>
              <a:t>]:</a:t>
            </a:r>
          </a:p>
          <a:p>
            <a:pPr lvl="2"/>
            <a:r>
              <a:rPr lang="en-US" smtClean="0"/>
              <a:t>A variational approach: minimize KL-divergence</a:t>
            </a:r>
          </a:p>
          <a:p>
            <a:pPr lvl="1"/>
            <a:r>
              <a:rPr lang="en-US" smtClean="0"/>
              <a:t>[</a:t>
            </a:r>
            <a:r>
              <a:rPr lang="en-US" b="1" smtClean="0">
                <a:solidFill>
                  <a:srgbClr val="0070C0"/>
                </a:solidFill>
              </a:rPr>
              <a:t>Choi &amp; Darwiche AAAI-06</a:t>
            </a:r>
            <a:r>
              <a:rPr lang="en-US" smtClean="0"/>
              <a:t>]:</a:t>
            </a:r>
          </a:p>
          <a:p>
            <a:pPr lvl="2"/>
            <a:r>
              <a:rPr lang="en-US" smtClean="0"/>
              <a:t>An edge deletion semantics for belief propagation</a:t>
            </a:r>
          </a:p>
          <a:p>
            <a:pPr lvl="2"/>
            <a:r>
              <a:rPr lang="en-US" smtClean="0"/>
              <a:t>marginal approximations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Deleting an Equivalence Edge</a:t>
            </a:r>
          </a:p>
        </p:txBody>
      </p:sp>
      <p:sp>
        <p:nvSpPr>
          <p:cNvPr id="55299" name="Oval 3"/>
          <p:cNvSpPr>
            <a:spLocks noChangeAspect="1" noChangeArrowheads="1"/>
          </p:cNvSpPr>
          <p:nvPr/>
        </p:nvSpPr>
        <p:spPr bwMode="auto">
          <a:xfrm rot="16200000" flipH="1">
            <a:off x="914400"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5300" name="Oval 4"/>
          <p:cNvSpPr>
            <a:spLocks noChangeAspect="1" noChangeArrowheads="1"/>
          </p:cNvSpPr>
          <p:nvPr/>
        </p:nvSpPr>
        <p:spPr bwMode="auto">
          <a:xfrm rot="16200000" flipH="1">
            <a:off x="914400"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5301" name="AutoShape 5"/>
          <p:cNvCxnSpPr>
            <a:cxnSpLocks noChangeAspect="1" noChangeShapeType="1"/>
            <a:stCxn id="55299" idx="6"/>
            <a:endCxn id="55300" idx="2"/>
          </p:cNvCxnSpPr>
          <p:nvPr/>
        </p:nvCxnSpPr>
        <p:spPr bwMode="auto">
          <a:xfrm>
            <a:off x="1257300" y="2616200"/>
            <a:ext cx="0" cy="2387600"/>
          </a:xfrm>
          <a:prstGeom prst="straightConnector1">
            <a:avLst/>
          </a:prstGeom>
          <a:noFill/>
          <a:ln w="50800">
            <a:solidFill>
              <a:schemeClr val="tx1"/>
            </a:solidFill>
            <a:round/>
            <a:headEnd/>
            <a:tailEnd type="none" w="lg" len="lg"/>
          </a:ln>
          <a:effectLst/>
        </p:spPr>
      </p:cxnSp>
      <p:cxnSp>
        <p:nvCxnSpPr>
          <p:cNvPr id="55302" name="AutoShape 6"/>
          <p:cNvCxnSpPr>
            <a:cxnSpLocks noChangeAspect="1" noChangeShapeType="1"/>
            <a:stCxn id="55299" idx="4"/>
            <a:endCxn id="55304" idx="0"/>
          </p:cNvCxnSpPr>
          <p:nvPr/>
        </p:nvCxnSpPr>
        <p:spPr bwMode="auto">
          <a:xfrm>
            <a:off x="1625600" y="2247900"/>
            <a:ext cx="2141538" cy="0"/>
          </a:xfrm>
          <a:prstGeom prst="straightConnector1">
            <a:avLst/>
          </a:prstGeom>
          <a:noFill/>
          <a:ln w="50800">
            <a:solidFill>
              <a:schemeClr val="tx1"/>
            </a:solidFill>
            <a:round/>
            <a:headEnd/>
            <a:tailEnd type="none" w="lg" len="lg"/>
          </a:ln>
          <a:effectLst/>
        </p:spPr>
      </p:cxnSp>
      <p:cxnSp>
        <p:nvCxnSpPr>
          <p:cNvPr id="55303" name="AutoShape 7"/>
          <p:cNvCxnSpPr>
            <a:cxnSpLocks noChangeAspect="1" noChangeShapeType="1"/>
            <a:stCxn id="55300" idx="4"/>
            <a:endCxn id="55305" idx="0"/>
          </p:cNvCxnSpPr>
          <p:nvPr/>
        </p:nvCxnSpPr>
        <p:spPr bwMode="auto">
          <a:xfrm>
            <a:off x="1625600" y="5372100"/>
            <a:ext cx="2141538" cy="0"/>
          </a:xfrm>
          <a:prstGeom prst="straightConnector1">
            <a:avLst/>
          </a:prstGeom>
          <a:noFill/>
          <a:ln w="50800">
            <a:solidFill>
              <a:schemeClr val="tx1"/>
            </a:solidFill>
            <a:round/>
            <a:headEnd/>
            <a:tailEnd type="none" w="lg" len="lg"/>
          </a:ln>
          <a:effectLst/>
        </p:spPr>
      </p:cxnSp>
      <p:sp>
        <p:nvSpPr>
          <p:cNvPr id="55304" name="Oval 8"/>
          <p:cNvSpPr>
            <a:spLocks noChangeAspect="1" noChangeArrowheads="1"/>
          </p:cNvSpPr>
          <p:nvPr/>
        </p:nvSpPr>
        <p:spPr bwMode="auto">
          <a:xfrm rot="16200000" flipH="1">
            <a:off x="3792538"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5305" name="Oval 9"/>
          <p:cNvSpPr>
            <a:spLocks noChangeAspect="1" noChangeArrowheads="1"/>
          </p:cNvSpPr>
          <p:nvPr/>
        </p:nvSpPr>
        <p:spPr bwMode="auto">
          <a:xfrm rot="16200000" flipH="1">
            <a:off x="3792538"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cxnSp>
        <p:nvCxnSpPr>
          <p:cNvPr id="55306" name="AutoShape 10"/>
          <p:cNvCxnSpPr>
            <a:cxnSpLocks noChangeAspect="1" noChangeShapeType="1"/>
            <a:stCxn id="55304" idx="6"/>
            <a:endCxn id="55305" idx="2"/>
          </p:cNvCxnSpPr>
          <p:nvPr/>
        </p:nvCxnSpPr>
        <p:spPr bwMode="auto">
          <a:xfrm rot="5400000">
            <a:off x="2916238" y="3810000"/>
            <a:ext cx="2438400" cy="1588"/>
          </a:xfrm>
          <a:prstGeom prst="straightConnector1">
            <a:avLst/>
          </a:prstGeom>
          <a:noFill/>
          <a:ln w="50800">
            <a:solidFill>
              <a:schemeClr val="tx1"/>
            </a:solidFill>
            <a:round/>
            <a:headEnd/>
            <a:tailEnd type="none" w="lg" len="lg"/>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Deleting an Equivalence Edge</a:t>
            </a:r>
          </a:p>
        </p:txBody>
      </p:sp>
      <p:sp>
        <p:nvSpPr>
          <p:cNvPr id="55299" name="Oval 3"/>
          <p:cNvSpPr>
            <a:spLocks noChangeAspect="1" noChangeArrowheads="1"/>
          </p:cNvSpPr>
          <p:nvPr/>
        </p:nvSpPr>
        <p:spPr bwMode="auto">
          <a:xfrm rot="16200000" flipH="1">
            <a:off x="914400"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5300" name="Oval 4"/>
          <p:cNvSpPr>
            <a:spLocks noChangeAspect="1" noChangeArrowheads="1"/>
          </p:cNvSpPr>
          <p:nvPr/>
        </p:nvSpPr>
        <p:spPr bwMode="auto">
          <a:xfrm rot="16200000" flipH="1">
            <a:off x="914400"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5301" name="AutoShape 5"/>
          <p:cNvCxnSpPr>
            <a:cxnSpLocks noChangeAspect="1" noChangeShapeType="1"/>
            <a:stCxn id="55299" idx="6"/>
            <a:endCxn id="55300" idx="2"/>
          </p:cNvCxnSpPr>
          <p:nvPr/>
        </p:nvCxnSpPr>
        <p:spPr bwMode="auto">
          <a:xfrm>
            <a:off x="1257300" y="2616200"/>
            <a:ext cx="0" cy="2387600"/>
          </a:xfrm>
          <a:prstGeom prst="straightConnector1">
            <a:avLst/>
          </a:prstGeom>
          <a:noFill/>
          <a:ln w="50800">
            <a:solidFill>
              <a:schemeClr val="tx1"/>
            </a:solidFill>
            <a:round/>
            <a:headEnd/>
            <a:tailEnd type="none" w="lg" len="lg"/>
          </a:ln>
          <a:effectLst/>
        </p:spPr>
      </p:cxnSp>
      <p:cxnSp>
        <p:nvCxnSpPr>
          <p:cNvPr id="55302" name="AutoShape 6"/>
          <p:cNvCxnSpPr>
            <a:cxnSpLocks noChangeAspect="1" noChangeShapeType="1"/>
            <a:stCxn id="55299" idx="4"/>
            <a:endCxn id="55304" idx="0"/>
          </p:cNvCxnSpPr>
          <p:nvPr/>
        </p:nvCxnSpPr>
        <p:spPr bwMode="auto">
          <a:xfrm>
            <a:off x="1625600" y="2247900"/>
            <a:ext cx="2141538" cy="0"/>
          </a:xfrm>
          <a:prstGeom prst="straightConnector1">
            <a:avLst/>
          </a:prstGeom>
          <a:noFill/>
          <a:ln w="50800">
            <a:solidFill>
              <a:schemeClr val="tx1"/>
            </a:solidFill>
            <a:round/>
            <a:headEnd/>
            <a:tailEnd type="none" w="lg" len="lg"/>
          </a:ln>
          <a:effectLst/>
        </p:spPr>
      </p:cxnSp>
      <p:cxnSp>
        <p:nvCxnSpPr>
          <p:cNvPr id="55303" name="AutoShape 7"/>
          <p:cNvCxnSpPr>
            <a:cxnSpLocks noChangeAspect="1" noChangeShapeType="1"/>
            <a:stCxn id="55300" idx="4"/>
            <a:endCxn id="55305" idx="0"/>
          </p:cNvCxnSpPr>
          <p:nvPr/>
        </p:nvCxnSpPr>
        <p:spPr bwMode="auto">
          <a:xfrm>
            <a:off x="1625600" y="5372100"/>
            <a:ext cx="2141538" cy="0"/>
          </a:xfrm>
          <a:prstGeom prst="straightConnector1">
            <a:avLst/>
          </a:prstGeom>
          <a:noFill/>
          <a:ln w="50800">
            <a:solidFill>
              <a:schemeClr val="tx1"/>
            </a:solidFill>
            <a:round/>
            <a:headEnd/>
            <a:tailEnd type="none" w="lg" len="lg"/>
          </a:ln>
          <a:effectLst/>
        </p:spPr>
      </p:cxnSp>
      <p:sp>
        <p:nvSpPr>
          <p:cNvPr id="55304" name="Oval 8"/>
          <p:cNvSpPr>
            <a:spLocks noChangeAspect="1" noChangeArrowheads="1"/>
          </p:cNvSpPr>
          <p:nvPr/>
        </p:nvSpPr>
        <p:spPr bwMode="auto">
          <a:xfrm rot="16200000" flipH="1">
            <a:off x="3792538"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5305" name="Oval 9"/>
          <p:cNvSpPr>
            <a:spLocks noChangeAspect="1" noChangeArrowheads="1"/>
          </p:cNvSpPr>
          <p:nvPr/>
        </p:nvSpPr>
        <p:spPr bwMode="auto">
          <a:xfrm rot="16200000" flipH="1">
            <a:off x="3792538"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Coding</a:t>
            </a:r>
            <a:endParaRPr lang="en-US"/>
          </a:p>
        </p:txBody>
      </p:sp>
      <p:sp>
        <p:nvSpPr>
          <p:cNvPr id="5" name="Oval 3"/>
          <p:cNvSpPr>
            <a:spLocks noChangeArrowheads="1"/>
          </p:cNvSpPr>
          <p:nvPr/>
        </p:nvSpPr>
        <p:spPr bwMode="auto">
          <a:xfrm>
            <a:off x="800893"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0</a:t>
            </a:r>
          </a:p>
        </p:txBody>
      </p:sp>
      <p:sp>
        <p:nvSpPr>
          <p:cNvPr id="6" name="Oval 14"/>
          <p:cNvSpPr>
            <a:spLocks noChangeArrowheads="1"/>
          </p:cNvSpPr>
          <p:nvPr/>
        </p:nvSpPr>
        <p:spPr bwMode="auto">
          <a:xfrm>
            <a:off x="2812256"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1</a:t>
            </a:r>
          </a:p>
        </p:txBody>
      </p:sp>
      <p:sp>
        <p:nvSpPr>
          <p:cNvPr id="7" name="Oval 25"/>
          <p:cNvSpPr>
            <a:spLocks noChangeArrowheads="1"/>
          </p:cNvSpPr>
          <p:nvPr/>
        </p:nvSpPr>
        <p:spPr bwMode="auto">
          <a:xfrm>
            <a:off x="4823618"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2</a:t>
            </a:r>
          </a:p>
        </p:txBody>
      </p:sp>
      <p:sp>
        <p:nvSpPr>
          <p:cNvPr id="8" name="Oval 38"/>
          <p:cNvSpPr>
            <a:spLocks noChangeArrowheads="1"/>
          </p:cNvSpPr>
          <p:nvPr/>
        </p:nvSpPr>
        <p:spPr bwMode="auto">
          <a:xfrm>
            <a:off x="6834981" y="1371600"/>
            <a:ext cx="503238" cy="503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b"/>
          <a:lstStyle/>
          <a:p>
            <a:pPr algn="ctr">
              <a:spcBef>
                <a:spcPct val="0"/>
              </a:spcBef>
            </a:pPr>
            <a:r>
              <a:rPr lang="en-US" sz="2400" i="1">
                <a:latin typeface="Cambria" pitchFamily="18" charset="0"/>
              </a:rPr>
              <a:t>U</a:t>
            </a:r>
            <a:r>
              <a:rPr lang="en-US" sz="2400" baseline="-25000">
                <a:latin typeface="Cambria" pitchFamily="18" charset="0"/>
              </a:rPr>
              <a:t>3</a:t>
            </a:r>
          </a:p>
        </p:txBody>
      </p:sp>
      <p:sp>
        <p:nvSpPr>
          <p:cNvPr id="10" name="Oval 5"/>
          <p:cNvSpPr>
            <a:spLocks noChangeArrowheads="1"/>
          </p:cNvSpPr>
          <p:nvPr/>
        </p:nvSpPr>
        <p:spPr bwMode="auto">
          <a:xfrm>
            <a:off x="800893"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a:latin typeface="Cambria" pitchFamily="18" charset="0"/>
              </a:rPr>
              <a:t>X</a:t>
            </a:r>
            <a:r>
              <a:rPr lang="en-US" sz="2400" baseline="-25000">
                <a:latin typeface="Cambria" pitchFamily="18" charset="0"/>
              </a:rPr>
              <a:t>0</a:t>
            </a:r>
          </a:p>
        </p:txBody>
      </p:sp>
      <p:cxnSp>
        <p:nvCxnSpPr>
          <p:cNvPr id="11" name="AutoShape 12"/>
          <p:cNvCxnSpPr>
            <a:cxnSpLocks noChangeShapeType="1"/>
            <a:stCxn id="5" idx="4"/>
            <a:endCxn id="10" idx="0"/>
          </p:cNvCxnSpPr>
          <p:nvPr/>
        </p:nvCxnSpPr>
        <p:spPr bwMode="auto">
          <a:xfrm rot="5400000">
            <a:off x="298448" y="2628901"/>
            <a:ext cx="1508129" cy="1588"/>
          </a:xfrm>
          <a:prstGeom prst="straightConnector1">
            <a:avLst/>
          </a:prstGeom>
          <a:noFill/>
          <a:ln w="28575">
            <a:solidFill>
              <a:schemeClr val="tx1"/>
            </a:solidFill>
            <a:round/>
            <a:headEnd/>
            <a:tailEnd type="triangle" w="med" len="med"/>
          </a:ln>
          <a:effectLst/>
        </p:spPr>
      </p:cxnSp>
      <p:sp>
        <p:nvSpPr>
          <p:cNvPr id="12" name="Oval 16"/>
          <p:cNvSpPr>
            <a:spLocks noChangeArrowheads="1"/>
          </p:cNvSpPr>
          <p:nvPr/>
        </p:nvSpPr>
        <p:spPr bwMode="auto">
          <a:xfrm>
            <a:off x="2812256"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1</a:t>
            </a:r>
            <a:endParaRPr lang="en-US" sz="2400" baseline="-25000">
              <a:latin typeface="Cambria" pitchFamily="18" charset="0"/>
            </a:endParaRPr>
          </a:p>
        </p:txBody>
      </p:sp>
      <p:cxnSp>
        <p:nvCxnSpPr>
          <p:cNvPr id="13" name="AutoShape 23"/>
          <p:cNvCxnSpPr>
            <a:cxnSpLocks noChangeShapeType="1"/>
            <a:stCxn id="6" idx="4"/>
            <a:endCxn id="12" idx="0"/>
          </p:cNvCxnSpPr>
          <p:nvPr/>
        </p:nvCxnSpPr>
        <p:spPr bwMode="auto">
          <a:xfrm rot="5400000">
            <a:off x="2309811" y="2628901"/>
            <a:ext cx="1508129" cy="1588"/>
          </a:xfrm>
          <a:prstGeom prst="straightConnector1">
            <a:avLst/>
          </a:prstGeom>
          <a:noFill/>
          <a:ln w="28575">
            <a:solidFill>
              <a:schemeClr val="tx1"/>
            </a:solidFill>
            <a:round/>
            <a:headEnd/>
            <a:tailEnd type="triangle" w="med" len="med"/>
          </a:ln>
          <a:effectLst/>
        </p:spPr>
      </p:cxnSp>
      <p:sp>
        <p:nvSpPr>
          <p:cNvPr id="14" name="Oval 27"/>
          <p:cNvSpPr>
            <a:spLocks noChangeArrowheads="1"/>
          </p:cNvSpPr>
          <p:nvPr/>
        </p:nvSpPr>
        <p:spPr bwMode="auto">
          <a:xfrm>
            <a:off x="4823618"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2</a:t>
            </a:r>
            <a:endParaRPr lang="en-US" sz="2400" baseline="-25000">
              <a:latin typeface="Cambria" pitchFamily="18" charset="0"/>
            </a:endParaRPr>
          </a:p>
        </p:txBody>
      </p:sp>
      <p:cxnSp>
        <p:nvCxnSpPr>
          <p:cNvPr id="15" name="AutoShape 34"/>
          <p:cNvCxnSpPr>
            <a:cxnSpLocks noChangeShapeType="1"/>
            <a:stCxn id="7" idx="4"/>
            <a:endCxn id="14" idx="0"/>
          </p:cNvCxnSpPr>
          <p:nvPr/>
        </p:nvCxnSpPr>
        <p:spPr bwMode="auto">
          <a:xfrm rot="5400000">
            <a:off x="4321173" y="2628901"/>
            <a:ext cx="1508129" cy="1588"/>
          </a:xfrm>
          <a:prstGeom prst="straightConnector1">
            <a:avLst/>
          </a:prstGeom>
          <a:noFill/>
          <a:ln w="28575">
            <a:solidFill>
              <a:schemeClr val="tx1"/>
            </a:solidFill>
            <a:round/>
            <a:headEnd/>
            <a:tailEnd type="triangle" w="med" len="med"/>
          </a:ln>
          <a:effectLst/>
        </p:spPr>
      </p:cxnSp>
      <p:sp>
        <p:nvSpPr>
          <p:cNvPr id="16" name="Oval 40"/>
          <p:cNvSpPr>
            <a:spLocks noChangeArrowheads="1"/>
          </p:cNvSpPr>
          <p:nvPr/>
        </p:nvSpPr>
        <p:spPr bwMode="auto">
          <a:xfrm>
            <a:off x="6834981" y="3382966"/>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3</a:t>
            </a:r>
            <a:endParaRPr lang="en-US" sz="2400" baseline="-25000">
              <a:latin typeface="Cambria" pitchFamily="18" charset="0"/>
            </a:endParaRPr>
          </a:p>
        </p:txBody>
      </p:sp>
      <p:cxnSp>
        <p:nvCxnSpPr>
          <p:cNvPr id="17" name="AutoShape 47"/>
          <p:cNvCxnSpPr>
            <a:cxnSpLocks noChangeShapeType="1"/>
            <a:stCxn id="8" idx="4"/>
            <a:endCxn id="16" idx="0"/>
          </p:cNvCxnSpPr>
          <p:nvPr/>
        </p:nvCxnSpPr>
        <p:spPr bwMode="auto">
          <a:xfrm rot="5400000">
            <a:off x="6332536" y="2628901"/>
            <a:ext cx="1508129" cy="1588"/>
          </a:xfrm>
          <a:prstGeom prst="straightConnector1">
            <a:avLst/>
          </a:prstGeom>
          <a:noFill/>
          <a:ln w="28575">
            <a:solidFill>
              <a:schemeClr val="tx1"/>
            </a:solidFill>
            <a:round/>
            <a:headEnd/>
            <a:tailEnd type="triangle" w="med" len="med"/>
          </a:ln>
          <a:effectLst/>
        </p:spPr>
      </p:cxnSp>
      <p:sp>
        <p:nvSpPr>
          <p:cNvPr id="19" name="AutoShape 4"/>
          <p:cNvSpPr>
            <a:spLocks noChangeArrowheads="1"/>
          </p:cNvSpPr>
          <p:nvPr/>
        </p:nvSpPr>
        <p:spPr bwMode="auto">
          <a:xfrm>
            <a:off x="800893"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a:latin typeface="Cambria" pitchFamily="18" charset="0"/>
              </a:rPr>
              <a:t>Y</a:t>
            </a:r>
            <a:r>
              <a:rPr lang="en-US" sz="2400" baseline="-25000">
                <a:latin typeface="Cambria" pitchFamily="18" charset="0"/>
              </a:rPr>
              <a:t>0</a:t>
            </a:r>
          </a:p>
        </p:txBody>
      </p:sp>
      <p:sp>
        <p:nvSpPr>
          <p:cNvPr id="20" name="AutoShape 6"/>
          <p:cNvSpPr>
            <a:spLocks noChangeArrowheads="1"/>
          </p:cNvSpPr>
          <p:nvPr/>
        </p:nvSpPr>
        <p:spPr bwMode="auto">
          <a:xfrm>
            <a:off x="1805781"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0</a:t>
            </a:r>
            <a:endParaRPr lang="en-US" sz="2400" baseline="-25000">
              <a:latin typeface="Cambria" pitchFamily="18" charset="0"/>
            </a:endParaRPr>
          </a:p>
        </p:txBody>
      </p:sp>
      <p:cxnSp>
        <p:nvCxnSpPr>
          <p:cNvPr id="21" name="AutoShape 11"/>
          <p:cNvCxnSpPr>
            <a:cxnSpLocks noChangeShapeType="1"/>
            <a:stCxn id="36" idx="4"/>
            <a:endCxn id="20" idx="0"/>
          </p:cNvCxnSpPr>
          <p:nvPr/>
        </p:nvCxnSpPr>
        <p:spPr bwMode="auto">
          <a:xfrm rot="5400000">
            <a:off x="1806575" y="4137026"/>
            <a:ext cx="501650" cy="1588"/>
          </a:xfrm>
          <a:prstGeom prst="straightConnector1">
            <a:avLst/>
          </a:prstGeom>
          <a:noFill/>
          <a:ln w="28575">
            <a:solidFill>
              <a:schemeClr val="tx1"/>
            </a:solidFill>
            <a:round/>
            <a:headEnd/>
            <a:tailEnd type="triangle" w="med" len="med"/>
          </a:ln>
          <a:effectLst/>
        </p:spPr>
      </p:cxnSp>
      <p:cxnSp>
        <p:nvCxnSpPr>
          <p:cNvPr id="22" name="AutoShape 13"/>
          <p:cNvCxnSpPr>
            <a:cxnSpLocks noChangeShapeType="1"/>
            <a:stCxn id="10" idx="4"/>
            <a:endCxn id="19" idx="0"/>
          </p:cNvCxnSpPr>
          <p:nvPr/>
        </p:nvCxnSpPr>
        <p:spPr bwMode="auto">
          <a:xfrm rot="5400000">
            <a:off x="801689" y="4137027"/>
            <a:ext cx="501647" cy="1588"/>
          </a:xfrm>
          <a:prstGeom prst="straightConnector1">
            <a:avLst/>
          </a:prstGeom>
          <a:noFill/>
          <a:ln w="28575">
            <a:solidFill>
              <a:schemeClr val="tx1"/>
            </a:solidFill>
            <a:round/>
            <a:headEnd/>
            <a:tailEnd type="triangle" w="med" len="med"/>
          </a:ln>
          <a:effectLst/>
        </p:spPr>
      </p:cxnSp>
      <p:sp>
        <p:nvSpPr>
          <p:cNvPr id="23" name="AutoShape 15"/>
          <p:cNvSpPr>
            <a:spLocks noChangeArrowheads="1"/>
          </p:cNvSpPr>
          <p:nvPr/>
        </p:nvSpPr>
        <p:spPr bwMode="auto">
          <a:xfrm>
            <a:off x="2812256"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1</a:t>
            </a:r>
            <a:endParaRPr lang="en-US" sz="2400" baseline="-25000">
              <a:latin typeface="Cambria" pitchFamily="18" charset="0"/>
            </a:endParaRPr>
          </a:p>
        </p:txBody>
      </p:sp>
      <p:sp>
        <p:nvSpPr>
          <p:cNvPr id="24" name="AutoShape 17"/>
          <p:cNvSpPr>
            <a:spLocks noChangeArrowheads="1"/>
          </p:cNvSpPr>
          <p:nvPr/>
        </p:nvSpPr>
        <p:spPr bwMode="auto">
          <a:xfrm>
            <a:off x="3817143"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1</a:t>
            </a:r>
            <a:endParaRPr lang="en-US" sz="2400" baseline="-25000">
              <a:latin typeface="Cambria" pitchFamily="18" charset="0"/>
            </a:endParaRPr>
          </a:p>
        </p:txBody>
      </p:sp>
      <p:cxnSp>
        <p:nvCxnSpPr>
          <p:cNvPr id="25" name="AutoShape 22"/>
          <p:cNvCxnSpPr>
            <a:cxnSpLocks noChangeShapeType="1"/>
            <a:stCxn id="40" idx="4"/>
            <a:endCxn id="24" idx="0"/>
          </p:cNvCxnSpPr>
          <p:nvPr/>
        </p:nvCxnSpPr>
        <p:spPr bwMode="auto">
          <a:xfrm rot="5400000">
            <a:off x="3817938" y="4137026"/>
            <a:ext cx="501650" cy="1"/>
          </a:xfrm>
          <a:prstGeom prst="straightConnector1">
            <a:avLst/>
          </a:prstGeom>
          <a:noFill/>
          <a:ln w="28575">
            <a:solidFill>
              <a:schemeClr val="tx1"/>
            </a:solidFill>
            <a:round/>
            <a:headEnd/>
            <a:tailEnd type="triangle" w="med" len="med"/>
          </a:ln>
          <a:effectLst/>
        </p:spPr>
      </p:cxnSp>
      <p:cxnSp>
        <p:nvCxnSpPr>
          <p:cNvPr id="26" name="AutoShape 24"/>
          <p:cNvCxnSpPr>
            <a:cxnSpLocks noChangeShapeType="1"/>
            <a:stCxn id="12" idx="4"/>
            <a:endCxn id="23" idx="0"/>
          </p:cNvCxnSpPr>
          <p:nvPr/>
        </p:nvCxnSpPr>
        <p:spPr bwMode="auto">
          <a:xfrm rot="5400000">
            <a:off x="2813052" y="4137027"/>
            <a:ext cx="501647" cy="1588"/>
          </a:xfrm>
          <a:prstGeom prst="straightConnector1">
            <a:avLst/>
          </a:prstGeom>
          <a:noFill/>
          <a:ln w="28575">
            <a:solidFill>
              <a:schemeClr val="tx1"/>
            </a:solidFill>
            <a:round/>
            <a:headEnd/>
            <a:tailEnd type="triangle" w="med" len="med"/>
          </a:ln>
          <a:effectLst/>
        </p:spPr>
      </p:cxnSp>
      <p:sp>
        <p:nvSpPr>
          <p:cNvPr id="27" name="AutoShape 26"/>
          <p:cNvSpPr>
            <a:spLocks noChangeArrowheads="1"/>
          </p:cNvSpPr>
          <p:nvPr/>
        </p:nvSpPr>
        <p:spPr bwMode="auto">
          <a:xfrm>
            <a:off x="4823618"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2</a:t>
            </a:r>
            <a:endParaRPr lang="en-US" sz="2400" baseline="-25000">
              <a:latin typeface="Cambria" pitchFamily="18" charset="0"/>
            </a:endParaRPr>
          </a:p>
        </p:txBody>
      </p:sp>
      <p:sp>
        <p:nvSpPr>
          <p:cNvPr id="28" name="AutoShape 28"/>
          <p:cNvSpPr>
            <a:spLocks noChangeArrowheads="1"/>
          </p:cNvSpPr>
          <p:nvPr/>
        </p:nvSpPr>
        <p:spPr bwMode="auto">
          <a:xfrm>
            <a:off x="5828506"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2</a:t>
            </a:r>
            <a:endParaRPr lang="en-US" sz="2400" baseline="-25000">
              <a:latin typeface="Cambria" pitchFamily="18" charset="0"/>
            </a:endParaRPr>
          </a:p>
        </p:txBody>
      </p:sp>
      <p:cxnSp>
        <p:nvCxnSpPr>
          <p:cNvPr id="29" name="AutoShape 33"/>
          <p:cNvCxnSpPr>
            <a:cxnSpLocks noChangeShapeType="1"/>
            <a:stCxn id="44" idx="4"/>
            <a:endCxn id="28" idx="0"/>
          </p:cNvCxnSpPr>
          <p:nvPr/>
        </p:nvCxnSpPr>
        <p:spPr bwMode="auto">
          <a:xfrm rot="5400000">
            <a:off x="5829300" y="4137026"/>
            <a:ext cx="501650" cy="1588"/>
          </a:xfrm>
          <a:prstGeom prst="straightConnector1">
            <a:avLst/>
          </a:prstGeom>
          <a:noFill/>
          <a:ln w="28575">
            <a:solidFill>
              <a:schemeClr val="tx1"/>
            </a:solidFill>
            <a:round/>
            <a:headEnd/>
            <a:tailEnd type="triangle" w="med" len="med"/>
          </a:ln>
          <a:effectLst/>
        </p:spPr>
      </p:cxnSp>
      <p:cxnSp>
        <p:nvCxnSpPr>
          <p:cNvPr id="30" name="AutoShape 35"/>
          <p:cNvCxnSpPr>
            <a:cxnSpLocks noChangeShapeType="1"/>
            <a:stCxn id="14" idx="4"/>
            <a:endCxn id="27" idx="0"/>
          </p:cNvCxnSpPr>
          <p:nvPr/>
        </p:nvCxnSpPr>
        <p:spPr bwMode="auto">
          <a:xfrm rot="5400000">
            <a:off x="4824414" y="4137027"/>
            <a:ext cx="501647" cy="1588"/>
          </a:xfrm>
          <a:prstGeom prst="straightConnector1">
            <a:avLst/>
          </a:prstGeom>
          <a:noFill/>
          <a:ln w="28575">
            <a:solidFill>
              <a:schemeClr val="tx1"/>
            </a:solidFill>
            <a:round/>
            <a:headEnd/>
            <a:tailEnd type="triangle" w="med" len="med"/>
          </a:ln>
          <a:effectLst/>
        </p:spPr>
      </p:cxnSp>
      <p:sp>
        <p:nvSpPr>
          <p:cNvPr id="31" name="AutoShape 39"/>
          <p:cNvSpPr>
            <a:spLocks noChangeArrowheads="1"/>
          </p:cNvSpPr>
          <p:nvPr/>
        </p:nvSpPr>
        <p:spPr bwMode="auto">
          <a:xfrm>
            <a:off x="6834981"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3</a:t>
            </a:r>
            <a:endParaRPr lang="en-US" sz="2400" baseline="-25000">
              <a:latin typeface="Cambria" pitchFamily="18" charset="0"/>
            </a:endParaRPr>
          </a:p>
        </p:txBody>
      </p:sp>
      <p:sp>
        <p:nvSpPr>
          <p:cNvPr id="32" name="AutoShape 41"/>
          <p:cNvSpPr>
            <a:spLocks noChangeArrowheads="1"/>
          </p:cNvSpPr>
          <p:nvPr/>
        </p:nvSpPr>
        <p:spPr bwMode="auto">
          <a:xfrm>
            <a:off x="7839868" y="4387851"/>
            <a:ext cx="503238" cy="503238"/>
          </a:xfrm>
          <a:custGeom>
            <a:avLst/>
            <a:gdLst>
              <a:gd name="G0" fmla="+- 1800 0 0"/>
              <a:gd name="G1" fmla="+- 21600 0 1800"/>
              <a:gd name="G2" fmla="+- 21600 0 1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b"/>
          <a:lstStyle/>
          <a:p>
            <a:pPr algn="ctr">
              <a:spcBef>
                <a:spcPct val="0"/>
              </a:spcBef>
            </a:pPr>
            <a:r>
              <a:rPr lang="en-US" sz="2400" i="1" smtClean="0">
                <a:latin typeface="Cambria" pitchFamily="18" charset="0"/>
              </a:rPr>
              <a:t>Y'</a:t>
            </a:r>
            <a:r>
              <a:rPr lang="en-US" sz="2400" baseline="-25000" smtClean="0">
                <a:latin typeface="Cambria" pitchFamily="18" charset="0"/>
              </a:rPr>
              <a:t>3</a:t>
            </a:r>
            <a:endParaRPr lang="en-US" sz="2400" baseline="-25000">
              <a:latin typeface="Cambria" pitchFamily="18" charset="0"/>
            </a:endParaRPr>
          </a:p>
        </p:txBody>
      </p:sp>
      <p:cxnSp>
        <p:nvCxnSpPr>
          <p:cNvPr id="33" name="AutoShape 46"/>
          <p:cNvCxnSpPr>
            <a:cxnSpLocks noChangeShapeType="1"/>
            <a:stCxn id="50" idx="4"/>
            <a:endCxn id="32" idx="0"/>
          </p:cNvCxnSpPr>
          <p:nvPr/>
        </p:nvCxnSpPr>
        <p:spPr bwMode="auto">
          <a:xfrm rot="5400000">
            <a:off x="7840663" y="4137026"/>
            <a:ext cx="501650" cy="1"/>
          </a:xfrm>
          <a:prstGeom prst="straightConnector1">
            <a:avLst/>
          </a:prstGeom>
          <a:noFill/>
          <a:ln w="28575">
            <a:solidFill>
              <a:schemeClr val="tx1"/>
            </a:solidFill>
            <a:round/>
            <a:headEnd/>
            <a:tailEnd type="triangle" w="med" len="med"/>
          </a:ln>
          <a:effectLst/>
        </p:spPr>
      </p:cxnSp>
      <p:cxnSp>
        <p:nvCxnSpPr>
          <p:cNvPr id="34" name="AutoShape 48"/>
          <p:cNvCxnSpPr>
            <a:cxnSpLocks noChangeShapeType="1"/>
            <a:stCxn id="16" idx="4"/>
            <a:endCxn id="31" idx="0"/>
          </p:cNvCxnSpPr>
          <p:nvPr/>
        </p:nvCxnSpPr>
        <p:spPr bwMode="auto">
          <a:xfrm rot="5400000">
            <a:off x="6835777" y="4137027"/>
            <a:ext cx="501647" cy="1588"/>
          </a:xfrm>
          <a:prstGeom prst="straightConnector1">
            <a:avLst/>
          </a:prstGeom>
          <a:noFill/>
          <a:ln w="28575">
            <a:solidFill>
              <a:schemeClr val="tx1"/>
            </a:solidFill>
            <a:round/>
            <a:headEnd/>
            <a:tailEnd type="triangle" w="med" len="med"/>
          </a:ln>
          <a:effectLst/>
        </p:spPr>
      </p:cxnSp>
      <p:sp>
        <p:nvSpPr>
          <p:cNvPr id="36" name="Oval 7"/>
          <p:cNvSpPr>
            <a:spLocks noChangeArrowheads="1"/>
          </p:cNvSpPr>
          <p:nvPr/>
        </p:nvSpPr>
        <p:spPr bwMode="auto">
          <a:xfrm>
            <a:off x="1805781"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0</a:t>
            </a:r>
            <a:endParaRPr lang="en-US" sz="2400" baseline="-25000">
              <a:latin typeface="Cambria" pitchFamily="18" charset="0"/>
            </a:endParaRPr>
          </a:p>
        </p:txBody>
      </p:sp>
      <p:sp>
        <p:nvSpPr>
          <p:cNvPr id="37" name="Oval 8"/>
          <p:cNvSpPr>
            <a:spLocks noChangeArrowheads="1"/>
          </p:cNvSpPr>
          <p:nvPr/>
        </p:nvSpPr>
        <p:spPr bwMode="auto">
          <a:xfrm>
            <a:off x="1805781"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0</a:t>
            </a:r>
          </a:p>
        </p:txBody>
      </p:sp>
      <p:cxnSp>
        <p:nvCxnSpPr>
          <p:cNvPr id="38" name="AutoShape 9"/>
          <p:cNvCxnSpPr>
            <a:cxnSpLocks noChangeShapeType="1"/>
            <a:stCxn id="5" idx="5"/>
            <a:endCxn id="37" idx="1"/>
          </p:cNvCxnSpPr>
          <p:nvPr/>
        </p:nvCxnSpPr>
        <p:spPr bwMode="auto">
          <a:xfrm rot="16200000" flipH="1">
            <a:off x="1230434" y="1801139"/>
            <a:ext cx="649045" cy="649046"/>
          </a:xfrm>
          <a:prstGeom prst="straightConnector1">
            <a:avLst/>
          </a:prstGeom>
          <a:noFill/>
          <a:ln w="28575">
            <a:solidFill>
              <a:schemeClr val="tx1"/>
            </a:solidFill>
            <a:round/>
            <a:headEnd/>
            <a:tailEnd type="triangle" w="med" len="med"/>
          </a:ln>
          <a:effectLst/>
        </p:spPr>
      </p:cxnSp>
      <p:cxnSp>
        <p:nvCxnSpPr>
          <p:cNvPr id="39" name="AutoShape 10"/>
          <p:cNvCxnSpPr>
            <a:cxnSpLocks noChangeShapeType="1"/>
            <a:stCxn id="37" idx="4"/>
            <a:endCxn id="36" idx="0"/>
          </p:cNvCxnSpPr>
          <p:nvPr/>
        </p:nvCxnSpPr>
        <p:spPr bwMode="auto">
          <a:xfrm>
            <a:off x="2058194" y="2895601"/>
            <a:ext cx="0" cy="471488"/>
          </a:xfrm>
          <a:prstGeom prst="straightConnector1">
            <a:avLst/>
          </a:prstGeom>
          <a:noFill/>
          <a:ln w="28575">
            <a:solidFill>
              <a:schemeClr val="tx1"/>
            </a:solidFill>
            <a:round/>
            <a:headEnd/>
            <a:tailEnd type="triangle" w="med" len="med"/>
          </a:ln>
          <a:effectLst/>
        </p:spPr>
      </p:cxnSp>
      <p:sp>
        <p:nvSpPr>
          <p:cNvPr id="40" name="Oval 18"/>
          <p:cNvSpPr>
            <a:spLocks noChangeArrowheads="1"/>
          </p:cNvSpPr>
          <p:nvPr/>
        </p:nvSpPr>
        <p:spPr bwMode="auto">
          <a:xfrm>
            <a:off x="3817144"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1</a:t>
            </a:r>
            <a:endParaRPr lang="en-US" sz="2400" baseline="-25000">
              <a:latin typeface="Cambria" pitchFamily="18" charset="0"/>
            </a:endParaRPr>
          </a:p>
        </p:txBody>
      </p:sp>
      <p:sp>
        <p:nvSpPr>
          <p:cNvPr id="41" name="Oval 19"/>
          <p:cNvSpPr>
            <a:spLocks noChangeArrowheads="1"/>
          </p:cNvSpPr>
          <p:nvPr/>
        </p:nvSpPr>
        <p:spPr bwMode="auto">
          <a:xfrm>
            <a:off x="3817144"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1</a:t>
            </a:r>
          </a:p>
        </p:txBody>
      </p:sp>
      <p:cxnSp>
        <p:nvCxnSpPr>
          <p:cNvPr id="42" name="AutoShape 20"/>
          <p:cNvCxnSpPr>
            <a:cxnSpLocks noChangeShapeType="1"/>
            <a:stCxn id="6" idx="5"/>
            <a:endCxn id="41" idx="1"/>
          </p:cNvCxnSpPr>
          <p:nvPr/>
        </p:nvCxnSpPr>
        <p:spPr bwMode="auto">
          <a:xfrm rot="16200000" flipH="1">
            <a:off x="3241797" y="1801139"/>
            <a:ext cx="649045" cy="649046"/>
          </a:xfrm>
          <a:prstGeom prst="straightConnector1">
            <a:avLst/>
          </a:prstGeom>
          <a:noFill/>
          <a:ln w="28575">
            <a:solidFill>
              <a:schemeClr val="tx1"/>
            </a:solidFill>
            <a:round/>
            <a:headEnd/>
            <a:tailEnd type="triangle" w="med" len="med"/>
          </a:ln>
          <a:effectLst/>
        </p:spPr>
      </p:cxnSp>
      <p:cxnSp>
        <p:nvCxnSpPr>
          <p:cNvPr id="43" name="AutoShape 21"/>
          <p:cNvCxnSpPr>
            <a:cxnSpLocks noChangeShapeType="1"/>
            <a:stCxn id="41" idx="4"/>
            <a:endCxn id="40" idx="0"/>
          </p:cNvCxnSpPr>
          <p:nvPr/>
        </p:nvCxnSpPr>
        <p:spPr bwMode="auto">
          <a:xfrm>
            <a:off x="4069556" y="2895601"/>
            <a:ext cx="0" cy="471488"/>
          </a:xfrm>
          <a:prstGeom prst="straightConnector1">
            <a:avLst/>
          </a:prstGeom>
          <a:noFill/>
          <a:ln w="28575">
            <a:solidFill>
              <a:schemeClr val="tx1"/>
            </a:solidFill>
            <a:round/>
            <a:headEnd/>
            <a:tailEnd type="triangle" w="med" len="med"/>
          </a:ln>
          <a:effectLst/>
        </p:spPr>
      </p:cxnSp>
      <p:sp>
        <p:nvSpPr>
          <p:cNvPr id="44" name="Oval 29"/>
          <p:cNvSpPr>
            <a:spLocks noChangeArrowheads="1"/>
          </p:cNvSpPr>
          <p:nvPr/>
        </p:nvSpPr>
        <p:spPr bwMode="auto">
          <a:xfrm>
            <a:off x="5828506"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2</a:t>
            </a:r>
            <a:endParaRPr lang="en-US" sz="2400" baseline="-25000">
              <a:latin typeface="Cambria" pitchFamily="18" charset="0"/>
            </a:endParaRPr>
          </a:p>
        </p:txBody>
      </p:sp>
      <p:sp>
        <p:nvSpPr>
          <p:cNvPr id="45" name="Oval 30"/>
          <p:cNvSpPr>
            <a:spLocks noChangeArrowheads="1"/>
          </p:cNvSpPr>
          <p:nvPr/>
        </p:nvSpPr>
        <p:spPr bwMode="auto">
          <a:xfrm>
            <a:off x="5828506"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2</a:t>
            </a:r>
          </a:p>
        </p:txBody>
      </p:sp>
      <p:cxnSp>
        <p:nvCxnSpPr>
          <p:cNvPr id="46" name="AutoShape 31"/>
          <p:cNvCxnSpPr>
            <a:cxnSpLocks noChangeShapeType="1"/>
            <a:stCxn id="7" idx="5"/>
            <a:endCxn id="45" idx="1"/>
          </p:cNvCxnSpPr>
          <p:nvPr/>
        </p:nvCxnSpPr>
        <p:spPr bwMode="auto">
          <a:xfrm rot="16200000" flipH="1">
            <a:off x="5253159" y="1801139"/>
            <a:ext cx="649045" cy="649046"/>
          </a:xfrm>
          <a:prstGeom prst="straightConnector1">
            <a:avLst/>
          </a:prstGeom>
          <a:noFill/>
          <a:ln w="28575">
            <a:solidFill>
              <a:schemeClr val="tx1"/>
            </a:solidFill>
            <a:round/>
            <a:headEnd/>
            <a:tailEnd type="triangle" w="med" len="med"/>
          </a:ln>
          <a:effectLst/>
        </p:spPr>
      </p:cxnSp>
      <p:cxnSp>
        <p:nvCxnSpPr>
          <p:cNvPr id="47" name="AutoShape 32"/>
          <p:cNvCxnSpPr>
            <a:cxnSpLocks noChangeShapeType="1"/>
            <a:stCxn id="45" idx="4"/>
            <a:endCxn id="44" idx="0"/>
          </p:cNvCxnSpPr>
          <p:nvPr/>
        </p:nvCxnSpPr>
        <p:spPr bwMode="auto">
          <a:xfrm>
            <a:off x="6080919" y="2895601"/>
            <a:ext cx="0" cy="471488"/>
          </a:xfrm>
          <a:prstGeom prst="straightConnector1">
            <a:avLst/>
          </a:prstGeom>
          <a:noFill/>
          <a:ln w="28575">
            <a:solidFill>
              <a:schemeClr val="tx1"/>
            </a:solidFill>
            <a:round/>
            <a:headEnd/>
            <a:tailEnd type="triangle" w="med" len="med"/>
          </a:ln>
          <a:effectLst/>
        </p:spPr>
      </p:cxnSp>
      <p:cxnSp>
        <p:nvCxnSpPr>
          <p:cNvPr id="48" name="AutoShape 36"/>
          <p:cNvCxnSpPr>
            <a:cxnSpLocks noChangeShapeType="1"/>
            <a:stCxn id="37" idx="6"/>
            <a:endCxn id="41" idx="2"/>
          </p:cNvCxnSpPr>
          <p:nvPr/>
        </p:nvCxnSpPr>
        <p:spPr bwMode="auto">
          <a:xfrm>
            <a:off x="2309019" y="2628107"/>
            <a:ext cx="1508125" cy="1588"/>
          </a:xfrm>
          <a:prstGeom prst="straightConnector1">
            <a:avLst/>
          </a:prstGeom>
          <a:noFill/>
          <a:ln w="28575">
            <a:solidFill>
              <a:schemeClr val="tx1"/>
            </a:solidFill>
            <a:round/>
            <a:headEnd/>
            <a:tailEnd type="triangle" w="med" len="med"/>
          </a:ln>
          <a:effectLst/>
        </p:spPr>
      </p:cxnSp>
      <p:cxnSp>
        <p:nvCxnSpPr>
          <p:cNvPr id="49" name="AutoShape 37"/>
          <p:cNvCxnSpPr>
            <a:cxnSpLocks noChangeShapeType="1"/>
            <a:stCxn id="41" idx="6"/>
            <a:endCxn id="45" idx="2"/>
          </p:cNvCxnSpPr>
          <p:nvPr/>
        </p:nvCxnSpPr>
        <p:spPr bwMode="auto">
          <a:xfrm>
            <a:off x="4320382" y="2628107"/>
            <a:ext cx="1508124" cy="1588"/>
          </a:xfrm>
          <a:prstGeom prst="straightConnector1">
            <a:avLst/>
          </a:prstGeom>
          <a:noFill/>
          <a:ln w="28575">
            <a:solidFill>
              <a:schemeClr val="tx1"/>
            </a:solidFill>
            <a:round/>
            <a:headEnd/>
            <a:tailEnd type="triangle" w="med" len="med"/>
          </a:ln>
          <a:effectLst/>
        </p:spPr>
      </p:cxnSp>
      <p:sp>
        <p:nvSpPr>
          <p:cNvPr id="50" name="Oval 42"/>
          <p:cNvSpPr>
            <a:spLocks noChangeArrowheads="1"/>
          </p:cNvSpPr>
          <p:nvPr/>
        </p:nvSpPr>
        <p:spPr bwMode="auto">
          <a:xfrm>
            <a:off x="7839869" y="3382963"/>
            <a:ext cx="503238" cy="50323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b"/>
          <a:lstStyle/>
          <a:p>
            <a:pPr algn="ctr">
              <a:spcBef>
                <a:spcPct val="0"/>
              </a:spcBef>
            </a:pPr>
            <a:r>
              <a:rPr lang="en-US" sz="2400" i="1" smtClean="0">
                <a:latin typeface="Cambria" pitchFamily="18" charset="0"/>
              </a:rPr>
              <a:t>X'</a:t>
            </a:r>
            <a:r>
              <a:rPr lang="en-US" sz="2400" baseline="-25000" smtClean="0">
                <a:latin typeface="Cambria" pitchFamily="18" charset="0"/>
              </a:rPr>
              <a:t>3</a:t>
            </a:r>
            <a:endParaRPr lang="en-US" sz="2400" baseline="-25000">
              <a:latin typeface="Cambria" pitchFamily="18" charset="0"/>
            </a:endParaRPr>
          </a:p>
        </p:txBody>
      </p:sp>
      <p:sp>
        <p:nvSpPr>
          <p:cNvPr id="51" name="Oval 43"/>
          <p:cNvSpPr>
            <a:spLocks noChangeArrowheads="1"/>
          </p:cNvSpPr>
          <p:nvPr/>
        </p:nvSpPr>
        <p:spPr bwMode="auto">
          <a:xfrm>
            <a:off x="7839869" y="2376488"/>
            <a:ext cx="503238" cy="50323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b"/>
          <a:lstStyle/>
          <a:p>
            <a:pPr algn="ctr">
              <a:spcBef>
                <a:spcPct val="0"/>
              </a:spcBef>
            </a:pPr>
            <a:r>
              <a:rPr lang="en-US" sz="2400" i="1">
                <a:latin typeface="Cambria" pitchFamily="18" charset="0"/>
              </a:rPr>
              <a:t>S</a:t>
            </a:r>
            <a:r>
              <a:rPr lang="en-US" sz="2400" baseline="-25000">
                <a:latin typeface="Cambria" pitchFamily="18" charset="0"/>
              </a:rPr>
              <a:t>3</a:t>
            </a:r>
          </a:p>
        </p:txBody>
      </p:sp>
      <p:cxnSp>
        <p:nvCxnSpPr>
          <p:cNvPr id="52" name="AutoShape 44"/>
          <p:cNvCxnSpPr>
            <a:cxnSpLocks noChangeShapeType="1"/>
            <a:stCxn id="8" idx="5"/>
            <a:endCxn id="51" idx="1"/>
          </p:cNvCxnSpPr>
          <p:nvPr/>
        </p:nvCxnSpPr>
        <p:spPr bwMode="auto">
          <a:xfrm rot="16200000" flipH="1">
            <a:off x="7264522" y="1801139"/>
            <a:ext cx="649045" cy="649046"/>
          </a:xfrm>
          <a:prstGeom prst="straightConnector1">
            <a:avLst/>
          </a:prstGeom>
          <a:noFill/>
          <a:ln w="28575">
            <a:solidFill>
              <a:schemeClr val="tx1"/>
            </a:solidFill>
            <a:round/>
            <a:headEnd/>
            <a:tailEnd type="triangle" w="med" len="med"/>
          </a:ln>
          <a:effectLst/>
        </p:spPr>
      </p:cxnSp>
      <p:cxnSp>
        <p:nvCxnSpPr>
          <p:cNvPr id="53" name="AutoShape 45"/>
          <p:cNvCxnSpPr>
            <a:cxnSpLocks noChangeShapeType="1"/>
            <a:stCxn id="51" idx="4"/>
            <a:endCxn id="50" idx="0"/>
          </p:cNvCxnSpPr>
          <p:nvPr/>
        </p:nvCxnSpPr>
        <p:spPr bwMode="auto">
          <a:xfrm>
            <a:off x="8092281" y="2895601"/>
            <a:ext cx="0" cy="471488"/>
          </a:xfrm>
          <a:prstGeom prst="straightConnector1">
            <a:avLst/>
          </a:prstGeom>
          <a:noFill/>
          <a:ln w="28575">
            <a:solidFill>
              <a:schemeClr val="tx1"/>
            </a:solidFill>
            <a:round/>
            <a:headEnd/>
            <a:tailEnd type="triangle" w="med" len="med"/>
          </a:ln>
          <a:effectLst/>
        </p:spPr>
      </p:cxnSp>
      <p:cxnSp>
        <p:nvCxnSpPr>
          <p:cNvPr id="54" name="AutoShape 49"/>
          <p:cNvCxnSpPr>
            <a:cxnSpLocks noChangeShapeType="1"/>
            <a:stCxn id="45" idx="6"/>
            <a:endCxn id="51" idx="2"/>
          </p:cNvCxnSpPr>
          <p:nvPr/>
        </p:nvCxnSpPr>
        <p:spPr bwMode="auto">
          <a:xfrm>
            <a:off x="6331744" y="2628107"/>
            <a:ext cx="1508125" cy="1588"/>
          </a:xfrm>
          <a:prstGeom prst="straightConnector1">
            <a:avLst/>
          </a:prstGeom>
          <a:noFill/>
          <a:ln w="28575">
            <a:solidFill>
              <a:schemeClr val="tx1"/>
            </a:solidFill>
            <a:round/>
            <a:headEnd/>
            <a:tailEnd type="triangle" w="med" len="med"/>
          </a:ln>
          <a:effectLst/>
        </p:spPr>
      </p:cxnSp>
      <p:sp>
        <p:nvSpPr>
          <p:cNvPr id="55" name="TextBox 54"/>
          <p:cNvSpPr txBox="1"/>
          <p:nvPr/>
        </p:nvSpPr>
        <p:spPr>
          <a:xfrm>
            <a:off x="441350" y="5257800"/>
            <a:ext cx="7533601" cy="584775"/>
          </a:xfrm>
          <a:prstGeom prst="rect">
            <a:avLst/>
          </a:prstGeom>
          <a:noFill/>
        </p:spPr>
        <p:txBody>
          <a:bodyPr wrap="none" rtlCol="0">
            <a:spAutoFit/>
          </a:bodyPr>
          <a:lstStyle/>
          <a:p>
            <a:r>
              <a:rPr lang="en-US" sz="3200" smtClean="0"/>
              <a:t>Query:</a:t>
            </a:r>
            <a:r>
              <a:rPr lang="en-US" sz="3200" smtClean="0">
                <a:latin typeface="Cambria" pitchFamily="18" charset="0"/>
              </a:rPr>
              <a:t> </a:t>
            </a:r>
            <a:r>
              <a:rPr lang="en-US" sz="3200" err="1" smtClean="0">
                <a:latin typeface="Cambria" pitchFamily="18" charset="0"/>
              </a:rPr>
              <a:t>argmax</a:t>
            </a:r>
            <a:r>
              <a:rPr lang="en-US" sz="3200" smtClean="0">
                <a:latin typeface="Cambria" pitchFamily="18" charset="0"/>
              </a:rPr>
              <a:t> { </a:t>
            </a:r>
            <a:r>
              <a:rPr lang="en-US" sz="3200" i="1" smtClean="0">
                <a:latin typeface="Cambria" pitchFamily="18" charset="0"/>
              </a:rPr>
              <a:t>Pr</a:t>
            </a:r>
            <a:r>
              <a:rPr lang="en-US" sz="3200" smtClean="0">
                <a:latin typeface="Cambria" pitchFamily="18" charset="0"/>
              </a:rPr>
              <a:t>(</a:t>
            </a:r>
            <a:r>
              <a:rPr lang="en-US" sz="3200" i="1" err="1" smtClean="0">
                <a:latin typeface="Cambria" pitchFamily="18" charset="0"/>
              </a:rPr>
              <a:t>U</a:t>
            </a:r>
            <a:r>
              <a:rPr lang="en-US" sz="3200" i="1" baseline="-25000" err="1" smtClean="0">
                <a:latin typeface="Cambria" pitchFamily="18" charset="0"/>
              </a:rPr>
              <a:t>i</a:t>
            </a:r>
            <a:r>
              <a:rPr lang="en-US" sz="3200" smtClean="0">
                <a:latin typeface="Cambria" pitchFamily="18" charset="0"/>
              </a:rPr>
              <a:t>=0 | </a:t>
            </a:r>
            <a:r>
              <a:rPr lang="en-US" sz="3200" b="1" smtClean="0">
                <a:latin typeface="Cambria" pitchFamily="18" charset="0"/>
              </a:rPr>
              <a:t>y</a:t>
            </a:r>
            <a:r>
              <a:rPr lang="en-US" sz="3200" smtClean="0">
                <a:latin typeface="Cambria" pitchFamily="18" charset="0"/>
              </a:rPr>
              <a:t>), </a:t>
            </a:r>
            <a:r>
              <a:rPr lang="en-US" sz="3200" i="1" smtClean="0">
                <a:latin typeface="Cambria" pitchFamily="18" charset="0"/>
              </a:rPr>
              <a:t>Pr</a:t>
            </a:r>
            <a:r>
              <a:rPr lang="en-US" sz="3200" smtClean="0">
                <a:latin typeface="Cambria" pitchFamily="18" charset="0"/>
              </a:rPr>
              <a:t>(</a:t>
            </a:r>
            <a:r>
              <a:rPr lang="en-US" sz="3200" i="1" err="1" smtClean="0">
                <a:latin typeface="Cambria" pitchFamily="18" charset="0"/>
              </a:rPr>
              <a:t>U</a:t>
            </a:r>
            <a:r>
              <a:rPr lang="en-US" sz="3200" i="1" baseline="-25000" err="1" smtClean="0">
                <a:latin typeface="Cambria" pitchFamily="18" charset="0"/>
              </a:rPr>
              <a:t>i</a:t>
            </a:r>
            <a:r>
              <a:rPr lang="en-US" sz="3200" smtClean="0">
                <a:latin typeface="Cambria" pitchFamily="18" charset="0"/>
              </a:rPr>
              <a:t>=1 | </a:t>
            </a:r>
            <a:r>
              <a:rPr lang="en-US" sz="3200" b="1" smtClean="0">
                <a:latin typeface="Cambria" pitchFamily="18" charset="0"/>
              </a:rPr>
              <a:t>y</a:t>
            </a:r>
            <a:r>
              <a:rPr lang="en-US" sz="3200" smtClean="0">
                <a:latin typeface="Cambria" pitchFamily="18" charset="0"/>
              </a:rPr>
              <a:t>) }</a:t>
            </a:r>
            <a:endParaRPr lang="en-US" sz="3200" baseline="-25000">
              <a:latin typeface="Cambr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Deleting an Equivalence Edge</a:t>
            </a:r>
          </a:p>
        </p:txBody>
      </p:sp>
      <p:sp>
        <p:nvSpPr>
          <p:cNvPr id="58371" name="Oval 3"/>
          <p:cNvSpPr>
            <a:spLocks noChangeAspect="1" noChangeArrowheads="1"/>
          </p:cNvSpPr>
          <p:nvPr/>
        </p:nvSpPr>
        <p:spPr bwMode="auto">
          <a:xfrm rot="16200000" flipH="1">
            <a:off x="914400"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8372" name="Oval 4"/>
          <p:cNvSpPr>
            <a:spLocks noChangeAspect="1" noChangeArrowheads="1"/>
          </p:cNvSpPr>
          <p:nvPr/>
        </p:nvSpPr>
        <p:spPr bwMode="auto">
          <a:xfrm rot="16200000" flipH="1">
            <a:off x="914400"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8373" name="AutoShape 5"/>
          <p:cNvCxnSpPr>
            <a:cxnSpLocks noChangeAspect="1" noChangeShapeType="1"/>
            <a:stCxn id="58371" idx="6"/>
            <a:endCxn id="58372" idx="2"/>
          </p:cNvCxnSpPr>
          <p:nvPr/>
        </p:nvCxnSpPr>
        <p:spPr bwMode="auto">
          <a:xfrm>
            <a:off x="1257300" y="2616200"/>
            <a:ext cx="0" cy="2387600"/>
          </a:xfrm>
          <a:prstGeom prst="straightConnector1">
            <a:avLst/>
          </a:prstGeom>
          <a:noFill/>
          <a:ln w="50800">
            <a:solidFill>
              <a:schemeClr val="tx1"/>
            </a:solidFill>
            <a:round/>
            <a:headEnd/>
            <a:tailEnd type="none" w="lg" len="lg"/>
          </a:ln>
          <a:effectLst/>
        </p:spPr>
      </p:cxnSp>
      <p:cxnSp>
        <p:nvCxnSpPr>
          <p:cNvPr id="58374" name="AutoShape 6"/>
          <p:cNvCxnSpPr>
            <a:cxnSpLocks noChangeAspect="1" noChangeShapeType="1"/>
            <a:stCxn id="58371" idx="4"/>
            <a:endCxn id="58376" idx="0"/>
          </p:cNvCxnSpPr>
          <p:nvPr/>
        </p:nvCxnSpPr>
        <p:spPr bwMode="auto">
          <a:xfrm>
            <a:off x="1625600" y="2247900"/>
            <a:ext cx="2141538" cy="0"/>
          </a:xfrm>
          <a:prstGeom prst="straightConnector1">
            <a:avLst/>
          </a:prstGeom>
          <a:noFill/>
          <a:ln w="50800">
            <a:solidFill>
              <a:schemeClr val="tx1"/>
            </a:solidFill>
            <a:round/>
            <a:headEnd/>
            <a:tailEnd type="none" w="lg" len="lg"/>
          </a:ln>
          <a:effectLst/>
        </p:spPr>
      </p:cxnSp>
      <p:cxnSp>
        <p:nvCxnSpPr>
          <p:cNvPr id="58375" name="AutoShape 7"/>
          <p:cNvCxnSpPr>
            <a:cxnSpLocks noChangeAspect="1" noChangeShapeType="1"/>
            <a:stCxn id="58372" idx="4"/>
            <a:endCxn id="58377" idx="0"/>
          </p:cNvCxnSpPr>
          <p:nvPr/>
        </p:nvCxnSpPr>
        <p:spPr bwMode="auto">
          <a:xfrm>
            <a:off x="1625600" y="5372100"/>
            <a:ext cx="2141538" cy="0"/>
          </a:xfrm>
          <a:prstGeom prst="straightConnector1">
            <a:avLst/>
          </a:prstGeom>
          <a:noFill/>
          <a:ln w="50800">
            <a:solidFill>
              <a:schemeClr val="tx1"/>
            </a:solidFill>
            <a:round/>
            <a:headEnd/>
            <a:tailEnd type="none" w="lg" len="lg"/>
          </a:ln>
          <a:effectLst/>
        </p:spPr>
      </p:cxnSp>
      <p:sp>
        <p:nvSpPr>
          <p:cNvPr id="58376" name="Oval 8"/>
          <p:cNvSpPr>
            <a:spLocks noChangeAspect="1" noChangeArrowheads="1"/>
          </p:cNvSpPr>
          <p:nvPr/>
        </p:nvSpPr>
        <p:spPr bwMode="auto">
          <a:xfrm rot="16200000" flipH="1">
            <a:off x="3792538"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8377" name="Oval 9"/>
          <p:cNvSpPr>
            <a:spLocks noChangeAspect="1" noChangeArrowheads="1"/>
          </p:cNvSpPr>
          <p:nvPr/>
        </p:nvSpPr>
        <p:spPr bwMode="auto">
          <a:xfrm rot="16200000" flipH="1">
            <a:off x="3792538"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grpSp>
        <p:nvGrpSpPr>
          <p:cNvPr id="2" name="Group 10"/>
          <p:cNvGrpSpPr>
            <a:grpSpLocks/>
          </p:cNvGrpSpPr>
          <p:nvPr/>
        </p:nvGrpSpPr>
        <p:grpSpPr bwMode="auto">
          <a:xfrm>
            <a:off x="3906838" y="2590801"/>
            <a:ext cx="457200" cy="2439988"/>
            <a:chOff x="2308" y="1968"/>
            <a:chExt cx="288" cy="1537"/>
          </a:xfrm>
        </p:grpSpPr>
        <p:sp>
          <p:nvSpPr>
            <p:cNvPr id="58379" name="AutoShape 11"/>
            <p:cNvSpPr>
              <a:spLocks noChangeArrowheads="1"/>
            </p:cNvSpPr>
            <p:nvPr/>
          </p:nvSpPr>
          <p:spPr bwMode="auto">
            <a:xfrm>
              <a:off x="2308" y="2288"/>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0" name="AutoShape 12"/>
            <p:cNvCxnSpPr>
              <a:cxnSpLocks noChangeAspect="1" noChangeShapeType="1"/>
              <a:stCxn id="58379" idx="0"/>
              <a:endCxn id="58376" idx="6"/>
            </p:cNvCxnSpPr>
            <p:nvPr/>
          </p:nvCxnSpPr>
          <p:spPr bwMode="auto">
            <a:xfrm flipV="1">
              <a:off x="2452" y="1968"/>
              <a:ext cx="1" cy="320"/>
            </a:xfrm>
            <a:prstGeom prst="straightConnector1">
              <a:avLst/>
            </a:prstGeom>
            <a:noFill/>
            <a:ln w="50800">
              <a:solidFill>
                <a:schemeClr val="tx1"/>
              </a:solidFill>
              <a:round/>
              <a:headEnd/>
              <a:tailEnd type="none" w="lg" len="lg"/>
            </a:ln>
            <a:effectLst/>
          </p:spPr>
        </p:cxnSp>
        <p:sp>
          <p:nvSpPr>
            <p:cNvPr id="58381" name="AutoShape 13"/>
            <p:cNvSpPr>
              <a:spLocks noChangeArrowheads="1"/>
            </p:cNvSpPr>
            <p:nvPr/>
          </p:nvSpPr>
          <p:spPr bwMode="auto">
            <a:xfrm>
              <a:off x="2308" y="2896"/>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2" name="AutoShape 14"/>
            <p:cNvCxnSpPr>
              <a:cxnSpLocks noChangeAspect="1" noChangeShapeType="1"/>
              <a:stCxn id="58377" idx="2"/>
              <a:endCxn id="58381" idx="4"/>
            </p:cNvCxnSpPr>
            <p:nvPr/>
          </p:nvCxnSpPr>
          <p:spPr bwMode="auto">
            <a:xfrm rot="5400000" flipH="1" flipV="1">
              <a:off x="2292" y="3344"/>
              <a:ext cx="320" cy="1"/>
            </a:xfrm>
            <a:prstGeom prst="straightConnector1">
              <a:avLst/>
            </a:prstGeom>
            <a:noFill/>
            <a:ln w="50800">
              <a:solidFill>
                <a:schemeClr val="tx1"/>
              </a:solidFill>
              <a:round/>
              <a:headEnd/>
              <a:tailEnd type="none" w="lg" len="lg"/>
            </a:ln>
            <a:effectLst/>
          </p:spPr>
        </p:cxnSp>
      </p:grpSp>
      <p:graphicFrame>
        <p:nvGraphicFramePr>
          <p:cNvPr id="20" name="Object 19"/>
          <p:cNvGraphicFramePr>
            <a:graphicFrameLocks noChangeAspect="1"/>
          </p:cNvGraphicFramePr>
          <p:nvPr/>
        </p:nvGraphicFramePr>
        <p:xfrm>
          <a:off x="4419600" y="2514600"/>
          <a:ext cx="1300480" cy="731520"/>
        </p:xfrm>
        <a:graphic>
          <a:graphicData uri="http://schemas.openxmlformats.org/presentationml/2006/ole">
            <p:oleObj spid="_x0000_s5127" name="Equation" r:id="rId3" imgW="406080" imgH="228600" progId="Equation.3">
              <p:embed/>
            </p:oleObj>
          </a:graphicData>
        </a:graphic>
      </p:graphicFrame>
      <p:graphicFrame>
        <p:nvGraphicFramePr>
          <p:cNvPr id="5128" name="Object 8"/>
          <p:cNvGraphicFramePr>
            <a:graphicFrameLocks noChangeAspect="1"/>
          </p:cNvGraphicFramePr>
          <p:nvPr/>
        </p:nvGraphicFramePr>
        <p:xfrm>
          <a:off x="4419600" y="4343400"/>
          <a:ext cx="1309036" cy="731520"/>
        </p:xfrm>
        <a:graphic>
          <a:graphicData uri="http://schemas.openxmlformats.org/presentationml/2006/ole">
            <p:oleObj spid="_x0000_s5128" name="Equation" r:id="rId4" imgW="431640" imgH="241200" progId="Equation.3">
              <p:embed/>
            </p:oleObj>
          </a:graphicData>
        </a:graphic>
      </p:graphicFrame>
      <p:graphicFrame>
        <p:nvGraphicFramePr>
          <p:cNvPr id="5131" name="Object 11"/>
          <p:cNvGraphicFramePr>
            <a:graphicFrameLocks noChangeAspect="1"/>
          </p:cNvGraphicFramePr>
          <p:nvPr/>
        </p:nvGraphicFramePr>
        <p:xfrm>
          <a:off x="6365875" y="1981200"/>
          <a:ext cx="1828800" cy="1730375"/>
        </p:xfrm>
        <a:graphic>
          <a:graphicData uri="http://schemas.openxmlformats.org/presentationml/2006/ole">
            <p:oleObj spid="_x0000_s5131" name="Equation" r:id="rId5" imgW="711000" imgH="672840" progId="Equation.3">
              <p:embed/>
            </p:oleObj>
          </a:graphicData>
        </a:graphic>
      </p:graphicFrame>
      <p:graphicFrame>
        <p:nvGraphicFramePr>
          <p:cNvPr id="5132" name="Object 12"/>
          <p:cNvGraphicFramePr>
            <a:graphicFrameLocks noChangeAspect="1"/>
          </p:cNvGraphicFramePr>
          <p:nvPr/>
        </p:nvGraphicFramePr>
        <p:xfrm>
          <a:off x="6324600" y="4000500"/>
          <a:ext cx="1828800" cy="1616075"/>
        </p:xfrm>
        <a:graphic>
          <a:graphicData uri="http://schemas.openxmlformats.org/presentationml/2006/ole">
            <p:oleObj spid="_x0000_s5132" name="Equation" r:id="rId6" imgW="761760" imgH="67284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4191000"/>
            <a:ext cx="4114800" cy="2286000"/>
          </a:xfrm>
          <a:prstGeom prst="rect">
            <a:avLst/>
          </a:prstGeom>
          <a:noFill/>
        </p:spPr>
        <p:txBody>
          <a:bodyPr wrap="square" rtlCol="0">
            <a:noAutofit/>
          </a:bodyPr>
          <a:lstStyle/>
          <a:p>
            <a:pPr marL="457200" indent="-457200">
              <a:buAutoNum type="arabicParenR"/>
            </a:pPr>
            <a:r>
              <a:rPr lang="en-US" sz="2400" smtClean="0">
                <a:solidFill>
                  <a:schemeClr val="tx2">
                    <a:lumMod val="75000"/>
                  </a:schemeClr>
                </a:solidFill>
              </a:rPr>
              <a:t>A new semantics for BP</a:t>
            </a:r>
          </a:p>
          <a:p>
            <a:pPr marL="914400" lvl="1" indent="-457200">
              <a:buAutoNum type="arabicParenR"/>
            </a:pPr>
            <a:r>
              <a:rPr lang="en-US" sz="2400" smtClean="0">
                <a:solidFill>
                  <a:srgbClr val="FF0000"/>
                </a:solidFill>
              </a:rPr>
              <a:t>marginals</a:t>
            </a:r>
          </a:p>
          <a:p>
            <a:pPr marL="914400" lvl="1" indent="-457200">
              <a:buAutoNum type="arabicParenR"/>
            </a:pPr>
            <a:r>
              <a:rPr lang="en-US" sz="2400" smtClean="0">
                <a:solidFill>
                  <a:schemeClr val="tx2">
                    <a:lumMod val="75000"/>
                  </a:schemeClr>
                </a:solidFill>
              </a:rPr>
              <a:t>partition function</a:t>
            </a:r>
          </a:p>
          <a:p>
            <a:pPr marL="914400" lvl="1" indent="-457200">
              <a:buAutoNum type="arabicParenR"/>
            </a:pPr>
            <a:r>
              <a:rPr lang="en-US" sz="2400" smtClean="0">
                <a:solidFill>
                  <a:schemeClr val="tx2">
                    <a:lumMod val="75000"/>
                  </a:schemeClr>
                </a:solidFill>
              </a:rPr>
              <a:t>MAP</a:t>
            </a:r>
          </a:p>
          <a:p>
            <a:pPr marL="457200" indent="-457200">
              <a:buAutoNum type="arabicParenR"/>
            </a:pPr>
            <a:r>
              <a:rPr lang="en-US" sz="2400" smtClean="0">
                <a:solidFill>
                  <a:schemeClr val="tx2">
                    <a:lumMod val="75000"/>
                  </a:schemeClr>
                </a:solidFill>
              </a:rPr>
              <a:t>Ideal compensations</a:t>
            </a: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Deleting an Equivalence Edge</a:t>
            </a:r>
          </a:p>
        </p:txBody>
      </p:sp>
      <p:sp>
        <p:nvSpPr>
          <p:cNvPr id="58371" name="Oval 3"/>
          <p:cNvSpPr>
            <a:spLocks noChangeAspect="1" noChangeArrowheads="1"/>
          </p:cNvSpPr>
          <p:nvPr/>
        </p:nvSpPr>
        <p:spPr bwMode="auto">
          <a:xfrm rot="16200000" flipH="1">
            <a:off x="914400"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8372" name="Oval 4"/>
          <p:cNvSpPr>
            <a:spLocks noChangeAspect="1" noChangeArrowheads="1"/>
          </p:cNvSpPr>
          <p:nvPr/>
        </p:nvSpPr>
        <p:spPr bwMode="auto">
          <a:xfrm rot="16200000" flipH="1">
            <a:off x="914400"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8373" name="AutoShape 5"/>
          <p:cNvCxnSpPr>
            <a:cxnSpLocks noChangeAspect="1" noChangeShapeType="1"/>
            <a:stCxn id="58371" idx="6"/>
            <a:endCxn id="58372" idx="2"/>
          </p:cNvCxnSpPr>
          <p:nvPr/>
        </p:nvCxnSpPr>
        <p:spPr bwMode="auto">
          <a:xfrm>
            <a:off x="1257300" y="2159001"/>
            <a:ext cx="0" cy="2387600"/>
          </a:xfrm>
          <a:prstGeom prst="straightConnector1">
            <a:avLst/>
          </a:prstGeom>
          <a:noFill/>
          <a:ln w="50800">
            <a:solidFill>
              <a:schemeClr val="tx1"/>
            </a:solidFill>
            <a:round/>
            <a:headEnd/>
            <a:tailEnd type="none" w="lg" len="lg"/>
          </a:ln>
          <a:effectLst/>
        </p:spPr>
      </p:cxnSp>
      <p:cxnSp>
        <p:nvCxnSpPr>
          <p:cNvPr id="58374" name="AutoShape 6"/>
          <p:cNvCxnSpPr>
            <a:cxnSpLocks noChangeAspect="1" noChangeShapeType="1"/>
            <a:stCxn id="58371" idx="4"/>
            <a:endCxn id="58376" idx="0"/>
          </p:cNvCxnSpPr>
          <p:nvPr/>
        </p:nvCxnSpPr>
        <p:spPr bwMode="auto">
          <a:xfrm>
            <a:off x="1625600" y="1790701"/>
            <a:ext cx="2141538" cy="0"/>
          </a:xfrm>
          <a:prstGeom prst="straightConnector1">
            <a:avLst/>
          </a:prstGeom>
          <a:noFill/>
          <a:ln w="50800">
            <a:solidFill>
              <a:schemeClr val="tx1"/>
            </a:solidFill>
            <a:round/>
            <a:headEnd/>
            <a:tailEnd type="none" w="lg" len="lg"/>
          </a:ln>
          <a:effectLst/>
        </p:spPr>
      </p:cxnSp>
      <p:cxnSp>
        <p:nvCxnSpPr>
          <p:cNvPr id="58375" name="AutoShape 7"/>
          <p:cNvCxnSpPr>
            <a:cxnSpLocks noChangeAspect="1" noChangeShapeType="1"/>
            <a:stCxn id="58372" idx="4"/>
            <a:endCxn id="58377" idx="0"/>
          </p:cNvCxnSpPr>
          <p:nvPr/>
        </p:nvCxnSpPr>
        <p:spPr bwMode="auto">
          <a:xfrm>
            <a:off x="1625600" y="4914901"/>
            <a:ext cx="2141538" cy="0"/>
          </a:xfrm>
          <a:prstGeom prst="straightConnector1">
            <a:avLst/>
          </a:prstGeom>
          <a:noFill/>
          <a:ln w="50800">
            <a:solidFill>
              <a:schemeClr val="tx1"/>
            </a:solidFill>
            <a:round/>
            <a:headEnd/>
            <a:tailEnd type="none" w="lg" len="lg"/>
          </a:ln>
          <a:effectLst/>
        </p:spPr>
      </p:cxnSp>
      <p:sp>
        <p:nvSpPr>
          <p:cNvPr id="58376" name="Oval 8"/>
          <p:cNvSpPr>
            <a:spLocks noChangeAspect="1" noChangeArrowheads="1"/>
          </p:cNvSpPr>
          <p:nvPr/>
        </p:nvSpPr>
        <p:spPr bwMode="auto">
          <a:xfrm rot="16200000" flipH="1">
            <a:off x="3792538"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8377" name="Oval 9"/>
          <p:cNvSpPr>
            <a:spLocks noChangeAspect="1" noChangeArrowheads="1"/>
          </p:cNvSpPr>
          <p:nvPr/>
        </p:nvSpPr>
        <p:spPr bwMode="auto">
          <a:xfrm rot="16200000" flipH="1">
            <a:off x="3792538"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sp>
        <p:nvSpPr>
          <p:cNvPr id="58379" name="AutoShape 11"/>
          <p:cNvSpPr>
            <a:spLocks noChangeArrowheads="1"/>
          </p:cNvSpPr>
          <p:nvPr/>
        </p:nvSpPr>
        <p:spPr bwMode="auto">
          <a:xfrm>
            <a:off x="3906838" y="26416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0" name="AutoShape 12"/>
          <p:cNvCxnSpPr>
            <a:cxnSpLocks noChangeAspect="1" noChangeShapeType="1"/>
            <a:stCxn id="58379" idx="0"/>
            <a:endCxn id="58376" idx="6"/>
          </p:cNvCxnSpPr>
          <p:nvPr/>
        </p:nvCxnSpPr>
        <p:spPr bwMode="auto">
          <a:xfrm flipV="1">
            <a:off x="4135438" y="2133601"/>
            <a:ext cx="1588" cy="508001"/>
          </a:xfrm>
          <a:prstGeom prst="straightConnector1">
            <a:avLst/>
          </a:prstGeom>
          <a:noFill/>
          <a:ln w="50800">
            <a:solidFill>
              <a:schemeClr val="tx1"/>
            </a:solidFill>
            <a:round/>
            <a:headEnd/>
            <a:tailEnd type="none" w="lg" len="lg"/>
          </a:ln>
          <a:effectLst/>
        </p:spPr>
      </p:cxnSp>
      <p:sp>
        <p:nvSpPr>
          <p:cNvPr id="58381" name="AutoShape 13"/>
          <p:cNvSpPr>
            <a:spLocks noChangeArrowheads="1"/>
          </p:cNvSpPr>
          <p:nvPr/>
        </p:nvSpPr>
        <p:spPr bwMode="auto">
          <a:xfrm>
            <a:off x="3906838" y="36068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2" name="AutoShape 14"/>
          <p:cNvCxnSpPr>
            <a:cxnSpLocks noChangeAspect="1" noChangeShapeType="1"/>
            <a:stCxn id="58377" idx="2"/>
            <a:endCxn id="58381" idx="4"/>
          </p:cNvCxnSpPr>
          <p:nvPr/>
        </p:nvCxnSpPr>
        <p:spPr bwMode="auto">
          <a:xfrm rot="5400000" flipH="1" flipV="1">
            <a:off x="3881439" y="4318002"/>
            <a:ext cx="507999" cy="1588"/>
          </a:xfrm>
          <a:prstGeom prst="straightConnector1">
            <a:avLst/>
          </a:prstGeom>
          <a:noFill/>
          <a:ln w="50800">
            <a:solidFill>
              <a:schemeClr val="tx1"/>
            </a:solidFill>
            <a:round/>
            <a:headEnd/>
            <a:tailEnd type="none" w="lg" len="lg"/>
          </a:ln>
          <a:effectLst/>
        </p:spPr>
      </p:cxnSp>
      <p:graphicFrame>
        <p:nvGraphicFramePr>
          <p:cNvPr id="20" name="Object 19"/>
          <p:cNvGraphicFramePr>
            <a:graphicFrameLocks noChangeAspect="1"/>
          </p:cNvGraphicFramePr>
          <p:nvPr/>
        </p:nvGraphicFramePr>
        <p:xfrm>
          <a:off x="4419600" y="1712913"/>
          <a:ext cx="3738563" cy="1422400"/>
        </p:xfrm>
        <a:graphic>
          <a:graphicData uri="http://schemas.openxmlformats.org/presentationml/2006/ole">
            <p:oleObj spid="_x0000_s6146" name="Equation" r:id="rId3" imgW="1168200" imgH="444240" progId="Equation.3">
              <p:embed/>
            </p:oleObj>
          </a:graphicData>
        </a:graphic>
      </p:graphicFrame>
      <p:graphicFrame>
        <p:nvGraphicFramePr>
          <p:cNvPr id="5128" name="Object 8"/>
          <p:cNvGraphicFramePr>
            <a:graphicFrameLocks noChangeAspect="1"/>
          </p:cNvGraphicFramePr>
          <p:nvPr/>
        </p:nvGraphicFramePr>
        <p:xfrm>
          <a:off x="4419600" y="3597275"/>
          <a:ext cx="3544888" cy="1309688"/>
        </p:xfrm>
        <a:graphic>
          <a:graphicData uri="http://schemas.openxmlformats.org/presentationml/2006/ole">
            <p:oleObj spid="_x0000_s6147" name="Equation" r:id="rId4" imgW="1168200" imgH="431640" progId="Equation.3">
              <p:embed/>
            </p:oleObj>
          </a:graphicData>
        </a:graphic>
      </p:graphicFrame>
      <p:sp>
        <p:nvSpPr>
          <p:cNvPr id="21" name="Text Box 18"/>
          <p:cNvSpPr txBox="1">
            <a:spLocks noChangeArrowheads="1"/>
          </p:cNvSpPr>
          <p:nvPr/>
        </p:nvSpPr>
        <p:spPr bwMode="auto">
          <a:xfrm>
            <a:off x="76200" y="5334000"/>
            <a:ext cx="6116418"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smtClean="0">
                <a:solidFill>
                  <a:srgbClr val="2A354C"/>
                </a:solidFill>
              </a:rPr>
              <a:t>Restore a </a:t>
            </a:r>
            <a:r>
              <a:rPr lang="en-US" sz="2800" b="1" i="1">
                <a:solidFill>
                  <a:srgbClr val="2A354C"/>
                </a:solidFill>
              </a:rPr>
              <a:t>weaker notion of equivalence</a:t>
            </a:r>
            <a:r>
              <a:rPr lang="en-US" sz="2800">
                <a:solidFill>
                  <a:srgbClr val="2A354C"/>
                </a:solidFill>
              </a:rPr>
              <a:t>:</a:t>
            </a:r>
          </a:p>
        </p:txBody>
      </p:sp>
      <p:graphicFrame>
        <p:nvGraphicFramePr>
          <p:cNvPr id="6151" name="Object 7"/>
          <p:cNvGraphicFramePr>
            <a:graphicFrameLocks noChangeAspect="1"/>
          </p:cNvGraphicFramePr>
          <p:nvPr/>
        </p:nvGraphicFramePr>
        <p:xfrm>
          <a:off x="3352800" y="5751513"/>
          <a:ext cx="5486400" cy="803275"/>
        </p:xfrm>
        <a:graphic>
          <a:graphicData uri="http://schemas.openxmlformats.org/presentationml/2006/ole">
            <p:oleObj spid="_x0000_s6151" name="Equation" r:id="rId5" imgW="3035160" imgH="444240" progId="Equation.3">
              <p:embed/>
            </p:oleObj>
          </a:graphicData>
        </a:graphic>
      </p:graphicFrame>
      <p:sp>
        <p:nvSpPr>
          <p:cNvPr id="19" name="TextBox 18"/>
          <p:cNvSpPr txBox="1"/>
          <p:nvPr/>
        </p:nvSpPr>
        <p:spPr>
          <a:xfrm>
            <a:off x="0" y="6334780"/>
            <a:ext cx="4208716"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Darwiche </a:t>
            </a:r>
            <a:r>
              <a:rPr lang="en-US" sz="2800" b="1" smtClean="0">
                <a:solidFill>
                  <a:srgbClr val="0070C0"/>
                </a:solidFill>
              </a:rPr>
              <a:t>AAAI-06</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57"/>
          <p:cNvSpPr>
            <a:spLocks noChangeAspect="1" noChangeArrowheads="1"/>
          </p:cNvSpPr>
          <p:nvPr/>
        </p:nvSpPr>
        <p:spPr bwMode="auto">
          <a:xfrm>
            <a:off x="6862763" y="5026025"/>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36867" name="Oval 58"/>
          <p:cNvSpPr>
            <a:spLocks noChangeAspect="1" noChangeArrowheads="1"/>
          </p:cNvSpPr>
          <p:nvPr/>
        </p:nvSpPr>
        <p:spPr bwMode="auto">
          <a:xfrm>
            <a:off x="5943600" y="3429000"/>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36868" name="Oval 59"/>
          <p:cNvSpPr>
            <a:spLocks noChangeAspect="1" noChangeArrowheads="1"/>
          </p:cNvSpPr>
          <p:nvPr/>
        </p:nvSpPr>
        <p:spPr bwMode="auto">
          <a:xfrm>
            <a:off x="7770813" y="343217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36869" name="Oval 60"/>
          <p:cNvSpPr>
            <a:spLocks noChangeAspect="1" noChangeArrowheads="1"/>
          </p:cNvSpPr>
          <p:nvPr/>
        </p:nvSpPr>
        <p:spPr bwMode="auto">
          <a:xfrm flipH="1">
            <a:off x="6672263" y="3440113"/>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36870" name="Oval 61"/>
          <p:cNvSpPr>
            <a:spLocks noChangeAspect="1" noChangeArrowheads="1"/>
          </p:cNvSpPr>
          <p:nvPr/>
        </p:nvSpPr>
        <p:spPr bwMode="auto">
          <a:xfrm flipH="1">
            <a:off x="7589838" y="503237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36871" name="AutoShape 51"/>
          <p:cNvSpPr>
            <a:spLocks noChangeAspect="1" noChangeArrowheads="1"/>
          </p:cNvSpPr>
          <p:nvPr/>
        </p:nvSpPr>
        <p:spPr bwMode="auto">
          <a:xfrm>
            <a:off x="6662738" y="453390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6872" name="AutoShape 52"/>
          <p:cNvSpPr>
            <a:spLocks noChangeAspect="1" noChangeArrowheads="1"/>
          </p:cNvSpPr>
          <p:nvPr/>
        </p:nvSpPr>
        <p:spPr bwMode="auto">
          <a:xfrm>
            <a:off x="5743575" y="295275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6873" name="AutoShape 53"/>
          <p:cNvSpPr>
            <a:spLocks noChangeAspect="1" noChangeArrowheads="1"/>
          </p:cNvSpPr>
          <p:nvPr/>
        </p:nvSpPr>
        <p:spPr bwMode="auto">
          <a:xfrm>
            <a:off x="7570788" y="29559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6874" name="AutoShape 54"/>
          <p:cNvSpPr>
            <a:spLocks noChangeAspect="1" noChangeArrowheads="1"/>
          </p:cNvSpPr>
          <p:nvPr/>
        </p:nvSpPr>
        <p:spPr bwMode="auto">
          <a:xfrm flipH="1">
            <a:off x="6864350" y="2963863"/>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6875" name="AutoShape 55"/>
          <p:cNvSpPr>
            <a:spLocks noChangeAspect="1" noChangeArrowheads="1"/>
          </p:cNvSpPr>
          <p:nvPr/>
        </p:nvSpPr>
        <p:spPr bwMode="auto">
          <a:xfrm flipH="1">
            <a:off x="7781925" y="454025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6876" name="Rectangle 2"/>
          <p:cNvSpPr>
            <a:spLocks noGrp="1" noChangeArrowheads="1"/>
          </p:cNvSpPr>
          <p:nvPr>
            <p:ph type="title"/>
          </p:nvPr>
        </p:nvSpPr>
        <p:spPr/>
        <p:txBody>
          <a:bodyPr>
            <a:normAutofit fontScale="90000"/>
          </a:bodyPr>
          <a:lstStyle/>
          <a:p>
            <a:pPr eaLnBrk="1" hangingPunct="1"/>
            <a:r>
              <a:rPr lang="en-US" smtClean="0"/>
              <a:t>Parametrizing Edges Iteratively: ED-BP</a:t>
            </a:r>
          </a:p>
        </p:txBody>
      </p:sp>
      <p:sp>
        <p:nvSpPr>
          <p:cNvPr id="36877" name="Text Box 3"/>
          <p:cNvSpPr txBox="1">
            <a:spLocks noChangeArrowheads="1"/>
          </p:cNvSpPr>
          <p:nvPr/>
        </p:nvSpPr>
        <p:spPr bwMode="auto">
          <a:xfrm>
            <a:off x="6129338" y="6035675"/>
            <a:ext cx="1868487" cy="830263"/>
          </a:xfrm>
          <a:prstGeom prst="rect">
            <a:avLst/>
          </a:prstGeom>
          <a:noFill/>
          <a:ln w="9525">
            <a:noFill/>
            <a:miter lim="800000"/>
            <a:headEnd/>
            <a:tailEnd/>
          </a:ln>
        </p:spPr>
        <p:txBody>
          <a:bodyPr wrap="none">
            <a:spAutoFit/>
          </a:bodyPr>
          <a:lstStyle/>
          <a:p>
            <a:pPr algn="ctr">
              <a:spcBef>
                <a:spcPct val="50000"/>
              </a:spcBef>
            </a:pPr>
            <a:r>
              <a:rPr lang="en-US" sz="2400">
                <a:latin typeface="Times New Roman" pitchFamily="18" charset="0"/>
              </a:rPr>
              <a:t>Iteration </a:t>
            </a:r>
            <a:r>
              <a:rPr lang="en-US" sz="2400" i="1">
                <a:latin typeface="Times New Roman" pitchFamily="18" charset="0"/>
              </a:rPr>
              <a:t>t </a:t>
            </a:r>
            <a:r>
              <a:rPr lang="en-US" sz="2400">
                <a:latin typeface="Times New Roman" pitchFamily="18" charset="0"/>
              </a:rPr>
              <a:t>= 0</a:t>
            </a:r>
            <a:r>
              <a:rPr lang="en-US" sz="2400" i="1">
                <a:latin typeface="Times New Roman" pitchFamily="18" charset="0"/>
              </a:rPr>
              <a:t/>
            </a:r>
            <a:br>
              <a:rPr lang="en-US" sz="2400" i="1">
                <a:latin typeface="Times New Roman" pitchFamily="18" charset="0"/>
              </a:rPr>
            </a:br>
            <a:r>
              <a:rPr lang="en-US" sz="2400" b="1">
                <a:solidFill>
                  <a:srgbClr val="FF0000"/>
                </a:solidFill>
                <a:latin typeface="Times New Roman" pitchFamily="18" charset="0"/>
              </a:rPr>
              <a:t>Initialization</a:t>
            </a:r>
          </a:p>
        </p:txBody>
      </p:sp>
      <p:cxnSp>
        <p:nvCxnSpPr>
          <p:cNvPr id="36878" name="AutoShape 4"/>
          <p:cNvCxnSpPr>
            <a:cxnSpLocks noChangeAspect="1" noChangeShapeType="1"/>
            <a:stCxn id="36883" idx="5"/>
          </p:cNvCxnSpPr>
          <p:nvPr/>
        </p:nvCxnSpPr>
        <p:spPr bwMode="auto">
          <a:xfrm>
            <a:off x="2060575" y="4348163"/>
            <a:ext cx="525463" cy="1189037"/>
          </a:xfrm>
          <a:prstGeom prst="straightConnector1">
            <a:avLst/>
          </a:prstGeom>
          <a:noFill/>
          <a:ln w="28575">
            <a:solidFill>
              <a:schemeClr val="tx1"/>
            </a:solidFill>
            <a:round/>
            <a:headEnd/>
            <a:tailEnd type="none" w="lg" len="lg"/>
          </a:ln>
        </p:spPr>
      </p:cxnSp>
      <p:sp>
        <p:nvSpPr>
          <p:cNvPr id="36879" name="Oval 5"/>
          <p:cNvSpPr>
            <a:spLocks noChangeAspect="1" noChangeArrowheads="1"/>
          </p:cNvSpPr>
          <p:nvPr/>
        </p:nvSpPr>
        <p:spPr bwMode="auto">
          <a:xfrm>
            <a:off x="668338" y="2287588"/>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6880" name="Oval 6"/>
          <p:cNvSpPr>
            <a:spLocks noChangeAspect="1" noChangeArrowheads="1"/>
          </p:cNvSpPr>
          <p:nvPr/>
        </p:nvSpPr>
        <p:spPr bwMode="auto">
          <a:xfrm>
            <a:off x="2501900" y="228600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cxnSp>
        <p:nvCxnSpPr>
          <p:cNvPr id="36881" name="AutoShape 7"/>
          <p:cNvCxnSpPr>
            <a:cxnSpLocks noChangeAspect="1" noChangeShapeType="1"/>
            <a:stCxn id="36880" idx="3"/>
            <a:endCxn id="36883" idx="7"/>
          </p:cNvCxnSpPr>
          <p:nvPr/>
        </p:nvCxnSpPr>
        <p:spPr bwMode="auto">
          <a:xfrm flipH="1">
            <a:off x="2060575" y="2768600"/>
            <a:ext cx="522288" cy="1163638"/>
          </a:xfrm>
          <a:prstGeom prst="straightConnector1">
            <a:avLst/>
          </a:prstGeom>
          <a:noFill/>
          <a:ln w="28575">
            <a:solidFill>
              <a:schemeClr val="tx1"/>
            </a:solidFill>
            <a:round/>
            <a:headEnd/>
            <a:tailEnd type="none" w="lg" len="lg"/>
          </a:ln>
        </p:spPr>
      </p:cxnSp>
      <p:cxnSp>
        <p:nvCxnSpPr>
          <p:cNvPr id="36882" name="AutoShape 8"/>
          <p:cNvCxnSpPr>
            <a:cxnSpLocks noChangeAspect="1" noChangeShapeType="1"/>
            <a:stCxn id="36879" idx="5"/>
            <a:endCxn id="36883" idx="1"/>
          </p:cNvCxnSpPr>
          <p:nvPr/>
        </p:nvCxnSpPr>
        <p:spPr bwMode="auto">
          <a:xfrm>
            <a:off x="1136650" y="2770188"/>
            <a:ext cx="536575" cy="1162050"/>
          </a:xfrm>
          <a:prstGeom prst="straightConnector1">
            <a:avLst/>
          </a:prstGeom>
          <a:noFill/>
          <a:ln w="28575">
            <a:solidFill>
              <a:schemeClr val="tx1"/>
            </a:solidFill>
            <a:round/>
            <a:headEnd/>
            <a:tailEnd type="none" w="lg" len="lg"/>
          </a:ln>
        </p:spPr>
      </p:cxnSp>
      <p:sp>
        <p:nvSpPr>
          <p:cNvPr id="36883" name="Oval 9"/>
          <p:cNvSpPr>
            <a:spLocks noChangeAspect="1" noChangeArrowheads="1"/>
          </p:cNvSpPr>
          <p:nvPr/>
        </p:nvSpPr>
        <p:spPr bwMode="auto">
          <a:xfrm>
            <a:off x="1592263" y="3865563"/>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6884" name="Oval 10"/>
          <p:cNvSpPr>
            <a:spLocks noChangeAspect="1" noChangeArrowheads="1"/>
          </p:cNvSpPr>
          <p:nvPr/>
        </p:nvSpPr>
        <p:spPr bwMode="auto">
          <a:xfrm>
            <a:off x="3413125" y="386397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cxnSp>
        <p:nvCxnSpPr>
          <p:cNvPr id="36885" name="AutoShape 11"/>
          <p:cNvCxnSpPr>
            <a:cxnSpLocks noChangeAspect="1" noChangeShapeType="1"/>
            <a:stCxn id="36880" idx="5"/>
            <a:endCxn id="36884" idx="1"/>
          </p:cNvCxnSpPr>
          <p:nvPr/>
        </p:nvCxnSpPr>
        <p:spPr bwMode="auto">
          <a:xfrm>
            <a:off x="2970213" y="2768600"/>
            <a:ext cx="523875" cy="1162050"/>
          </a:xfrm>
          <a:prstGeom prst="straightConnector1">
            <a:avLst/>
          </a:prstGeom>
          <a:noFill/>
          <a:ln w="28575">
            <a:solidFill>
              <a:schemeClr val="tx1"/>
            </a:solidFill>
            <a:round/>
            <a:headEnd/>
            <a:tailEnd type="none" w="lg" len="lg"/>
          </a:ln>
        </p:spPr>
      </p:cxnSp>
      <p:cxnSp>
        <p:nvCxnSpPr>
          <p:cNvPr id="36886" name="AutoShape 12"/>
          <p:cNvCxnSpPr>
            <a:cxnSpLocks noChangeAspect="1" noChangeShapeType="1"/>
            <a:stCxn id="36884" idx="3"/>
          </p:cNvCxnSpPr>
          <p:nvPr/>
        </p:nvCxnSpPr>
        <p:spPr bwMode="auto">
          <a:xfrm flipH="1">
            <a:off x="2973388" y="4346575"/>
            <a:ext cx="520700" cy="1190625"/>
          </a:xfrm>
          <a:prstGeom prst="straightConnector1">
            <a:avLst/>
          </a:prstGeom>
          <a:noFill/>
          <a:ln w="28575">
            <a:solidFill>
              <a:schemeClr val="tx1"/>
            </a:solidFill>
            <a:round/>
            <a:headEnd/>
            <a:tailEnd type="none" w="lg" len="lg"/>
          </a:ln>
        </p:spPr>
      </p:cxnSp>
      <p:sp>
        <p:nvSpPr>
          <p:cNvPr id="36888" name="Line 14"/>
          <p:cNvSpPr>
            <a:spLocks noChangeShapeType="1"/>
          </p:cNvSpPr>
          <p:nvPr/>
        </p:nvSpPr>
        <p:spPr bwMode="auto">
          <a:xfrm>
            <a:off x="4525963" y="1803400"/>
            <a:ext cx="46037" cy="4978400"/>
          </a:xfrm>
          <a:prstGeom prst="line">
            <a:avLst/>
          </a:prstGeom>
          <a:noFill/>
          <a:ln w="28575">
            <a:solidFill>
              <a:schemeClr val="tx1"/>
            </a:solidFill>
            <a:prstDash val="dash"/>
            <a:round/>
            <a:headEnd/>
            <a:tailEnd/>
          </a:ln>
        </p:spPr>
        <p:txBody>
          <a:bodyPr/>
          <a:lstStyle/>
          <a:p>
            <a:endParaRPr lang="en-US"/>
          </a:p>
        </p:txBody>
      </p:sp>
      <p:sp>
        <p:nvSpPr>
          <p:cNvPr id="36889" name="Oval 15"/>
          <p:cNvSpPr>
            <a:spLocks noChangeAspect="1" noChangeArrowheads="1"/>
          </p:cNvSpPr>
          <p:nvPr/>
        </p:nvSpPr>
        <p:spPr bwMode="auto">
          <a:xfrm>
            <a:off x="5257800" y="2287588"/>
            <a:ext cx="549275" cy="547687"/>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6890" name="Oval 16"/>
          <p:cNvSpPr>
            <a:spLocks noChangeAspect="1" noChangeArrowheads="1"/>
          </p:cNvSpPr>
          <p:nvPr/>
        </p:nvSpPr>
        <p:spPr bwMode="auto">
          <a:xfrm>
            <a:off x="7089775" y="2286000"/>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6891" name="Oval 17"/>
          <p:cNvSpPr>
            <a:spLocks noChangeAspect="1" noChangeArrowheads="1"/>
          </p:cNvSpPr>
          <p:nvPr/>
        </p:nvSpPr>
        <p:spPr bwMode="auto">
          <a:xfrm>
            <a:off x="6180138" y="3863975"/>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6892" name="Oval 18"/>
          <p:cNvSpPr>
            <a:spLocks noChangeAspect="1" noChangeArrowheads="1"/>
          </p:cNvSpPr>
          <p:nvPr/>
        </p:nvSpPr>
        <p:spPr bwMode="auto">
          <a:xfrm>
            <a:off x="8001000" y="3863975"/>
            <a:ext cx="547688" cy="547688"/>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6894" name="Oval 20"/>
          <p:cNvSpPr>
            <a:spLocks noChangeAspect="1" noChangeArrowheads="1"/>
          </p:cNvSpPr>
          <p:nvPr/>
        </p:nvSpPr>
        <p:spPr bwMode="auto">
          <a:xfrm>
            <a:off x="6858000" y="5024438"/>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895" name="AutoShape 21"/>
          <p:cNvSpPr>
            <a:spLocks noChangeAspect="1" noChangeArrowheads="1"/>
          </p:cNvSpPr>
          <p:nvPr/>
        </p:nvSpPr>
        <p:spPr bwMode="auto">
          <a:xfrm>
            <a:off x="6662738" y="453707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896" name="Line 22"/>
          <p:cNvSpPr>
            <a:spLocks noChangeAspect="1" noChangeShapeType="1"/>
          </p:cNvSpPr>
          <p:nvPr/>
        </p:nvSpPr>
        <p:spPr bwMode="auto">
          <a:xfrm>
            <a:off x="6643688" y="4322763"/>
            <a:ext cx="103187" cy="220662"/>
          </a:xfrm>
          <a:prstGeom prst="line">
            <a:avLst/>
          </a:prstGeom>
          <a:noFill/>
          <a:ln w="22225">
            <a:solidFill>
              <a:schemeClr val="tx1"/>
            </a:solidFill>
            <a:round/>
            <a:headEnd/>
            <a:tailEnd type="none" w="lg" len="lg"/>
          </a:ln>
        </p:spPr>
        <p:txBody>
          <a:bodyPr/>
          <a:lstStyle/>
          <a:p>
            <a:endParaRPr lang="en-US"/>
          </a:p>
        </p:txBody>
      </p:sp>
      <p:sp>
        <p:nvSpPr>
          <p:cNvPr id="36897" name="Line 23"/>
          <p:cNvSpPr>
            <a:spLocks noChangeAspect="1" noChangeShapeType="1"/>
          </p:cNvSpPr>
          <p:nvPr/>
        </p:nvSpPr>
        <p:spPr bwMode="auto">
          <a:xfrm>
            <a:off x="7069138" y="5310188"/>
            <a:ext cx="103187" cy="220662"/>
          </a:xfrm>
          <a:prstGeom prst="line">
            <a:avLst/>
          </a:prstGeom>
          <a:noFill/>
          <a:ln w="22225">
            <a:solidFill>
              <a:schemeClr val="tx1"/>
            </a:solidFill>
            <a:round/>
            <a:headEnd/>
            <a:tailEnd type="none" w="lg" len="lg"/>
          </a:ln>
        </p:spPr>
        <p:txBody>
          <a:bodyPr/>
          <a:lstStyle/>
          <a:p>
            <a:endParaRPr lang="en-US"/>
          </a:p>
        </p:txBody>
      </p:sp>
      <p:sp>
        <p:nvSpPr>
          <p:cNvPr id="36898" name="Oval 24"/>
          <p:cNvSpPr>
            <a:spLocks noChangeAspect="1" noChangeArrowheads="1"/>
          </p:cNvSpPr>
          <p:nvPr/>
        </p:nvSpPr>
        <p:spPr bwMode="auto">
          <a:xfrm>
            <a:off x="5938838" y="3427413"/>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899" name="AutoShape 25"/>
          <p:cNvSpPr>
            <a:spLocks noChangeAspect="1" noChangeArrowheads="1"/>
          </p:cNvSpPr>
          <p:nvPr/>
        </p:nvSpPr>
        <p:spPr bwMode="auto">
          <a:xfrm>
            <a:off x="5743575" y="29559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00" name="Line 26"/>
          <p:cNvSpPr>
            <a:spLocks noChangeAspect="1" noChangeShapeType="1"/>
          </p:cNvSpPr>
          <p:nvPr/>
        </p:nvSpPr>
        <p:spPr bwMode="auto">
          <a:xfrm>
            <a:off x="5724525" y="2741613"/>
            <a:ext cx="103188" cy="220662"/>
          </a:xfrm>
          <a:prstGeom prst="line">
            <a:avLst/>
          </a:prstGeom>
          <a:noFill/>
          <a:ln w="22225">
            <a:solidFill>
              <a:schemeClr val="tx1"/>
            </a:solidFill>
            <a:round/>
            <a:headEnd/>
            <a:tailEnd type="none" w="lg" len="lg"/>
          </a:ln>
        </p:spPr>
        <p:txBody>
          <a:bodyPr/>
          <a:lstStyle/>
          <a:p>
            <a:endParaRPr lang="en-US"/>
          </a:p>
        </p:txBody>
      </p:sp>
      <p:sp>
        <p:nvSpPr>
          <p:cNvPr id="36901" name="Line 27"/>
          <p:cNvSpPr>
            <a:spLocks noChangeAspect="1" noChangeShapeType="1"/>
          </p:cNvSpPr>
          <p:nvPr/>
        </p:nvSpPr>
        <p:spPr bwMode="auto">
          <a:xfrm>
            <a:off x="6149975" y="3713163"/>
            <a:ext cx="103188" cy="220662"/>
          </a:xfrm>
          <a:prstGeom prst="line">
            <a:avLst/>
          </a:prstGeom>
          <a:noFill/>
          <a:ln w="22225">
            <a:solidFill>
              <a:schemeClr val="tx1"/>
            </a:solidFill>
            <a:round/>
            <a:headEnd/>
            <a:tailEnd type="none" w="lg" len="lg"/>
          </a:ln>
        </p:spPr>
        <p:txBody>
          <a:bodyPr/>
          <a:lstStyle/>
          <a:p>
            <a:endParaRPr lang="en-US"/>
          </a:p>
        </p:txBody>
      </p:sp>
      <p:sp>
        <p:nvSpPr>
          <p:cNvPr id="36902" name="Oval 28"/>
          <p:cNvSpPr>
            <a:spLocks noChangeAspect="1" noChangeArrowheads="1"/>
          </p:cNvSpPr>
          <p:nvPr/>
        </p:nvSpPr>
        <p:spPr bwMode="auto">
          <a:xfrm>
            <a:off x="7766050" y="3430588"/>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03" name="AutoShape 29"/>
          <p:cNvSpPr>
            <a:spLocks noChangeAspect="1" noChangeArrowheads="1"/>
          </p:cNvSpPr>
          <p:nvPr/>
        </p:nvSpPr>
        <p:spPr bwMode="auto">
          <a:xfrm>
            <a:off x="7570788" y="295910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04" name="Line 30"/>
          <p:cNvSpPr>
            <a:spLocks noChangeAspect="1" noChangeShapeType="1"/>
          </p:cNvSpPr>
          <p:nvPr/>
        </p:nvSpPr>
        <p:spPr bwMode="auto">
          <a:xfrm>
            <a:off x="7551738" y="2744788"/>
            <a:ext cx="103187" cy="219075"/>
          </a:xfrm>
          <a:prstGeom prst="line">
            <a:avLst/>
          </a:prstGeom>
          <a:noFill/>
          <a:ln w="22225">
            <a:solidFill>
              <a:schemeClr val="tx1"/>
            </a:solidFill>
            <a:round/>
            <a:headEnd/>
            <a:tailEnd type="none" w="lg" len="lg"/>
          </a:ln>
        </p:spPr>
        <p:txBody>
          <a:bodyPr/>
          <a:lstStyle/>
          <a:p>
            <a:endParaRPr lang="en-US"/>
          </a:p>
        </p:txBody>
      </p:sp>
      <p:sp>
        <p:nvSpPr>
          <p:cNvPr id="36905" name="Line 31"/>
          <p:cNvSpPr>
            <a:spLocks noChangeAspect="1" noChangeShapeType="1"/>
          </p:cNvSpPr>
          <p:nvPr/>
        </p:nvSpPr>
        <p:spPr bwMode="auto">
          <a:xfrm>
            <a:off x="7978775" y="3716338"/>
            <a:ext cx="103188" cy="219075"/>
          </a:xfrm>
          <a:prstGeom prst="line">
            <a:avLst/>
          </a:prstGeom>
          <a:noFill/>
          <a:ln w="22225">
            <a:solidFill>
              <a:schemeClr val="tx1"/>
            </a:solidFill>
            <a:round/>
            <a:headEnd/>
            <a:tailEnd type="none" w="lg" len="lg"/>
          </a:ln>
        </p:spPr>
        <p:txBody>
          <a:bodyPr/>
          <a:lstStyle/>
          <a:p>
            <a:endParaRPr lang="en-US"/>
          </a:p>
        </p:txBody>
      </p:sp>
      <p:sp>
        <p:nvSpPr>
          <p:cNvPr id="36906" name="Oval 32"/>
          <p:cNvSpPr>
            <a:spLocks noChangeAspect="1" noChangeArrowheads="1"/>
          </p:cNvSpPr>
          <p:nvPr/>
        </p:nvSpPr>
        <p:spPr bwMode="auto">
          <a:xfrm flipH="1">
            <a:off x="6667500" y="3438525"/>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07" name="AutoShape 33"/>
          <p:cNvSpPr>
            <a:spLocks noChangeAspect="1" noChangeArrowheads="1"/>
          </p:cNvSpPr>
          <p:nvPr/>
        </p:nvSpPr>
        <p:spPr bwMode="auto">
          <a:xfrm flipH="1">
            <a:off x="6864350" y="2967038"/>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08" name="Line 34"/>
          <p:cNvSpPr>
            <a:spLocks noChangeAspect="1" noChangeShapeType="1"/>
          </p:cNvSpPr>
          <p:nvPr/>
        </p:nvSpPr>
        <p:spPr bwMode="auto">
          <a:xfrm flipH="1">
            <a:off x="7072313" y="2752725"/>
            <a:ext cx="103187" cy="219075"/>
          </a:xfrm>
          <a:prstGeom prst="line">
            <a:avLst/>
          </a:prstGeom>
          <a:noFill/>
          <a:ln w="22225">
            <a:solidFill>
              <a:schemeClr val="tx1"/>
            </a:solidFill>
            <a:round/>
            <a:headEnd/>
            <a:tailEnd type="none" w="lg" len="lg"/>
          </a:ln>
        </p:spPr>
        <p:txBody>
          <a:bodyPr/>
          <a:lstStyle/>
          <a:p>
            <a:endParaRPr lang="en-US"/>
          </a:p>
        </p:txBody>
      </p:sp>
      <p:sp>
        <p:nvSpPr>
          <p:cNvPr id="36909" name="Line 35"/>
          <p:cNvSpPr>
            <a:spLocks noChangeAspect="1" noChangeShapeType="1"/>
          </p:cNvSpPr>
          <p:nvPr/>
        </p:nvSpPr>
        <p:spPr bwMode="auto">
          <a:xfrm flipH="1">
            <a:off x="6645275" y="3724275"/>
            <a:ext cx="103188" cy="219075"/>
          </a:xfrm>
          <a:prstGeom prst="line">
            <a:avLst/>
          </a:prstGeom>
          <a:noFill/>
          <a:ln w="22225">
            <a:solidFill>
              <a:schemeClr val="tx1"/>
            </a:solidFill>
            <a:round/>
            <a:headEnd/>
            <a:tailEnd type="none" w="lg" len="lg"/>
          </a:ln>
        </p:spPr>
        <p:txBody>
          <a:bodyPr/>
          <a:lstStyle/>
          <a:p>
            <a:endParaRPr lang="en-US"/>
          </a:p>
        </p:txBody>
      </p:sp>
      <p:sp>
        <p:nvSpPr>
          <p:cNvPr id="36910" name="Oval 36"/>
          <p:cNvSpPr>
            <a:spLocks noChangeAspect="1" noChangeArrowheads="1"/>
          </p:cNvSpPr>
          <p:nvPr/>
        </p:nvSpPr>
        <p:spPr bwMode="auto">
          <a:xfrm flipH="1">
            <a:off x="7585075" y="5030788"/>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11" name="AutoShape 37"/>
          <p:cNvSpPr>
            <a:spLocks noChangeAspect="1" noChangeArrowheads="1"/>
          </p:cNvSpPr>
          <p:nvPr/>
        </p:nvSpPr>
        <p:spPr bwMode="auto">
          <a:xfrm flipH="1">
            <a:off x="7781925" y="45434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6912" name="Line 38"/>
          <p:cNvSpPr>
            <a:spLocks noChangeAspect="1" noChangeShapeType="1"/>
          </p:cNvSpPr>
          <p:nvPr/>
        </p:nvSpPr>
        <p:spPr bwMode="auto">
          <a:xfrm flipH="1">
            <a:off x="7989888" y="4329113"/>
            <a:ext cx="103187" cy="220662"/>
          </a:xfrm>
          <a:prstGeom prst="line">
            <a:avLst/>
          </a:prstGeom>
          <a:noFill/>
          <a:ln w="22225">
            <a:solidFill>
              <a:schemeClr val="tx1"/>
            </a:solidFill>
            <a:round/>
            <a:headEnd/>
            <a:tailEnd type="none" w="lg" len="lg"/>
          </a:ln>
        </p:spPr>
        <p:txBody>
          <a:bodyPr/>
          <a:lstStyle/>
          <a:p>
            <a:endParaRPr lang="en-US"/>
          </a:p>
        </p:txBody>
      </p:sp>
      <p:sp>
        <p:nvSpPr>
          <p:cNvPr id="36913" name="Line 39"/>
          <p:cNvSpPr>
            <a:spLocks noChangeAspect="1" noChangeShapeType="1"/>
          </p:cNvSpPr>
          <p:nvPr/>
        </p:nvSpPr>
        <p:spPr bwMode="auto">
          <a:xfrm flipH="1">
            <a:off x="7562850" y="5316538"/>
            <a:ext cx="103188" cy="220662"/>
          </a:xfrm>
          <a:prstGeom prst="line">
            <a:avLst/>
          </a:prstGeom>
          <a:noFill/>
          <a:ln w="22225">
            <a:solidFill>
              <a:schemeClr val="tx1"/>
            </a:solidFill>
            <a:round/>
            <a:headEnd/>
            <a:tailEnd type="none" w="lg" len="lg"/>
          </a:ln>
        </p:spPr>
        <p:txBody>
          <a:bodyPr/>
          <a:lstStyle/>
          <a:p>
            <a:endParaRPr lang="en-US"/>
          </a:p>
        </p:txBody>
      </p:sp>
      <p:sp>
        <p:nvSpPr>
          <p:cNvPr id="51" name="Oval 10"/>
          <p:cNvSpPr>
            <a:spLocks noChangeAspect="1" noChangeArrowheads="1"/>
          </p:cNvSpPr>
          <p:nvPr/>
        </p:nvSpPr>
        <p:spPr bwMode="auto">
          <a:xfrm>
            <a:off x="2505075" y="547052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53" name="Oval 10"/>
          <p:cNvSpPr>
            <a:spLocks noChangeAspect="1" noChangeArrowheads="1"/>
          </p:cNvSpPr>
          <p:nvPr/>
        </p:nvSpPr>
        <p:spPr bwMode="auto">
          <a:xfrm>
            <a:off x="7092950" y="546735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Oval 3"/>
          <p:cNvSpPr>
            <a:spLocks noChangeAspect="1" noChangeArrowheads="1"/>
          </p:cNvSpPr>
          <p:nvPr/>
        </p:nvSpPr>
        <p:spPr bwMode="auto">
          <a:xfrm>
            <a:off x="6862763" y="5022507"/>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3780" name="Oval 4"/>
          <p:cNvSpPr>
            <a:spLocks noChangeAspect="1" noChangeArrowheads="1"/>
          </p:cNvSpPr>
          <p:nvPr/>
        </p:nvSpPr>
        <p:spPr bwMode="auto">
          <a:xfrm>
            <a:off x="5943600" y="3425482"/>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3781" name="Oval 5"/>
          <p:cNvSpPr>
            <a:spLocks noChangeAspect="1" noChangeArrowheads="1"/>
          </p:cNvSpPr>
          <p:nvPr/>
        </p:nvSpPr>
        <p:spPr bwMode="auto">
          <a:xfrm>
            <a:off x="7770813" y="3428657"/>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3782" name="Oval 6"/>
          <p:cNvSpPr>
            <a:spLocks noChangeAspect="1" noChangeArrowheads="1"/>
          </p:cNvSpPr>
          <p:nvPr/>
        </p:nvSpPr>
        <p:spPr bwMode="auto">
          <a:xfrm flipH="1">
            <a:off x="6672263" y="343659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3783" name="Oval 7"/>
          <p:cNvSpPr>
            <a:spLocks noChangeAspect="1" noChangeArrowheads="1"/>
          </p:cNvSpPr>
          <p:nvPr/>
        </p:nvSpPr>
        <p:spPr bwMode="auto">
          <a:xfrm flipH="1">
            <a:off x="7589838" y="5028857"/>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3785" name="AutoShape 9"/>
          <p:cNvSpPr>
            <a:spLocks noChangeAspect="1" noChangeArrowheads="1"/>
          </p:cNvSpPr>
          <p:nvPr/>
        </p:nvSpPr>
        <p:spPr bwMode="auto">
          <a:xfrm>
            <a:off x="6662738" y="453038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3786" name="AutoShape 10"/>
          <p:cNvSpPr>
            <a:spLocks noChangeAspect="1" noChangeArrowheads="1"/>
          </p:cNvSpPr>
          <p:nvPr/>
        </p:nvSpPr>
        <p:spPr bwMode="auto">
          <a:xfrm>
            <a:off x="5743575" y="294923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3787" name="AutoShape 11"/>
          <p:cNvSpPr>
            <a:spLocks noChangeAspect="1" noChangeArrowheads="1"/>
          </p:cNvSpPr>
          <p:nvPr/>
        </p:nvSpPr>
        <p:spPr bwMode="auto">
          <a:xfrm>
            <a:off x="7570788" y="295240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3788" name="AutoShape 12"/>
          <p:cNvSpPr>
            <a:spLocks noChangeAspect="1" noChangeArrowheads="1"/>
          </p:cNvSpPr>
          <p:nvPr/>
        </p:nvSpPr>
        <p:spPr bwMode="auto">
          <a:xfrm flipH="1">
            <a:off x="6864350" y="296034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3789" name="AutoShape 13"/>
          <p:cNvSpPr>
            <a:spLocks noChangeAspect="1" noChangeArrowheads="1"/>
          </p:cNvSpPr>
          <p:nvPr/>
        </p:nvSpPr>
        <p:spPr bwMode="auto">
          <a:xfrm flipH="1">
            <a:off x="7781925" y="453673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7900" name="Rectangle 14"/>
          <p:cNvSpPr>
            <a:spLocks noGrp="1" noChangeArrowheads="1"/>
          </p:cNvSpPr>
          <p:nvPr>
            <p:ph type="title"/>
          </p:nvPr>
        </p:nvSpPr>
        <p:spPr/>
        <p:txBody>
          <a:bodyPr>
            <a:normAutofit fontScale="90000"/>
          </a:bodyPr>
          <a:lstStyle/>
          <a:p>
            <a:pPr eaLnBrk="1" hangingPunct="1"/>
            <a:r>
              <a:rPr lang="en-US" smtClean="0"/>
              <a:t>Parametrizing Edges Iteratively: ED-BP</a:t>
            </a:r>
          </a:p>
        </p:txBody>
      </p:sp>
      <p:sp>
        <p:nvSpPr>
          <p:cNvPr id="37901" name="Text Box 15"/>
          <p:cNvSpPr txBox="1">
            <a:spLocks noChangeArrowheads="1"/>
          </p:cNvSpPr>
          <p:nvPr/>
        </p:nvSpPr>
        <p:spPr bwMode="auto">
          <a:xfrm>
            <a:off x="6129338" y="6019800"/>
            <a:ext cx="1851025" cy="457200"/>
          </a:xfrm>
          <a:prstGeom prst="rect">
            <a:avLst/>
          </a:prstGeom>
          <a:noFill/>
          <a:ln w="9525">
            <a:noFill/>
            <a:miter lim="800000"/>
            <a:headEnd/>
            <a:tailEnd/>
          </a:ln>
        </p:spPr>
        <p:txBody>
          <a:bodyPr wrap="none">
            <a:spAutoFit/>
          </a:bodyPr>
          <a:lstStyle/>
          <a:p>
            <a:pPr algn="ctr">
              <a:spcBef>
                <a:spcPct val="50000"/>
              </a:spcBef>
            </a:pPr>
            <a:r>
              <a:rPr lang="en-US" sz="2400">
                <a:latin typeface="Times New Roman" pitchFamily="18" charset="0"/>
              </a:rPr>
              <a:t>Iteration </a:t>
            </a:r>
            <a:r>
              <a:rPr lang="en-US" sz="2400" i="1">
                <a:latin typeface="Times New Roman" pitchFamily="18" charset="0"/>
              </a:rPr>
              <a:t>t </a:t>
            </a:r>
            <a:r>
              <a:rPr lang="en-US" sz="2400">
                <a:latin typeface="Times New Roman" pitchFamily="18" charset="0"/>
              </a:rPr>
              <a:t>= 1</a:t>
            </a:r>
            <a:endParaRPr lang="en-US" sz="2400" i="1" baseline="30000">
              <a:latin typeface="Times New Roman" pitchFamily="18" charset="0"/>
            </a:endParaRPr>
          </a:p>
        </p:txBody>
      </p:sp>
      <p:sp>
        <p:nvSpPr>
          <p:cNvPr id="37903" name="Oval 17"/>
          <p:cNvSpPr>
            <a:spLocks noChangeAspect="1" noChangeArrowheads="1"/>
          </p:cNvSpPr>
          <p:nvPr/>
        </p:nvSpPr>
        <p:spPr bwMode="auto">
          <a:xfrm>
            <a:off x="668338" y="228407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7904" name="Oval 18"/>
          <p:cNvSpPr>
            <a:spLocks noChangeAspect="1" noChangeArrowheads="1"/>
          </p:cNvSpPr>
          <p:nvPr/>
        </p:nvSpPr>
        <p:spPr bwMode="auto">
          <a:xfrm>
            <a:off x="2501900" y="2282482"/>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7907" name="Oval 21"/>
          <p:cNvSpPr>
            <a:spLocks noChangeAspect="1" noChangeArrowheads="1"/>
          </p:cNvSpPr>
          <p:nvPr/>
        </p:nvSpPr>
        <p:spPr bwMode="auto">
          <a:xfrm>
            <a:off x="1592263" y="386204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7908" name="Oval 22"/>
          <p:cNvSpPr>
            <a:spLocks noChangeAspect="1" noChangeArrowheads="1"/>
          </p:cNvSpPr>
          <p:nvPr/>
        </p:nvSpPr>
        <p:spPr bwMode="auto">
          <a:xfrm>
            <a:off x="3413125" y="3860457"/>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7912" name="Oval 27"/>
          <p:cNvSpPr>
            <a:spLocks noChangeAspect="1" noChangeArrowheads="1"/>
          </p:cNvSpPr>
          <p:nvPr/>
        </p:nvSpPr>
        <p:spPr bwMode="auto">
          <a:xfrm>
            <a:off x="5257800" y="2284070"/>
            <a:ext cx="549275" cy="547687"/>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7913" name="Oval 28"/>
          <p:cNvSpPr>
            <a:spLocks noChangeAspect="1" noChangeArrowheads="1"/>
          </p:cNvSpPr>
          <p:nvPr/>
        </p:nvSpPr>
        <p:spPr bwMode="auto">
          <a:xfrm>
            <a:off x="7089775" y="2282482"/>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7914" name="Oval 29"/>
          <p:cNvSpPr>
            <a:spLocks noChangeAspect="1" noChangeArrowheads="1"/>
          </p:cNvSpPr>
          <p:nvPr/>
        </p:nvSpPr>
        <p:spPr bwMode="auto">
          <a:xfrm>
            <a:off x="6180138" y="3860457"/>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7915" name="Oval 30"/>
          <p:cNvSpPr>
            <a:spLocks noChangeAspect="1" noChangeArrowheads="1"/>
          </p:cNvSpPr>
          <p:nvPr/>
        </p:nvSpPr>
        <p:spPr bwMode="auto">
          <a:xfrm>
            <a:off x="8001000" y="3860457"/>
            <a:ext cx="547688" cy="547688"/>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7917" name="Oval 32"/>
          <p:cNvSpPr>
            <a:spLocks noChangeAspect="1" noChangeArrowheads="1"/>
          </p:cNvSpPr>
          <p:nvPr/>
        </p:nvSpPr>
        <p:spPr bwMode="auto">
          <a:xfrm>
            <a:off x="6858000" y="5020920"/>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18" name="AutoShape 33"/>
          <p:cNvSpPr>
            <a:spLocks noChangeAspect="1" noChangeArrowheads="1"/>
          </p:cNvSpPr>
          <p:nvPr/>
        </p:nvSpPr>
        <p:spPr bwMode="auto">
          <a:xfrm>
            <a:off x="6662738" y="453355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21" name="Oval 36"/>
          <p:cNvSpPr>
            <a:spLocks noChangeAspect="1" noChangeArrowheads="1"/>
          </p:cNvSpPr>
          <p:nvPr/>
        </p:nvSpPr>
        <p:spPr bwMode="auto">
          <a:xfrm>
            <a:off x="5938838" y="3423895"/>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22" name="AutoShape 37"/>
          <p:cNvSpPr>
            <a:spLocks noChangeAspect="1" noChangeArrowheads="1"/>
          </p:cNvSpPr>
          <p:nvPr/>
        </p:nvSpPr>
        <p:spPr bwMode="auto">
          <a:xfrm>
            <a:off x="5743575" y="295240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25" name="Oval 40"/>
          <p:cNvSpPr>
            <a:spLocks noChangeAspect="1" noChangeArrowheads="1"/>
          </p:cNvSpPr>
          <p:nvPr/>
        </p:nvSpPr>
        <p:spPr bwMode="auto">
          <a:xfrm>
            <a:off x="7766050" y="3427070"/>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26" name="AutoShape 41"/>
          <p:cNvSpPr>
            <a:spLocks noChangeAspect="1" noChangeArrowheads="1"/>
          </p:cNvSpPr>
          <p:nvPr/>
        </p:nvSpPr>
        <p:spPr bwMode="auto">
          <a:xfrm>
            <a:off x="7570788" y="295558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29" name="Oval 44"/>
          <p:cNvSpPr>
            <a:spLocks noChangeAspect="1" noChangeArrowheads="1"/>
          </p:cNvSpPr>
          <p:nvPr/>
        </p:nvSpPr>
        <p:spPr bwMode="auto">
          <a:xfrm flipH="1">
            <a:off x="6667500" y="3435007"/>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30" name="AutoShape 45"/>
          <p:cNvSpPr>
            <a:spLocks noChangeAspect="1" noChangeArrowheads="1"/>
          </p:cNvSpPr>
          <p:nvPr/>
        </p:nvSpPr>
        <p:spPr bwMode="auto">
          <a:xfrm flipH="1">
            <a:off x="6864350" y="296352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33" name="Oval 48"/>
          <p:cNvSpPr>
            <a:spLocks noChangeAspect="1" noChangeArrowheads="1"/>
          </p:cNvSpPr>
          <p:nvPr/>
        </p:nvSpPr>
        <p:spPr bwMode="auto">
          <a:xfrm flipH="1">
            <a:off x="7585075" y="5027270"/>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34" name="AutoShape 49"/>
          <p:cNvSpPr>
            <a:spLocks noChangeAspect="1" noChangeArrowheads="1"/>
          </p:cNvSpPr>
          <p:nvPr/>
        </p:nvSpPr>
        <p:spPr bwMode="auto">
          <a:xfrm flipH="1">
            <a:off x="7781925" y="453990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7937" name="Line 14"/>
          <p:cNvSpPr>
            <a:spLocks noChangeShapeType="1"/>
          </p:cNvSpPr>
          <p:nvPr/>
        </p:nvSpPr>
        <p:spPr bwMode="auto">
          <a:xfrm>
            <a:off x="4525963" y="1803400"/>
            <a:ext cx="46037" cy="4978400"/>
          </a:xfrm>
          <a:prstGeom prst="line">
            <a:avLst/>
          </a:prstGeom>
          <a:noFill/>
          <a:ln w="28575">
            <a:solidFill>
              <a:schemeClr val="tx1"/>
            </a:solidFill>
            <a:prstDash val="dash"/>
            <a:round/>
            <a:headEnd/>
            <a:tailEnd/>
          </a:ln>
        </p:spPr>
        <p:txBody>
          <a:bodyPr/>
          <a:lstStyle/>
          <a:p>
            <a:endParaRPr lang="en-US"/>
          </a:p>
        </p:txBody>
      </p:sp>
      <p:cxnSp>
        <p:nvCxnSpPr>
          <p:cNvPr id="50" name="AutoShape 4"/>
          <p:cNvCxnSpPr>
            <a:cxnSpLocks noChangeAspect="1" noChangeShapeType="1"/>
          </p:cNvCxnSpPr>
          <p:nvPr/>
        </p:nvCxnSpPr>
        <p:spPr bwMode="auto">
          <a:xfrm>
            <a:off x="2060575" y="4348163"/>
            <a:ext cx="525463" cy="1189037"/>
          </a:xfrm>
          <a:prstGeom prst="straightConnector1">
            <a:avLst/>
          </a:prstGeom>
          <a:noFill/>
          <a:ln w="28575">
            <a:solidFill>
              <a:schemeClr val="tx1"/>
            </a:solidFill>
            <a:round/>
            <a:headEnd/>
            <a:tailEnd type="none" w="lg" len="lg"/>
          </a:ln>
        </p:spPr>
      </p:cxnSp>
      <p:cxnSp>
        <p:nvCxnSpPr>
          <p:cNvPr id="51" name="AutoShape 7"/>
          <p:cNvCxnSpPr>
            <a:cxnSpLocks noChangeAspect="1" noChangeShapeType="1"/>
          </p:cNvCxnSpPr>
          <p:nvPr/>
        </p:nvCxnSpPr>
        <p:spPr bwMode="auto">
          <a:xfrm flipH="1">
            <a:off x="2060575" y="2768600"/>
            <a:ext cx="522288" cy="1163638"/>
          </a:xfrm>
          <a:prstGeom prst="straightConnector1">
            <a:avLst/>
          </a:prstGeom>
          <a:noFill/>
          <a:ln w="28575">
            <a:solidFill>
              <a:schemeClr val="tx1"/>
            </a:solidFill>
            <a:round/>
            <a:headEnd/>
            <a:tailEnd type="none" w="lg" len="lg"/>
          </a:ln>
        </p:spPr>
      </p:cxnSp>
      <p:cxnSp>
        <p:nvCxnSpPr>
          <p:cNvPr id="52" name="AutoShape 8"/>
          <p:cNvCxnSpPr>
            <a:cxnSpLocks noChangeAspect="1" noChangeShapeType="1"/>
          </p:cNvCxnSpPr>
          <p:nvPr/>
        </p:nvCxnSpPr>
        <p:spPr bwMode="auto">
          <a:xfrm>
            <a:off x="1136650" y="2770188"/>
            <a:ext cx="536575" cy="1162050"/>
          </a:xfrm>
          <a:prstGeom prst="straightConnector1">
            <a:avLst/>
          </a:prstGeom>
          <a:noFill/>
          <a:ln w="28575">
            <a:solidFill>
              <a:schemeClr val="tx1"/>
            </a:solidFill>
            <a:round/>
            <a:headEnd/>
            <a:tailEnd type="none" w="lg" len="lg"/>
          </a:ln>
        </p:spPr>
      </p:cxnSp>
      <p:cxnSp>
        <p:nvCxnSpPr>
          <p:cNvPr id="53" name="AutoShape 11"/>
          <p:cNvCxnSpPr>
            <a:cxnSpLocks noChangeAspect="1" noChangeShapeType="1"/>
          </p:cNvCxnSpPr>
          <p:nvPr/>
        </p:nvCxnSpPr>
        <p:spPr bwMode="auto">
          <a:xfrm>
            <a:off x="2970213" y="2768600"/>
            <a:ext cx="523875" cy="1162050"/>
          </a:xfrm>
          <a:prstGeom prst="straightConnector1">
            <a:avLst/>
          </a:prstGeom>
          <a:noFill/>
          <a:ln w="28575">
            <a:solidFill>
              <a:schemeClr val="tx1"/>
            </a:solidFill>
            <a:round/>
            <a:headEnd/>
            <a:tailEnd type="none" w="lg" len="lg"/>
          </a:ln>
        </p:spPr>
      </p:cxnSp>
      <p:cxnSp>
        <p:nvCxnSpPr>
          <p:cNvPr id="54" name="AutoShape 12"/>
          <p:cNvCxnSpPr>
            <a:cxnSpLocks noChangeAspect="1" noChangeShapeType="1"/>
          </p:cNvCxnSpPr>
          <p:nvPr/>
        </p:nvCxnSpPr>
        <p:spPr bwMode="auto">
          <a:xfrm flipH="1">
            <a:off x="2973388" y="4346575"/>
            <a:ext cx="520700" cy="1190625"/>
          </a:xfrm>
          <a:prstGeom prst="straightConnector1">
            <a:avLst/>
          </a:prstGeom>
          <a:noFill/>
          <a:ln w="28575">
            <a:solidFill>
              <a:schemeClr val="tx1"/>
            </a:solidFill>
            <a:round/>
            <a:headEnd/>
            <a:tailEnd type="none" w="lg" len="lg"/>
          </a:ln>
        </p:spPr>
      </p:cxnSp>
      <p:sp>
        <p:nvSpPr>
          <p:cNvPr id="55" name="Oval 10"/>
          <p:cNvSpPr>
            <a:spLocks noChangeAspect="1" noChangeArrowheads="1"/>
          </p:cNvSpPr>
          <p:nvPr/>
        </p:nvSpPr>
        <p:spPr bwMode="auto">
          <a:xfrm>
            <a:off x="2505075" y="547052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56" name="Line 22"/>
          <p:cNvSpPr>
            <a:spLocks noChangeAspect="1" noChangeShapeType="1"/>
          </p:cNvSpPr>
          <p:nvPr/>
        </p:nvSpPr>
        <p:spPr bwMode="auto">
          <a:xfrm>
            <a:off x="6643688" y="4322763"/>
            <a:ext cx="103187" cy="220662"/>
          </a:xfrm>
          <a:prstGeom prst="line">
            <a:avLst/>
          </a:prstGeom>
          <a:noFill/>
          <a:ln w="22225">
            <a:solidFill>
              <a:schemeClr val="tx1"/>
            </a:solidFill>
            <a:round/>
            <a:headEnd/>
            <a:tailEnd type="none" w="lg" len="lg"/>
          </a:ln>
        </p:spPr>
        <p:txBody>
          <a:bodyPr/>
          <a:lstStyle/>
          <a:p>
            <a:endParaRPr lang="en-US"/>
          </a:p>
        </p:txBody>
      </p:sp>
      <p:sp>
        <p:nvSpPr>
          <p:cNvPr id="57" name="Line 23"/>
          <p:cNvSpPr>
            <a:spLocks noChangeAspect="1" noChangeShapeType="1"/>
          </p:cNvSpPr>
          <p:nvPr/>
        </p:nvSpPr>
        <p:spPr bwMode="auto">
          <a:xfrm>
            <a:off x="7069138" y="5310188"/>
            <a:ext cx="103187" cy="220662"/>
          </a:xfrm>
          <a:prstGeom prst="line">
            <a:avLst/>
          </a:prstGeom>
          <a:noFill/>
          <a:ln w="22225">
            <a:solidFill>
              <a:schemeClr val="tx1"/>
            </a:solidFill>
            <a:round/>
            <a:headEnd/>
            <a:tailEnd type="none" w="lg" len="lg"/>
          </a:ln>
        </p:spPr>
        <p:txBody>
          <a:bodyPr/>
          <a:lstStyle/>
          <a:p>
            <a:endParaRPr lang="en-US"/>
          </a:p>
        </p:txBody>
      </p:sp>
      <p:sp>
        <p:nvSpPr>
          <p:cNvPr id="58" name="Line 26"/>
          <p:cNvSpPr>
            <a:spLocks noChangeAspect="1" noChangeShapeType="1"/>
          </p:cNvSpPr>
          <p:nvPr/>
        </p:nvSpPr>
        <p:spPr bwMode="auto">
          <a:xfrm>
            <a:off x="5724525" y="2741613"/>
            <a:ext cx="103188" cy="220662"/>
          </a:xfrm>
          <a:prstGeom prst="line">
            <a:avLst/>
          </a:prstGeom>
          <a:noFill/>
          <a:ln w="22225">
            <a:solidFill>
              <a:schemeClr val="tx1"/>
            </a:solidFill>
            <a:round/>
            <a:headEnd/>
            <a:tailEnd type="none" w="lg" len="lg"/>
          </a:ln>
        </p:spPr>
        <p:txBody>
          <a:bodyPr/>
          <a:lstStyle/>
          <a:p>
            <a:endParaRPr lang="en-US"/>
          </a:p>
        </p:txBody>
      </p:sp>
      <p:sp>
        <p:nvSpPr>
          <p:cNvPr id="59" name="Line 27"/>
          <p:cNvSpPr>
            <a:spLocks noChangeAspect="1" noChangeShapeType="1"/>
          </p:cNvSpPr>
          <p:nvPr/>
        </p:nvSpPr>
        <p:spPr bwMode="auto">
          <a:xfrm>
            <a:off x="6149975" y="3713163"/>
            <a:ext cx="103188" cy="220662"/>
          </a:xfrm>
          <a:prstGeom prst="line">
            <a:avLst/>
          </a:prstGeom>
          <a:noFill/>
          <a:ln w="22225">
            <a:solidFill>
              <a:schemeClr val="tx1"/>
            </a:solidFill>
            <a:round/>
            <a:headEnd/>
            <a:tailEnd type="none" w="lg" len="lg"/>
          </a:ln>
        </p:spPr>
        <p:txBody>
          <a:bodyPr/>
          <a:lstStyle/>
          <a:p>
            <a:endParaRPr lang="en-US"/>
          </a:p>
        </p:txBody>
      </p:sp>
      <p:sp>
        <p:nvSpPr>
          <p:cNvPr id="60" name="Line 30"/>
          <p:cNvSpPr>
            <a:spLocks noChangeAspect="1" noChangeShapeType="1"/>
          </p:cNvSpPr>
          <p:nvPr/>
        </p:nvSpPr>
        <p:spPr bwMode="auto">
          <a:xfrm>
            <a:off x="7551738" y="2744788"/>
            <a:ext cx="103187" cy="219075"/>
          </a:xfrm>
          <a:prstGeom prst="line">
            <a:avLst/>
          </a:prstGeom>
          <a:noFill/>
          <a:ln w="22225">
            <a:solidFill>
              <a:schemeClr val="tx1"/>
            </a:solidFill>
            <a:round/>
            <a:headEnd/>
            <a:tailEnd type="none" w="lg" len="lg"/>
          </a:ln>
        </p:spPr>
        <p:txBody>
          <a:bodyPr/>
          <a:lstStyle/>
          <a:p>
            <a:endParaRPr lang="en-US"/>
          </a:p>
        </p:txBody>
      </p:sp>
      <p:sp>
        <p:nvSpPr>
          <p:cNvPr id="61" name="Line 31"/>
          <p:cNvSpPr>
            <a:spLocks noChangeAspect="1" noChangeShapeType="1"/>
          </p:cNvSpPr>
          <p:nvPr/>
        </p:nvSpPr>
        <p:spPr bwMode="auto">
          <a:xfrm>
            <a:off x="7978775" y="3716338"/>
            <a:ext cx="103188" cy="219075"/>
          </a:xfrm>
          <a:prstGeom prst="line">
            <a:avLst/>
          </a:prstGeom>
          <a:noFill/>
          <a:ln w="22225">
            <a:solidFill>
              <a:schemeClr val="tx1"/>
            </a:solidFill>
            <a:round/>
            <a:headEnd/>
            <a:tailEnd type="none" w="lg" len="lg"/>
          </a:ln>
        </p:spPr>
        <p:txBody>
          <a:bodyPr/>
          <a:lstStyle/>
          <a:p>
            <a:endParaRPr lang="en-US"/>
          </a:p>
        </p:txBody>
      </p:sp>
      <p:sp>
        <p:nvSpPr>
          <p:cNvPr id="62" name="Line 34"/>
          <p:cNvSpPr>
            <a:spLocks noChangeAspect="1" noChangeShapeType="1"/>
          </p:cNvSpPr>
          <p:nvPr/>
        </p:nvSpPr>
        <p:spPr bwMode="auto">
          <a:xfrm flipH="1">
            <a:off x="7072313" y="2752725"/>
            <a:ext cx="103187" cy="219075"/>
          </a:xfrm>
          <a:prstGeom prst="line">
            <a:avLst/>
          </a:prstGeom>
          <a:noFill/>
          <a:ln w="22225">
            <a:solidFill>
              <a:schemeClr val="tx1"/>
            </a:solidFill>
            <a:round/>
            <a:headEnd/>
            <a:tailEnd type="none" w="lg" len="lg"/>
          </a:ln>
        </p:spPr>
        <p:txBody>
          <a:bodyPr/>
          <a:lstStyle/>
          <a:p>
            <a:endParaRPr lang="en-US"/>
          </a:p>
        </p:txBody>
      </p:sp>
      <p:sp>
        <p:nvSpPr>
          <p:cNvPr id="63" name="Line 35"/>
          <p:cNvSpPr>
            <a:spLocks noChangeAspect="1" noChangeShapeType="1"/>
          </p:cNvSpPr>
          <p:nvPr/>
        </p:nvSpPr>
        <p:spPr bwMode="auto">
          <a:xfrm flipH="1">
            <a:off x="6645275" y="3724275"/>
            <a:ext cx="103188" cy="219075"/>
          </a:xfrm>
          <a:prstGeom prst="line">
            <a:avLst/>
          </a:prstGeom>
          <a:noFill/>
          <a:ln w="22225">
            <a:solidFill>
              <a:schemeClr val="tx1"/>
            </a:solidFill>
            <a:round/>
            <a:headEnd/>
            <a:tailEnd type="none" w="lg" len="lg"/>
          </a:ln>
        </p:spPr>
        <p:txBody>
          <a:bodyPr/>
          <a:lstStyle/>
          <a:p>
            <a:endParaRPr lang="en-US"/>
          </a:p>
        </p:txBody>
      </p:sp>
      <p:sp>
        <p:nvSpPr>
          <p:cNvPr id="64" name="Line 38"/>
          <p:cNvSpPr>
            <a:spLocks noChangeAspect="1" noChangeShapeType="1"/>
          </p:cNvSpPr>
          <p:nvPr/>
        </p:nvSpPr>
        <p:spPr bwMode="auto">
          <a:xfrm flipH="1">
            <a:off x="7989888" y="4329113"/>
            <a:ext cx="103187" cy="220662"/>
          </a:xfrm>
          <a:prstGeom prst="line">
            <a:avLst/>
          </a:prstGeom>
          <a:noFill/>
          <a:ln w="22225">
            <a:solidFill>
              <a:schemeClr val="tx1"/>
            </a:solidFill>
            <a:round/>
            <a:headEnd/>
            <a:tailEnd type="none" w="lg" len="lg"/>
          </a:ln>
        </p:spPr>
        <p:txBody>
          <a:bodyPr/>
          <a:lstStyle/>
          <a:p>
            <a:endParaRPr lang="en-US"/>
          </a:p>
        </p:txBody>
      </p:sp>
      <p:sp>
        <p:nvSpPr>
          <p:cNvPr id="65" name="Line 39"/>
          <p:cNvSpPr>
            <a:spLocks noChangeAspect="1" noChangeShapeType="1"/>
          </p:cNvSpPr>
          <p:nvPr/>
        </p:nvSpPr>
        <p:spPr bwMode="auto">
          <a:xfrm flipH="1">
            <a:off x="7562850" y="5316538"/>
            <a:ext cx="103188" cy="220662"/>
          </a:xfrm>
          <a:prstGeom prst="line">
            <a:avLst/>
          </a:prstGeom>
          <a:noFill/>
          <a:ln w="22225">
            <a:solidFill>
              <a:schemeClr val="tx1"/>
            </a:solidFill>
            <a:round/>
            <a:headEnd/>
            <a:tailEnd type="none" w="lg" len="lg"/>
          </a:ln>
        </p:spPr>
        <p:txBody>
          <a:bodyPr/>
          <a:lstStyle/>
          <a:p>
            <a:endParaRPr lang="en-US"/>
          </a:p>
        </p:txBody>
      </p:sp>
      <p:sp>
        <p:nvSpPr>
          <p:cNvPr id="66" name="Oval 10"/>
          <p:cNvSpPr>
            <a:spLocks noChangeAspect="1" noChangeArrowheads="1"/>
          </p:cNvSpPr>
          <p:nvPr/>
        </p:nvSpPr>
        <p:spPr bwMode="auto">
          <a:xfrm>
            <a:off x="7092950" y="546735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3785"/>
                                        </p:tgtEl>
                                        <p:attrNameLst>
                                          <p:attrName>style.visibility</p:attrName>
                                        </p:attrNameLst>
                                      </p:cBhvr>
                                      <p:to>
                                        <p:strVal val="visible"/>
                                      </p:to>
                                    </p:set>
                                    <p:animEffect transition="in" filter="wipe(down)">
                                      <p:cBhvr>
                                        <p:cTn id="7" dur="500"/>
                                        <p:tgtEl>
                                          <p:spTgt spid="2037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3786"/>
                                        </p:tgtEl>
                                        <p:attrNameLst>
                                          <p:attrName>style.visibility</p:attrName>
                                        </p:attrNameLst>
                                      </p:cBhvr>
                                      <p:to>
                                        <p:strVal val="visible"/>
                                      </p:to>
                                    </p:set>
                                    <p:animEffect transition="in" filter="wipe(down)">
                                      <p:cBhvr>
                                        <p:cTn id="10" dur="500"/>
                                        <p:tgtEl>
                                          <p:spTgt spid="2037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3787"/>
                                        </p:tgtEl>
                                        <p:attrNameLst>
                                          <p:attrName>style.visibility</p:attrName>
                                        </p:attrNameLst>
                                      </p:cBhvr>
                                      <p:to>
                                        <p:strVal val="visible"/>
                                      </p:to>
                                    </p:set>
                                    <p:animEffect transition="in" filter="wipe(down)">
                                      <p:cBhvr>
                                        <p:cTn id="13" dur="500"/>
                                        <p:tgtEl>
                                          <p:spTgt spid="20378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3788"/>
                                        </p:tgtEl>
                                        <p:attrNameLst>
                                          <p:attrName>style.visibility</p:attrName>
                                        </p:attrNameLst>
                                      </p:cBhvr>
                                      <p:to>
                                        <p:strVal val="visible"/>
                                      </p:to>
                                    </p:set>
                                    <p:animEffect transition="in" filter="wipe(down)">
                                      <p:cBhvr>
                                        <p:cTn id="16" dur="500"/>
                                        <p:tgtEl>
                                          <p:spTgt spid="20378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3789"/>
                                        </p:tgtEl>
                                        <p:attrNameLst>
                                          <p:attrName>style.visibility</p:attrName>
                                        </p:attrNameLst>
                                      </p:cBhvr>
                                      <p:to>
                                        <p:strVal val="visible"/>
                                      </p:to>
                                    </p:set>
                                    <p:animEffect transition="in" filter="wipe(down)">
                                      <p:cBhvr>
                                        <p:cTn id="19" dur="500"/>
                                        <p:tgtEl>
                                          <p:spTgt spid="20378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03779"/>
                                        </p:tgtEl>
                                        <p:attrNameLst>
                                          <p:attrName>style.visibility</p:attrName>
                                        </p:attrNameLst>
                                      </p:cBhvr>
                                      <p:to>
                                        <p:strVal val="visible"/>
                                      </p:to>
                                    </p:set>
                                    <p:animEffect transition="in" filter="wipe(up)">
                                      <p:cBhvr>
                                        <p:cTn id="22" dur="500"/>
                                        <p:tgtEl>
                                          <p:spTgt spid="20377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3780"/>
                                        </p:tgtEl>
                                        <p:attrNameLst>
                                          <p:attrName>style.visibility</p:attrName>
                                        </p:attrNameLst>
                                      </p:cBhvr>
                                      <p:to>
                                        <p:strVal val="visible"/>
                                      </p:to>
                                    </p:set>
                                    <p:animEffect transition="in" filter="wipe(up)">
                                      <p:cBhvr>
                                        <p:cTn id="25" dur="500"/>
                                        <p:tgtEl>
                                          <p:spTgt spid="20378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3781"/>
                                        </p:tgtEl>
                                        <p:attrNameLst>
                                          <p:attrName>style.visibility</p:attrName>
                                        </p:attrNameLst>
                                      </p:cBhvr>
                                      <p:to>
                                        <p:strVal val="visible"/>
                                      </p:to>
                                    </p:set>
                                    <p:animEffect transition="in" filter="wipe(up)">
                                      <p:cBhvr>
                                        <p:cTn id="28" dur="500"/>
                                        <p:tgtEl>
                                          <p:spTgt spid="20378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3782"/>
                                        </p:tgtEl>
                                        <p:attrNameLst>
                                          <p:attrName>style.visibility</p:attrName>
                                        </p:attrNameLst>
                                      </p:cBhvr>
                                      <p:to>
                                        <p:strVal val="visible"/>
                                      </p:to>
                                    </p:set>
                                    <p:animEffect transition="in" filter="wipe(up)">
                                      <p:cBhvr>
                                        <p:cTn id="31" dur="500"/>
                                        <p:tgtEl>
                                          <p:spTgt spid="20378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3783"/>
                                        </p:tgtEl>
                                        <p:attrNameLst>
                                          <p:attrName>style.visibility</p:attrName>
                                        </p:attrNameLst>
                                      </p:cBhvr>
                                      <p:to>
                                        <p:strVal val="visible"/>
                                      </p:to>
                                    </p:set>
                                    <p:animEffect transition="in" filter="wipe(up)">
                                      <p:cBhvr>
                                        <p:cTn id="34"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nimBg="1"/>
      <p:bldP spid="203780" grpId="0" animBg="1"/>
      <p:bldP spid="203781" grpId="0" animBg="1"/>
      <p:bldP spid="203782" grpId="0" animBg="1"/>
      <p:bldP spid="203783" grpId="0" animBg="1"/>
      <p:bldP spid="203785" grpId="0" animBg="1"/>
      <p:bldP spid="203786" grpId="0" animBg="1"/>
      <p:bldP spid="203787" grpId="0" animBg="1"/>
      <p:bldP spid="203788" grpId="0" animBg="1"/>
      <p:bldP spid="20378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Oval 3"/>
          <p:cNvSpPr>
            <a:spLocks noChangeAspect="1" noChangeArrowheads="1"/>
          </p:cNvSpPr>
          <p:nvPr/>
        </p:nvSpPr>
        <p:spPr bwMode="auto">
          <a:xfrm>
            <a:off x="6862763" y="5022507"/>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9924" name="Oval 4"/>
          <p:cNvSpPr>
            <a:spLocks noChangeAspect="1" noChangeArrowheads="1"/>
          </p:cNvSpPr>
          <p:nvPr/>
        </p:nvSpPr>
        <p:spPr bwMode="auto">
          <a:xfrm>
            <a:off x="5943600" y="3425482"/>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9925" name="Oval 5"/>
          <p:cNvSpPr>
            <a:spLocks noChangeAspect="1" noChangeArrowheads="1"/>
          </p:cNvSpPr>
          <p:nvPr/>
        </p:nvSpPr>
        <p:spPr bwMode="auto">
          <a:xfrm>
            <a:off x="7770813" y="3428657"/>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9926" name="Oval 6"/>
          <p:cNvSpPr>
            <a:spLocks noChangeAspect="1" noChangeArrowheads="1"/>
          </p:cNvSpPr>
          <p:nvPr/>
        </p:nvSpPr>
        <p:spPr bwMode="auto">
          <a:xfrm flipH="1">
            <a:off x="6672263" y="343659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9927" name="Oval 7"/>
          <p:cNvSpPr>
            <a:spLocks noChangeAspect="1" noChangeArrowheads="1"/>
          </p:cNvSpPr>
          <p:nvPr/>
        </p:nvSpPr>
        <p:spPr bwMode="auto">
          <a:xfrm flipH="1">
            <a:off x="7589838" y="5028857"/>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09928" name="AutoShape 8"/>
          <p:cNvSpPr>
            <a:spLocks noChangeAspect="1" noChangeArrowheads="1"/>
          </p:cNvSpPr>
          <p:nvPr/>
        </p:nvSpPr>
        <p:spPr bwMode="auto">
          <a:xfrm>
            <a:off x="6662738" y="453038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9929" name="AutoShape 9"/>
          <p:cNvSpPr>
            <a:spLocks noChangeAspect="1" noChangeArrowheads="1"/>
          </p:cNvSpPr>
          <p:nvPr/>
        </p:nvSpPr>
        <p:spPr bwMode="auto">
          <a:xfrm>
            <a:off x="5743575" y="294923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9930" name="AutoShape 10"/>
          <p:cNvSpPr>
            <a:spLocks noChangeAspect="1" noChangeArrowheads="1"/>
          </p:cNvSpPr>
          <p:nvPr/>
        </p:nvSpPr>
        <p:spPr bwMode="auto">
          <a:xfrm>
            <a:off x="7570788" y="295240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9931" name="AutoShape 11"/>
          <p:cNvSpPr>
            <a:spLocks noChangeAspect="1" noChangeArrowheads="1"/>
          </p:cNvSpPr>
          <p:nvPr/>
        </p:nvSpPr>
        <p:spPr bwMode="auto">
          <a:xfrm flipH="1">
            <a:off x="6864350" y="296034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09932" name="AutoShape 12"/>
          <p:cNvSpPr>
            <a:spLocks noChangeAspect="1" noChangeArrowheads="1"/>
          </p:cNvSpPr>
          <p:nvPr/>
        </p:nvSpPr>
        <p:spPr bwMode="auto">
          <a:xfrm flipH="1">
            <a:off x="7781925" y="453673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8924" name="Rectangle 13"/>
          <p:cNvSpPr>
            <a:spLocks noGrp="1" noChangeArrowheads="1"/>
          </p:cNvSpPr>
          <p:nvPr>
            <p:ph type="title"/>
          </p:nvPr>
        </p:nvSpPr>
        <p:spPr/>
        <p:txBody>
          <a:bodyPr>
            <a:normAutofit fontScale="90000"/>
          </a:bodyPr>
          <a:lstStyle/>
          <a:p>
            <a:pPr eaLnBrk="1" hangingPunct="1"/>
            <a:r>
              <a:rPr lang="en-US" smtClean="0"/>
              <a:t>Parametrizing Edges Iteratively: ED-BP</a:t>
            </a:r>
          </a:p>
        </p:txBody>
      </p:sp>
      <p:sp>
        <p:nvSpPr>
          <p:cNvPr id="38925" name="Text Box 14"/>
          <p:cNvSpPr txBox="1">
            <a:spLocks noChangeArrowheads="1"/>
          </p:cNvSpPr>
          <p:nvPr/>
        </p:nvSpPr>
        <p:spPr bwMode="auto">
          <a:xfrm>
            <a:off x="6129338" y="6019800"/>
            <a:ext cx="1851025" cy="457200"/>
          </a:xfrm>
          <a:prstGeom prst="rect">
            <a:avLst/>
          </a:prstGeom>
          <a:noFill/>
          <a:ln w="9525">
            <a:noFill/>
            <a:miter lim="800000"/>
            <a:headEnd/>
            <a:tailEnd/>
          </a:ln>
        </p:spPr>
        <p:txBody>
          <a:bodyPr wrap="none">
            <a:spAutoFit/>
          </a:bodyPr>
          <a:lstStyle/>
          <a:p>
            <a:pPr algn="ctr">
              <a:spcBef>
                <a:spcPct val="50000"/>
              </a:spcBef>
            </a:pPr>
            <a:r>
              <a:rPr lang="en-US" sz="2400">
                <a:latin typeface="Times New Roman" pitchFamily="18" charset="0"/>
              </a:rPr>
              <a:t>Iteration </a:t>
            </a:r>
            <a:r>
              <a:rPr lang="en-US" sz="2400" i="1">
                <a:latin typeface="Times New Roman" pitchFamily="18" charset="0"/>
              </a:rPr>
              <a:t>t </a:t>
            </a:r>
            <a:r>
              <a:rPr lang="en-US" sz="2400">
                <a:latin typeface="Times New Roman" pitchFamily="18" charset="0"/>
              </a:rPr>
              <a:t>= 2</a:t>
            </a:r>
            <a:endParaRPr lang="en-US" sz="2400" i="1" baseline="30000">
              <a:latin typeface="Times New Roman" pitchFamily="18" charset="0"/>
            </a:endParaRPr>
          </a:p>
        </p:txBody>
      </p:sp>
      <p:sp>
        <p:nvSpPr>
          <p:cNvPr id="38927" name="Oval 16"/>
          <p:cNvSpPr>
            <a:spLocks noChangeAspect="1" noChangeArrowheads="1"/>
          </p:cNvSpPr>
          <p:nvPr/>
        </p:nvSpPr>
        <p:spPr bwMode="auto">
          <a:xfrm>
            <a:off x="668338" y="228407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8928" name="Oval 17"/>
          <p:cNvSpPr>
            <a:spLocks noChangeAspect="1" noChangeArrowheads="1"/>
          </p:cNvSpPr>
          <p:nvPr/>
        </p:nvSpPr>
        <p:spPr bwMode="auto">
          <a:xfrm>
            <a:off x="2501900" y="2282482"/>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8931" name="Oval 20"/>
          <p:cNvSpPr>
            <a:spLocks noChangeAspect="1" noChangeArrowheads="1"/>
          </p:cNvSpPr>
          <p:nvPr/>
        </p:nvSpPr>
        <p:spPr bwMode="auto">
          <a:xfrm>
            <a:off x="1592263" y="386204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8932" name="Oval 21"/>
          <p:cNvSpPr>
            <a:spLocks noChangeAspect="1" noChangeArrowheads="1"/>
          </p:cNvSpPr>
          <p:nvPr/>
        </p:nvSpPr>
        <p:spPr bwMode="auto">
          <a:xfrm>
            <a:off x="3413125" y="3860457"/>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8936" name="Oval 26"/>
          <p:cNvSpPr>
            <a:spLocks noChangeAspect="1" noChangeArrowheads="1"/>
          </p:cNvSpPr>
          <p:nvPr/>
        </p:nvSpPr>
        <p:spPr bwMode="auto">
          <a:xfrm>
            <a:off x="5257800" y="2284070"/>
            <a:ext cx="549275" cy="547687"/>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8937" name="Oval 27"/>
          <p:cNvSpPr>
            <a:spLocks noChangeAspect="1" noChangeArrowheads="1"/>
          </p:cNvSpPr>
          <p:nvPr/>
        </p:nvSpPr>
        <p:spPr bwMode="auto">
          <a:xfrm>
            <a:off x="7089775" y="2282482"/>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8938" name="Oval 28"/>
          <p:cNvSpPr>
            <a:spLocks noChangeAspect="1" noChangeArrowheads="1"/>
          </p:cNvSpPr>
          <p:nvPr/>
        </p:nvSpPr>
        <p:spPr bwMode="auto">
          <a:xfrm>
            <a:off x="6180138" y="3860457"/>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8939" name="Oval 29"/>
          <p:cNvSpPr>
            <a:spLocks noChangeAspect="1" noChangeArrowheads="1"/>
          </p:cNvSpPr>
          <p:nvPr/>
        </p:nvSpPr>
        <p:spPr bwMode="auto">
          <a:xfrm>
            <a:off x="8001000" y="3860457"/>
            <a:ext cx="547688" cy="547688"/>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8941" name="Oval 31"/>
          <p:cNvSpPr>
            <a:spLocks noChangeAspect="1" noChangeArrowheads="1"/>
          </p:cNvSpPr>
          <p:nvPr/>
        </p:nvSpPr>
        <p:spPr bwMode="auto">
          <a:xfrm>
            <a:off x="6858000" y="5020920"/>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42" name="AutoShape 32"/>
          <p:cNvSpPr>
            <a:spLocks noChangeAspect="1" noChangeArrowheads="1"/>
          </p:cNvSpPr>
          <p:nvPr/>
        </p:nvSpPr>
        <p:spPr bwMode="auto">
          <a:xfrm>
            <a:off x="6662738" y="453355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45" name="Oval 35"/>
          <p:cNvSpPr>
            <a:spLocks noChangeAspect="1" noChangeArrowheads="1"/>
          </p:cNvSpPr>
          <p:nvPr/>
        </p:nvSpPr>
        <p:spPr bwMode="auto">
          <a:xfrm>
            <a:off x="5938838" y="3423895"/>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46" name="AutoShape 36"/>
          <p:cNvSpPr>
            <a:spLocks noChangeAspect="1" noChangeArrowheads="1"/>
          </p:cNvSpPr>
          <p:nvPr/>
        </p:nvSpPr>
        <p:spPr bwMode="auto">
          <a:xfrm>
            <a:off x="5743575" y="295240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49" name="Oval 39"/>
          <p:cNvSpPr>
            <a:spLocks noChangeAspect="1" noChangeArrowheads="1"/>
          </p:cNvSpPr>
          <p:nvPr/>
        </p:nvSpPr>
        <p:spPr bwMode="auto">
          <a:xfrm>
            <a:off x="7766050" y="3427070"/>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50" name="AutoShape 40"/>
          <p:cNvSpPr>
            <a:spLocks noChangeAspect="1" noChangeArrowheads="1"/>
          </p:cNvSpPr>
          <p:nvPr/>
        </p:nvSpPr>
        <p:spPr bwMode="auto">
          <a:xfrm>
            <a:off x="7570788" y="2955582"/>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53" name="Oval 43"/>
          <p:cNvSpPr>
            <a:spLocks noChangeAspect="1" noChangeArrowheads="1"/>
          </p:cNvSpPr>
          <p:nvPr/>
        </p:nvSpPr>
        <p:spPr bwMode="auto">
          <a:xfrm flipH="1">
            <a:off x="6667500" y="3435007"/>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54" name="AutoShape 44"/>
          <p:cNvSpPr>
            <a:spLocks noChangeAspect="1" noChangeArrowheads="1"/>
          </p:cNvSpPr>
          <p:nvPr/>
        </p:nvSpPr>
        <p:spPr bwMode="auto">
          <a:xfrm flipH="1">
            <a:off x="6864350" y="296352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57" name="Oval 47"/>
          <p:cNvSpPr>
            <a:spLocks noChangeAspect="1" noChangeArrowheads="1"/>
          </p:cNvSpPr>
          <p:nvPr/>
        </p:nvSpPr>
        <p:spPr bwMode="auto">
          <a:xfrm flipH="1">
            <a:off x="7585075" y="5027270"/>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58" name="AutoShape 48"/>
          <p:cNvSpPr>
            <a:spLocks noChangeAspect="1" noChangeArrowheads="1"/>
          </p:cNvSpPr>
          <p:nvPr/>
        </p:nvSpPr>
        <p:spPr bwMode="auto">
          <a:xfrm flipH="1">
            <a:off x="7781925" y="4539907"/>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8961" name="Line 14"/>
          <p:cNvSpPr>
            <a:spLocks noChangeShapeType="1"/>
          </p:cNvSpPr>
          <p:nvPr/>
        </p:nvSpPr>
        <p:spPr bwMode="auto">
          <a:xfrm>
            <a:off x="4525963" y="1803400"/>
            <a:ext cx="46037" cy="4978400"/>
          </a:xfrm>
          <a:prstGeom prst="line">
            <a:avLst/>
          </a:prstGeom>
          <a:noFill/>
          <a:ln w="28575">
            <a:solidFill>
              <a:schemeClr val="tx1"/>
            </a:solidFill>
            <a:prstDash val="dash"/>
            <a:round/>
            <a:headEnd/>
            <a:tailEnd/>
          </a:ln>
        </p:spPr>
        <p:txBody>
          <a:bodyPr/>
          <a:lstStyle/>
          <a:p>
            <a:endParaRPr lang="en-US"/>
          </a:p>
        </p:txBody>
      </p:sp>
      <p:cxnSp>
        <p:nvCxnSpPr>
          <p:cNvPr id="50" name="AutoShape 4"/>
          <p:cNvCxnSpPr>
            <a:cxnSpLocks noChangeAspect="1" noChangeShapeType="1"/>
          </p:cNvCxnSpPr>
          <p:nvPr/>
        </p:nvCxnSpPr>
        <p:spPr bwMode="auto">
          <a:xfrm>
            <a:off x="2060575" y="4348163"/>
            <a:ext cx="525463" cy="1189037"/>
          </a:xfrm>
          <a:prstGeom prst="straightConnector1">
            <a:avLst/>
          </a:prstGeom>
          <a:noFill/>
          <a:ln w="28575">
            <a:solidFill>
              <a:schemeClr val="tx1"/>
            </a:solidFill>
            <a:round/>
            <a:headEnd/>
            <a:tailEnd type="none" w="lg" len="lg"/>
          </a:ln>
        </p:spPr>
      </p:cxnSp>
      <p:cxnSp>
        <p:nvCxnSpPr>
          <p:cNvPr id="51" name="AutoShape 7"/>
          <p:cNvCxnSpPr>
            <a:cxnSpLocks noChangeAspect="1" noChangeShapeType="1"/>
          </p:cNvCxnSpPr>
          <p:nvPr/>
        </p:nvCxnSpPr>
        <p:spPr bwMode="auto">
          <a:xfrm flipH="1">
            <a:off x="2060575" y="2768600"/>
            <a:ext cx="522288" cy="1163638"/>
          </a:xfrm>
          <a:prstGeom prst="straightConnector1">
            <a:avLst/>
          </a:prstGeom>
          <a:noFill/>
          <a:ln w="28575">
            <a:solidFill>
              <a:schemeClr val="tx1"/>
            </a:solidFill>
            <a:round/>
            <a:headEnd/>
            <a:tailEnd type="none" w="lg" len="lg"/>
          </a:ln>
        </p:spPr>
      </p:cxnSp>
      <p:cxnSp>
        <p:nvCxnSpPr>
          <p:cNvPr id="52" name="AutoShape 8"/>
          <p:cNvCxnSpPr>
            <a:cxnSpLocks noChangeAspect="1" noChangeShapeType="1"/>
          </p:cNvCxnSpPr>
          <p:nvPr/>
        </p:nvCxnSpPr>
        <p:spPr bwMode="auto">
          <a:xfrm>
            <a:off x="1136650" y="2770188"/>
            <a:ext cx="536575" cy="1162050"/>
          </a:xfrm>
          <a:prstGeom prst="straightConnector1">
            <a:avLst/>
          </a:prstGeom>
          <a:noFill/>
          <a:ln w="28575">
            <a:solidFill>
              <a:schemeClr val="tx1"/>
            </a:solidFill>
            <a:round/>
            <a:headEnd/>
            <a:tailEnd type="none" w="lg" len="lg"/>
          </a:ln>
        </p:spPr>
      </p:cxnSp>
      <p:cxnSp>
        <p:nvCxnSpPr>
          <p:cNvPr id="53" name="AutoShape 11"/>
          <p:cNvCxnSpPr>
            <a:cxnSpLocks noChangeAspect="1" noChangeShapeType="1"/>
          </p:cNvCxnSpPr>
          <p:nvPr/>
        </p:nvCxnSpPr>
        <p:spPr bwMode="auto">
          <a:xfrm>
            <a:off x="2970213" y="2768600"/>
            <a:ext cx="523875" cy="1162050"/>
          </a:xfrm>
          <a:prstGeom prst="straightConnector1">
            <a:avLst/>
          </a:prstGeom>
          <a:noFill/>
          <a:ln w="28575">
            <a:solidFill>
              <a:schemeClr val="tx1"/>
            </a:solidFill>
            <a:round/>
            <a:headEnd/>
            <a:tailEnd type="none" w="lg" len="lg"/>
          </a:ln>
        </p:spPr>
      </p:cxnSp>
      <p:cxnSp>
        <p:nvCxnSpPr>
          <p:cNvPr id="54" name="AutoShape 12"/>
          <p:cNvCxnSpPr>
            <a:cxnSpLocks noChangeAspect="1" noChangeShapeType="1"/>
          </p:cNvCxnSpPr>
          <p:nvPr/>
        </p:nvCxnSpPr>
        <p:spPr bwMode="auto">
          <a:xfrm flipH="1">
            <a:off x="2973388" y="4346575"/>
            <a:ext cx="520700" cy="1190625"/>
          </a:xfrm>
          <a:prstGeom prst="straightConnector1">
            <a:avLst/>
          </a:prstGeom>
          <a:noFill/>
          <a:ln w="28575">
            <a:solidFill>
              <a:schemeClr val="tx1"/>
            </a:solidFill>
            <a:round/>
            <a:headEnd/>
            <a:tailEnd type="none" w="lg" len="lg"/>
          </a:ln>
        </p:spPr>
      </p:cxnSp>
      <p:sp>
        <p:nvSpPr>
          <p:cNvPr id="55" name="Oval 10"/>
          <p:cNvSpPr>
            <a:spLocks noChangeAspect="1" noChangeArrowheads="1"/>
          </p:cNvSpPr>
          <p:nvPr/>
        </p:nvSpPr>
        <p:spPr bwMode="auto">
          <a:xfrm>
            <a:off x="2505075" y="547052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56" name="Line 22"/>
          <p:cNvSpPr>
            <a:spLocks noChangeAspect="1" noChangeShapeType="1"/>
          </p:cNvSpPr>
          <p:nvPr/>
        </p:nvSpPr>
        <p:spPr bwMode="auto">
          <a:xfrm>
            <a:off x="6643688" y="4322763"/>
            <a:ext cx="103187" cy="220662"/>
          </a:xfrm>
          <a:prstGeom prst="line">
            <a:avLst/>
          </a:prstGeom>
          <a:noFill/>
          <a:ln w="22225">
            <a:solidFill>
              <a:schemeClr val="tx1"/>
            </a:solidFill>
            <a:round/>
            <a:headEnd/>
            <a:tailEnd type="none" w="lg" len="lg"/>
          </a:ln>
        </p:spPr>
        <p:txBody>
          <a:bodyPr/>
          <a:lstStyle/>
          <a:p>
            <a:endParaRPr lang="en-US"/>
          </a:p>
        </p:txBody>
      </p:sp>
      <p:sp>
        <p:nvSpPr>
          <p:cNvPr id="57" name="Line 23"/>
          <p:cNvSpPr>
            <a:spLocks noChangeAspect="1" noChangeShapeType="1"/>
          </p:cNvSpPr>
          <p:nvPr/>
        </p:nvSpPr>
        <p:spPr bwMode="auto">
          <a:xfrm>
            <a:off x="7069138" y="5310188"/>
            <a:ext cx="103187" cy="220662"/>
          </a:xfrm>
          <a:prstGeom prst="line">
            <a:avLst/>
          </a:prstGeom>
          <a:noFill/>
          <a:ln w="22225">
            <a:solidFill>
              <a:schemeClr val="tx1"/>
            </a:solidFill>
            <a:round/>
            <a:headEnd/>
            <a:tailEnd type="none" w="lg" len="lg"/>
          </a:ln>
        </p:spPr>
        <p:txBody>
          <a:bodyPr/>
          <a:lstStyle/>
          <a:p>
            <a:endParaRPr lang="en-US"/>
          </a:p>
        </p:txBody>
      </p:sp>
      <p:sp>
        <p:nvSpPr>
          <p:cNvPr id="58" name="Line 26"/>
          <p:cNvSpPr>
            <a:spLocks noChangeAspect="1" noChangeShapeType="1"/>
          </p:cNvSpPr>
          <p:nvPr/>
        </p:nvSpPr>
        <p:spPr bwMode="auto">
          <a:xfrm>
            <a:off x="5724525" y="2741613"/>
            <a:ext cx="103188" cy="220662"/>
          </a:xfrm>
          <a:prstGeom prst="line">
            <a:avLst/>
          </a:prstGeom>
          <a:noFill/>
          <a:ln w="22225">
            <a:solidFill>
              <a:schemeClr val="tx1"/>
            </a:solidFill>
            <a:round/>
            <a:headEnd/>
            <a:tailEnd type="none" w="lg" len="lg"/>
          </a:ln>
        </p:spPr>
        <p:txBody>
          <a:bodyPr/>
          <a:lstStyle/>
          <a:p>
            <a:endParaRPr lang="en-US"/>
          </a:p>
        </p:txBody>
      </p:sp>
      <p:sp>
        <p:nvSpPr>
          <p:cNvPr id="59" name="Line 27"/>
          <p:cNvSpPr>
            <a:spLocks noChangeAspect="1" noChangeShapeType="1"/>
          </p:cNvSpPr>
          <p:nvPr/>
        </p:nvSpPr>
        <p:spPr bwMode="auto">
          <a:xfrm>
            <a:off x="6149975" y="3713163"/>
            <a:ext cx="103188" cy="220662"/>
          </a:xfrm>
          <a:prstGeom prst="line">
            <a:avLst/>
          </a:prstGeom>
          <a:noFill/>
          <a:ln w="22225">
            <a:solidFill>
              <a:schemeClr val="tx1"/>
            </a:solidFill>
            <a:round/>
            <a:headEnd/>
            <a:tailEnd type="none" w="lg" len="lg"/>
          </a:ln>
        </p:spPr>
        <p:txBody>
          <a:bodyPr/>
          <a:lstStyle/>
          <a:p>
            <a:endParaRPr lang="en-US"/>
          </a:p>
        </p:txBody>
      </p:sp>
      <p:sp>
        <p:nvSpPr>
          <p:cNvPr id="60" name="Line 30"/>
          <p:cNvSpPr>
            <a:spLocks noChangeAspect="1" noChangeShapeType="1"/>
          </p:cNvSpPr>
          <p:nvPr/>
        </p:nvSpPr>
        <p:spPr bwMode="auto">
          <a:xfrm>
            <a:off x="7551738" y="2744788"/>
            <a:ext cx="103187" cy="219075"/>
          </a:xfrm>
          <a:prstGeom prst="line">
            <a:avLst/>
          </a:prstGeom>
          <a:noFill/>
          <a:ln w="22225">
            <a:solidFill>
              <a:schemeClr val="tx1"/>
            </a:solidFill>
            <a:round/>
            <a:headEnd/>
            <a:tailEnd type="none" w="lg" len="lg"/>
          </a:ln>
        </p:spPr>
        <p:txBody>
          <a:bodyPr/>
          <a:lstStyle/>
          <a:p>
            <a:endParaRPr lang="en-US"/>
          </a:p>
        </p:txBody>
      </p:sp>
      <p:sp>
        <p:nvSpPr>
          <p:cNvPr id="61" name="Line 31"/>
          <p:cNvSpPr>
            <a:spLocks noChangeAspect="1" noChangeShapeType="1"/>
          </p:cNvSpPr>
          <p:nvPr/>
        </p:nvSpPr>
        <p:spPr bwMode="auto">
          <a:xfrm>
            <a:off x="7978775" y="3716338"/>
            <a:ext cx="103188" cy="219075"/>
          </a:xfrm>
          <a:prstGeom prst="line">
            <a:avLst/>
          </a:prstGeom>
          <a:noFill/>
          <a:ln w="22225">
            <a:solidFill>
              <a:schemeClr val="tx1"/>
            </a:solidFill>
            <a:round/>
            <a:headEnd/>
            <a:tailEnd type="none" w="lg" len="lg"/>
          </a:ln>
        </p:spPr>
        <p:txBody>
          <a:bodyPr/>
          <a:lstStyle/>
          <a:p>
            <a:endParaRPr lang="en-US"/>
          </a:p>
        </p:txBody>
      </p:sp>
      <p:sp>
        <p:nvSpPr>
          <p:cNvPr id="62" name="Line 34"/>
          <p:cNvSpPr>
            <a:spLocks noChangeAspect="1" noChangeShapeType="1"/>
          </p:cNvSpPr>
          <p:nvPr/>
        </p:nvSpPr>
        <p:spPr bwMode="auto">
          <a:xfrm flipH="1">
            <a:off x="7072313" y="2752725"/>
            <a:ext cx="103187" cy="219075"/>
          </a:xfrm>
          <a:prstGeom prst="line">
            <a:avLst/>
          </a:prstGeom>
          <a:noFill/>
          <a:ln w="22225">
            <a:solidFill>
              <a:schemeClr val="tx1"/>
            </a:solidFill>
            <a:round/>
            <a:headEnd/>
            <a:tailEnd type="none" w="lg" len="lg"/>
          </a:ln>
        </p:spPr>
        <p:txBody>
          <a:bodyPr/>
          <a:lstStyle/>
          <a:p>
            <a:endParaRPr lang="en-US"/>
          </a:p>
        </p:txBody>
      </p:sp>
      <p:sp>
        <p:nvSpPr>
          <p:cNvPr id="63" name="Line 35"/>
          <p:cNvSpPr>
            <a:spLocks noChangeAspect="1" noChangeShapeType="1"/>
          </p:cNvSpPr>
          <p:nvPr/>
        </p:nvSpPr>
        <p:spPr bwMode="auto">
          <a:xfrm flipH="1">
            <a:off x="6645275" y="3724275"/>
            <a:ext cx="103188" cy="219075"/>
          </a:xfrm>
          <a:prstGeom prst="line">
            <a:avLst/>
          </a:prstGeom>
          <a:noFill/>
          <a:ln w="22225">
            <a:solidFill>
              <a:schemeClr val="tx1"/>
            </a:solidFill>
            <a:round/>
            <a:headEnd/>
            <a:tailEnd type="none" w="lg" len="lg"/>
          </a:ln>
        </p:spPr>
        <p:txBody>
          <a:bodyPr/>
          <a:lstStyle/>
          <a:p>
            <a:endParaRPr lang="en-US"/>
          </a:p>
        </p:txBody>
      </p:sp>
      <p:sp>
        <p:nvSpPr>
          <p:cNvPr id="64" name="Line 38"/>
          <p:cNvSpPr>
            <a:spLocks noChangeAspect="1" noChangeShapeType="1"/>
          </p:cNvSpPr>
          <p:nvPr/>
        </p:nvSpPr>
        <p:spPr bwMode="auto">
          <a:xfrm flipH="1">
            <a:off x="7989888" y="4329113"/>
            <a:ext cx="103187" cy="220662"/>
          </a:xfrm>
          <a:prstGeom prst="line">
            <a:avLst/>
          </a:prstGeom>
          <a:noFill/>
          <a:ln w="22225">
            <a:solidFill>
              <a:schemeClr val="tx1"/>
            </a:solidFill>
            <a:round/>
            <a:headEnd/>
            <a:tailEnd type="none" w="lg" len="lg"/>
          </a:ln>
        </p:spPr>
        <p:txBody>
          <a:bodyPr/>
          <a:lstStyle/>
          <a:p>
            <a:endParaRPr lang="en-US"/>
          </a:p>
        </p:txBody>
      </p:sp>
      <p:sp>
        <p:nvSpPr>
          <p:cNvPr id="65" name="Line 39"/>
          <p:cNvSpPr>
            <a:spLocks noChangeAspect="1" noChangeShapeType="1"/>
          </p:cNvSpPr>
          <p:nvPr/>
        </p:nvSpPr>
        <p:spPr bwMode="auto">
          <a:xfrm flipH="1">
            <a:off x="7562850" y="5316538"/>
            <a:ext cx="103188" cy="220662"/>
          </a:xfrm>
          <a:prstGeom prst="line">
            <a:avLst/>
          </a:prstGeom>
          <a:noFill/>
          <a:ln w="22225">
            <a:solidFill>
              <a:schemeClr val="tx1"/>
            </a:solidFill>
            <a:round/>
            <a:headEnd/>
            <a:tailEnd type="none" w="lg" len="lg"/>
          </a:ln>
        </p:spPr>
        <p:txBody>
          <a:bodyPr/>
          <a:lstStyle/>
          <a:p>
            <a:endParaRPr lang="en-US"/>
          </a:p>
        </p:txBody>
      </p:sp>
      <p:sp>
        <p:nvSpPr>
          <p:cNvPr id="66" name="Oval 10"/>
          <p:cNvSpPr>
            <a:spLocks noChangeAspect="1" noChangeArrowheads="1"/>
          </p:cNvSpPr>
          <p:nvPr/>
        </p:nvSpPr>
        <p:spPr bwMode="auto">
          <a:xfrm>
            <a:off x="7092950" y="546735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9928"/>
                                        </p:tgtEl>
                                        <p:attrNameLst>
                                          <p:attrName>style.visibility</p:attrName>
                                        </p:attrNameLst>
                                      </p:cBhvr>
                                      <p:to>
                                        <p:strVal val="visible"/>
                                      </p:to>
                                    </p:set>
                                    <p:animEffect transition="in" filter="wipe(down)">
                                      <p:cBhvr>
                                        <p:cTn id="7" dur="500"/>
                                        <p:tgtEl>
                                          <p:spTgt spid="2099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9929"/>
                                        </p:tgtEl>
                                        <p:attrNameLst>
                                          <p:attrName>style.visibility</p:attrName>
                                        </p:attrNameLst>
                                      </p:cBhvr>
                                      <p:to>
                                        <p:strVal val="visible"/>
                                      </p:to>
                                    </p:set>
                                    <p:animEffect transition="in" filter="wipe(down)">
                                      <p:cBhvr>
                                        <p:cTn id="10" dur="500"/>
                                        <p:tgtEl>
                                          <p:spTgt spid="2099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9930"/>
                                        </p:tgtEl>
                                        <p:attrNameLst>
                                          <p:attrName>style.visibility</p:attrName>
                                        </p:attrNameLst>
                                      </p:cBhvr>
                                      <p:to>
                                        <p:strVal val="visible"/>
                                      </p:to>
                                    </p:set>
                                    <p:animEffect transition="in" filter="wipe(down)">
                                      <p:cBhvr>
                                        <p:cTn id="13" dur="500"/>
                                        <p:tgtEl>
                                          <p:spTgt spid="2099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9931"/>
                                        </p:tgtEl>
                                        <p:attrNameLst>
                                          <p:attrName>style.visibility</p:attrName>
                                        </p:attrNameLst>
                                      </p:cBhvr>
                                      <p:to>
                                        <p:strVal val="visible"/>
                                      </p:to>
                                    </p:set>
                                    <p:animEffect transition="in" filter="wipe(down)">
                                      <p:cBhvr>
                                        <p:cTn id="16" dur="500"/>
                                        <p:tgtEl>
                                          <p:spTgt spid="2099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9932"/>
                                        </p:tgtEl>
                                        <p:attrNameLst>
                                          <p:attrName>style.visibility</p:attrName>
                                        </p:attrNameLst>
                                      </p:cBhvr>
                                      <p:to>
                                        <p:strVal val="visible"/>
                                      </p:to>
                                    </p:set>
                                    <p:animEffect transition="in" filter="wipe(down)">
                                      <p:cBhvr>
                                        <p:cTn id="19" dur="500"/>
                                        <p:tgtEl>
                                          <p:spTgt spid="20993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09923"/>
                                        </p:tgtEl>
                                        <p:attrNameLst>
                                          <p:attrName>style.visibility</p:attrName>
                                        </p:attrNameLst>
                                      </p:cBhvr>
                                      <p:to>
                                        <p:strVal val="visible"/>
                                      </p:to>
                                    </p:set>
                                    <p:animEffect transition="in" filter="wipe(up)">
                                      <p:cBhvr>
                                        <p:cTn id="22" dur="500"/>
                                        <p:tgtEl>
                                          <p:spTgt spid="20992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9924"/>
                                        </p:tgtEl>
                                        <p:attrNameLst>
                                          <p:attrName>style.visibility</p:attrName>
                                        </p:attrNameLst>
                                      </p:cBhvr>
                                      <p:to>
                                        <p:strVal val="visible"/>
                                      </p:to>
                                    </p:set>
                                    <p:animEffect transition="in" filter="wipe(up)">
                                      <p:cBhvr>
                                        <p:cTn id="25" dur="500"/>
                                        <p:tgtEl>
                                          <p:spTgt spid="20992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9925"/>
                                        </p:tgtEl>
                                        <p:attrNameLst>
                                          <p:attrName>style.visibility</p:attrName>
                                        </p:attrNameLst>
                                      </p:cBhvr>
                                      <p:to>
                                        <p:strVal val="visible"/>
                                      </p:to>
                                    </p:set>
                                    <p:animEffect transition="in" filter="wipe(up)">
                                      <p:cBhvr>
                                        <p:cTn id="28" dur="500"/>
                                        <p:tgtEl>
                                          <p:spTgt spid="20992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9926"/>
                                        </p:tgtEl>
                                        <p:attrNameLst>
                                          <p:attrName>style.visibility</p:attrName>
                                        </p:attrNameLst>
                                      </p:cBhvr>
                                      <p:to>
                                        <p:strVal val="visible"/>
                                      </p:to>
                                    </p:set>
                                    <p:animEffect transition="in" filter="wipe(up)">
                                      <p:cBhvr>
                                        <p:cTn id="31" dur="500"/>
                                        <p:tgtEl>
                                          <p:spTgt spid="20992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9927"/>
                                        </p:tgtEl>
                                        <p:attrNameLst>
                                          <p:attrName>style.visibility</p:attrName>
                                        </p:attrNameLst>
                                      </p:cBhvr>
                                      <p:to>
                                        <p:strVal val="visible"/>
                                      </p:to>
                                    </p:set>
                                    <p:animEffect transition="in" filter="wipe(up)">
                                      <p:cBhvr>
                                        <p:cTn id="34" dur="500"/>
                                        <p:tgtEl>
                                          <p:spTgt spid="20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nimBg="1"/>
      <p:bldP spid="209924" grpId="0" animBg="1"/>
      <p:bldP spid="209925" grpId="0" animBg="1"/>
      <p:bldP spid="209926" grpId="0" animBg="1"/>
      <p:bldP spid="209927" grpId="0" animBg="1"/>
      <p:bldP spid="209928" grpId="0" animBg="1"/>
      <p:bldP spid="209929" grpId="0" animBg="1"/>
      <p:bldP spid="209930" grpId="0" animBg="1"/>
      <p:bldP spid="209931" grpId="0" animBg="1"/>
      <p:bldP spid="2099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Oval 3"/>
          <p:cNvSpPr>
            <a:spLocks noChangeAspect="1" noChangeArrowheads="1"/>
          </p:cNvSpPr>
          <p:nvPr/>
        </p:nvSpPr>
        <p:spPr bwMode="auto">
          <a:xfrm>
            <a:off x="6862763" y="5026025"/>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11972" name="Oval 4"/>
          <p:cNvSpPr>
            <a:spLocks noChangeAspect="1" noChangeArrowheads="1"/>
          </p:cNvSpPr>
          <p:nvPr/>
        </p:nvSpPr>
        <p:spPr bwMode="auto">
          <a:xfrm>
            <a:off x="5943600" y="3429000"/>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11973" name="Oval 5"/>
          <p:cNvSpPr>
            <a:spLocks noChangeAspect="1" noChangeArrowheads="1"/>
          </p:cNvSpPr>
          <p:nvPr/>
        </p:nvSpPr>
        <p:spPr bwMode="auto">
          <a:xfrm>
            <a:off x="7770813" y="343217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11974" name="Oval 6"/>
          <p:cNvSpPr>
            <a:spLocks noChangeAspect="1" noChangeArrowheads="1"/>
          </p:cNvSpPr>
          <p:nvPr/>
        </p:nvSpPr>
        <p:spPr bwMode="auto">
          <a:xfrm flipH="1">
            <a:off x="6672263" y="3440113"/>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11975" name="Oval 7"/>
          <p:cNvSpPr>
            <a:spLocks noChangeAspect="1" noChangeArrowheads="1"/>
          </p:cNvSpPr>
          <p:nvPr/>
        </p:nvSpPr>
        <p:spPr bwMode="auto">
          <a:xfrm flipH="1">
            <a:off x="7589838" y="503237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211976" name="AutoShape 8"/>
          <p:cNvSpPr>
            <a:spLocks noChangeAspect="1" noChangeArrowheads="1"/>
          </p:cNvSpPr>
          <p:nvPr/>
        </p:nvSpPr>
        <p:spPr bwMode="auto">
          <a:xfrm>
            <a:off x="6662738" y="453390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11977" name="AutoShape 9"/>
          <p:cNvSpPr>
            <a:spLocks noChangeAspect="1" noChangeArrowheads="1"/>
          </p:cNvSpPr>
          <p:nvPr/>
        </p:nvSpPr>
        <p:spPr bwMode="auto">
          <a:xfrm>
            <a:off x="5743575" y="295275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11978" name="AutoShape 10"/>
          <p:cNvSpPr>
            <a:spLocks noChangeAspect="1" noChangeArrowheads="1"/>
          </p:cNvSpPr>
          <p:nvPr/>
        </p:nvSpPr>
        <p:spPr bwMode="auto">
          <a:xfrm>
            <a:off x="7570788" y="29559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11979" name="AutoShape 11"/>
          <p:cNvSpPr>
            <a:spLocks noChangeAspect="1" noChangeArrowheads="1"/>
          </p:cNvSpPr>
          <p:nvPr/>
        </p:nvSpPr>
        <p:spPr bwMode="auto">
          <a:xfrm flipH="1">
            <a:off x="6864350" y="2963863"/>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211980" name="AutoShape 12"/>
          <p:cNvSpPr>
            <a:spLocks noChangeAspect="1" noChangeArrowheads="1"/>
          </p:cNvSpPr>
          <p:nvPr/>
        </p:nvSpPr>
        <p:spPr bwMode="auto">
          <a:xfrm flipH="1">
            <a:off x="7781925" y="454025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39948" name="Rectangle 13"/>
          <p:cNvSpPr>
            <a:spLocks noGrp="1" noChangeArrowheads="1"/>
          </p:cNvSpPr>
          <p:nvPr>
            <p:ph type="title"/>
          </p:nvPr>
        </p:nvSpPr>
        <p:spPr/>
        <p:txBody>
          <a:bodyPr>
            <a:normAutofit fontScale="90000"/>
          </a:bodyPr>
          <a:lstStyle/>
          <a:p>
            <a:pPr eaLnBrk="1" hangingPunct="1"/>
            <a:r>
              <a:rPr lang="en-US" smtClean="0"/>
              <a:t>Parametrizing Edges Iteratively: ED-BP</a:t>
            </a:r>
          </a:p>
        </p:txBody>
      </p:sp>
      <p:sp>
        <p:nvSpPr>
          <p:cNvPr id="39950" name="Oval 16"/>
          <p:cNvSpPr>
            <a:spLocks noChangeAspect="1" noChangeArrowheads="1"/>
          </p:cNvSpPr>
          <p:nvPr/>
        </p:nvSpPr>
        <p:spPr bwMode="auto">
          <a:xfrm>
            <a:off x="668338" y="2287588"/>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9951" name="Oval 17"/>
          <p:cNvSpPr>
            <a:spLocks noChangeAspect="1" noChangeArrowheads="1"/>
          </p:cNvSpPr>
          <p:nvPr/>
        </p:nvSpPr>
        <p:spPr bwMode="auto">
          <a:xfrm>
            <a:off x="2501900" y="228600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39954" name="Oval 20"/>
          <p:cNvSpPr>
            <a:spLocks noChangeAspect="1" noChangeArrowheads="1"/>
          </p:cNvSpPr>
          <p:nvPr/>
        </p:nvSpPr>
        <p:spPr bwMode="auto">
          <a:xfrm>
            <a:off x="1592263" y="3865563"/>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9955" name="Oval 21"/>
          <p:cNvSpPr>
            <a:spLocks noChangeAspect="1" noChangeArrowheads="1"/>
          </p:cNvSpPr>
          <p:nvPr/>
        </p:nvSpPr>
        <p:spPr bwMode="auto">
          <a:xfrm>
            <a:off x="3413125" y="386397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9959" name="Oval 26"/>
          <p:cNvSpPr>
            <a:spLocks noChangeAspect="1" noChangeArrowheads="1"/>
          </p:cNvSpPr>
          <p:nvPr/>
        </p:nvSpPr>
        <p:spPr bwMode="auto">
          <a:xfrm>
            <a:off x="5257800" y="2287588"/>
            <a:ext cx="549275" cy="547687"/>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9960" name="Oval 27"/>
          <p:cNvSpPr>
            <a:spLocks noChangeAspect="1" noChangeArrowheads="1"/>
          </p:cNvSpPr>
          <p:nvPr/>
        </p:nvSpPr>
        <p:spPr bwMode="auto">
          <a:xfrm>
            <a:off x="7089775" y="2286000"/>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39961" name="Oval 28"/>
          <p:cNvSpPr>
            <a:spLocks noChangeAspect="1" noChangeArrowheads="1"/>
          </p:cNvSpPr>
          <p:nvPr/>
        </p:nvSpPr>
        <p:spPr bwMode="auto">
          <a:xfrm>
            <a:off x="6180138" y="3863975"/>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9962" name="Oval 29"/>
          <p:cNvSpPr>
            <a:spLocks noChangeAspect="1" noChangeArrowheads="1"/>
          </p:cNvSpPr>
          <p:nvPr/>
        </p:nvSpPr>
        <p:spPr bwMode="auto">
          <a:xfrm>
            <a:off x="8001000" y="3863975"/>
            <a:ext cx="547688" cy="547688"/>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39964" name="Oval 31"/>
          <p:cNvSpPr>
            <a:spLocks noChangeAspect="1" noChangeArrowheads="1"/>
          </p:cNvSpPr>
          <p:nvPr/>
        </p:nvSpPr>
        <p:spPr bwMode="auto">
          <a:xfrm>
            <a:off x="6858000" y="5024438"/>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65" name="AutoShape 32"/>
          <p:cNvSpPr>
            <a:spLocks noChangeAspect="1" noChangeArrowheads="1"/>
          </p:cNvSpPr>
          <p:nvPr/>
        </p:nvSpPr>
        <p:spPr bwMode="auto">
          <a:xfrm>
            <a:off x="6662738" y="453707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68" name="Oval 35"/>
          <p:cNvSpPr>
            <a:spLocks noChangeAspect="1" noChangeArrowheads="1"/>
          </p:cNvSpPr>
          <p:nvPr/>
        </p:nvSpPr>
        <p:spPr bwMode="auto">
          <a:xfrm>
            <a:off x="5938838" y="3427413"/>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69" name="AutoShape 36"/>
          <p:cNvSpPr>
            <a:spLocks noChangeAspect="1" noChangeArrowheads="1"/>
          </p:cNvSpPr>
          <p:nvPr/>
        </p:nvSpPr>
        <p:spPr bwMode="auto">
          <a:xfrm>
            <a:off x="5743575" y="29559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72" name="Oval 39"/>
          <p:cNvSpPr>
            <a:spLocks noChangeAspect="1" noChangeArrowheads="1"/>
          </p:cNvSpPr>
          <p:nvPr/>
        </p:nvSpPr>
        <p:spPr bwMode="auto">
          <a:xfrm>
            <a:off x="7766050" y="3430588"/>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73" name="AutoShape 40"/>
          <p:cNvSpPr>
            <a:spLocks noChangeAspect="1" noChangeArrowheads="1"/>
          </p:cNvSpPr>
          <p:nvPr/>
        </p:nvSpPr>
        <p:spPr bwMode="auto">
          <a:xfrm>
            <a:off x="7570788" y="295910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76" name="Oval 43"/>
          <p:cNvSpPr>
            <a:spLocks noChangeAspect="1" noChangeArrowheads="1"/>
          </p:cNvSpPr>
          <p:nvPr/>
        </p:nvSpPr>
        <p:spPr bwMode="auto">
          <a:xfrm flipH="1">
            <a:off x="6667500" y="3438525"/>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77" name="AutoShape 44"/>
          <p:cNvSpPr>
            <a:spLocks noChangeAspect="1" noChangeArrowheads="1"/>
          </p:cNvSpPr>
          <p:nvPr/>
        </p:nvSpPr>
        <p:spPr bwMode="auto">
          <a:xfrm flipH="1">
            <a:off x="6864350" y="2967038"/>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80" name="Oval 47"/>
          <p:cNvSpPr>
            <a:spLocks noChangeAspect="1" noChangeArrowheads="1"/>
          </p:cNvSpPr>
          <p:nvPr/>
        </p:nvSpPr>
        <p:spPr bwMode="auto">
          <a:xfrm flipH="1">
            <a:off x="7585075" y="5030788"/>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81" name="AutoShape 48"/>
          <p:cNvSpPr>
            <a:spLocks noChangeAspect="1" noChangeArrowheads="1"/>
          </p:cNvSpPr>
          <p:nvPr/>
        </p:nvSpPr>
        <p:spPr bwMode="auto">
          <a:xfrm flipH="1">
            <a:off x="7781925" y="45434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39984" name="Text Box 52"/>
          <p:cNvSpPr txBox="1">
            <a:spLocks noChangeArrowheads="1"/>
          </p:cNvSpPr>
          <p:nvPr/>
        </p:nvSpPr>
        <p:spPr bwMode="auto">
          <a:xfrm>
            <a:off x="6142038" y="6035675"/>
            <a:ext cx="1893887" cy="830263"/>
          </a:xfrm>
          <a:prstGeom prst="rect">
            <a:avLst/>
          </a:prstGeom>
          <a:noFill/>
          <a:ln w="9525">
            <a:noFill/>
            <a:miter lim="800000"/>
            <a:headEnd/>
            <a:tailEnd/>
          </a:ln>
        </p:spPr>
        <p:txBody>
          <a:bodyPr wrap="none">
            <a:spAutoFit/>
          </a:bodyPr>
          <a:lstStyle/>
          <a:p>
            <a:pPr algn="ctr">
              <a:spcBef>
                <a:spcPct val="50000"/>
              </a:spcBef>
            </a:pPr>
            <a:r>
              <a:rPr lang="en-US" sz="2400">
                <a:latin typeface="Times New Roman" pitchFamily="18" charset="0"/>
              </a:rPr>
              <a:t>Iteration </a:t>
            </a:r>
            <a:r>
              <a:rPr lang="en-US" sz="2400" i="1" smtClean="0">
                <a:latin typeface="Times New Roman" pitchFamily="18" charset="0"/>
              </a:rPr>
              <a:t>t</a:t>
            </a:r>
            <a:r>
              <a:rPr lang="en-US" sz="2400" baseline="30000">
                <a:latin typeface="Times New Roman" pitchFamily="18" charset="0"/>
              </a:rPr>
              <a:t/>
            </a:r>
            <a:br>
              <a:rPr lang="en-US" sz="2400" baseline="30000">
                <a:latin typeface="Times New Roman" pitchFamily="18" charset="0"/>
              </a:rPr>
            </a:br>
            <a:r>
              <a:rPr lang="en-US" sz="2400" b="1">
                <a:solidFill>
                  <a:srgbClr val="FF0000"/>
                </a:solidFill>
                <a:latin typeface="Times New Roman" pitchFamily="18" charset="0"/>
              </a:rPr>
              <a:t>Convergence</a:t>
            </a:r>
          </a:p>
        </p:txBody>
      </p:sp>
      <p:sp>
        <p:nvSpPr>
          <p:cNvPr id="39985" name="Line 14"/>
          <p:cNvSpPr>
            <a:spLocks noChangeShapeType="1"/>
          </p:cNvSpPr>
          <p:nvPr/>
        </p:nvSpPr>
        <p:spPr bwMode="auto">
          <a:xfrm>
            <a:off x="4525963" y="1803400"/>
            <a:ext cx="46037" cy="4978400"/>
          </a:xfrm>
          <a:prstGeom prst="line">
            <a:avLst/>
          </a:prstGeom>
          <a:noFill/>
          <a:ln w="28575">
            <a:solidFill>
              <a:schemeClr val="tx1"/>
            </a:solidFill>
            <a:prstDash val="dash"/>
            <a:round/>
            <a:headEnd/>
            <a:tailEnd/>
          </a:ln>
        </p:spPr>
        <p:txBody>
          <a:bodyPr/>
          <a:lstStyle/>
          <a:p>
            <a:endParaRPr lang="en-US"/>
          </a:p>
        </p:txBody>
      </p:sp>
      <p:cxnSp>
        <p:nvCxnSpPr>
          <p:cNvPr id="50" name="AutoShape 4"/>
          <p:cNvCxnSpPr>
            <a:cxnSpLocks noChangeAspect="1" noChangeShapeType="1"/>
          </p:cNvCxnSpPr>
          <p:nvPr/>
        </p:nvCxnSpPr>
        <p:spPr bwMode="auto">
          <a:xfrm>
            <a:off x="2060575" y="4348163"/>
            <a:ext cx="525463" cy="1189037"/>
          </a:xfrm>
          <a:prstGeom prst="straightConnector1">
            <a:avLst/>
          </a:prstGeom>
          <a:noFill/>
          <a:ln w="28575">
            <a:solidFill>
              <a:schemeClr val="tx1"/>
            </a:solidFill>
            <a:round/>
            <a:headEnd/>
            <a:tailEnd type="none" w="lg" len="lg"/>
          </a:ln>
        </p:spPr>
      </p:cxnSp>
      <p:cxnSp>
        <p:nvCxnSpPr>
          <p:cNvPr id="51" name="AutoShape 7"/>
          <p:cNvCxnSpPr>
            <a:cxnSpLocks noChangeAspect="1" noChangeShapeType="1"/>
          </p:cNvCxnSpPr>
          <p:nvPr/>
        </p:nvCxnSpPr>
        <p:spPr bwMode="auto">
          <a:xfrm flipH="1">
            <a:off x="2060575" y="2768600"/>
            <a:ext cx="522288" cy="1163638"/>
          </a:xfrm>
          <a:prstGeom prst="straightConnector1">
            <a:avLst/>
          </a:prstGeom>
          <a:noFill/>
          <a:ln w="28575">
            <a:solidFill>
              <a:schemeClr val="tx1"/>
            </a:solidFill>
            <a:round/>
            <a:headEnd/>
            <a:tailEnd type="none" w="lg" len="lg"/>
          </a:ln>
        </p:spPr>
      </p:cxnSp>
      <p:cxnSp>
        <p:nvCxnSpPr>
          <p:cNvPr id="52" name="AutoShape 8"/>
          <p:cNvCxnSpPr>
            <a:cxnSpLocks noChangeAspect="1" noChangeShapeType="1"/>
          </p:cNvCxnSpPr>
          <p:nvPr/>
        </p:nvCxnSpPr>
        <p:spPr bwMode="auto">
          <a:xfrm>
            <a:off x="1136650" y="2770188"/>
            <a:ext cx="536575" cy="1162050"/>
          </a:xfrm>
          <a:prstGeom prst="straightConnector1">
            <a:avLst/>
          </a:prstGeom>
          <a:noFill/>
          <a:ln w="28575">
            <a:solidFill>
              <a:schemeClr val="tx1"/>
            </a:solidFill>
            <a:round/>
            <a:headEnd/>
            <a:tailEnd type="none" w="lg" len="lg"/>
          </a:ln>
        </p:spPr>
      </p:cxnSp>
      <p:cxnSp>
        <p:nvCxnSpPr>
          <p:cNvPr id="53" name="AutoShape 11"/>
          <p:cNvCxnSpPr>
            <a:cxnSpLocks noChangeAspect="1" noChangeShapeType="1"/>
          </p:cNvCxnSpPr>
          <p:nvPr/>
        </p:nvCxnSpPr>
        <p:spPr bwMode="auto">
          <a:xfrm>
            <a:off x="2970213" y="2768600"/>
            <a:ext cx="523875" cy="1162050"/>
          </a:xfrm>
          <a:prstGeom prst="straightConnector1">
            <a:avLst/>
          </a:prstGeom>
          <a:noFill/>
          <a:ln w="28575">
            <a:solidFill>
              <a:schemeClr val="tx1"/>
            </a:solidFill>
            <a:round/>
            <a:headEnd/>
            <a:tailEnd type="none" w="lg" len="lg"/>
          </a:ln>
        </p:spPr>
      </p:cxnSp>
      <p:cxnSp>
        <p:nvCxnSpPr>
          <p:cNvPr id="54" name="AutoShape 12"/>
          <p:cNvCxnSpPr>
            <a:cxnSpLocks noChangeAspect="1" noChangeShapeType="1"/>
          </p:cNvCxnSpPr>
          <p:nvPr/>
        </p:nvCxnSpPr>
        <p:spPr bwMode="auto">
          <a:xfrm flipH="1">
            <a:off x="2973388" y="4346575"/>
            <a:ext cx="520700" cy="1190625"/>
          </a:xfrm>
          <a:prstGeom prst="straightConnector1">
            <a:avLst/>
          </a:prstGeom>
          <a:noFill/>
          <a:ln w="28575">
            <a:solidFill>
              <a:schemeClr val="tx1"/>
            </a:solidFill>
            <a:round/>
            <a:headEnd/>
            <a:tailEnd type="none" w="lg" len="lg"/>
          </a:ln>
        </p:spPr>
      </p:cxnSp>
      <p:sp>
        <p:nvSpPr>
          <p:cNvPr id="55" name="Oval 10"/>
          <p:cNvSpPr>
            <a:spLocks noChangeAspect="1" noChangeArrowheads="1"/>
          </p:cNvSpPr>
          <p:nvPr/>
        </p:nvSpPr>
        <p:spPr bwMode="auto">
          <a:xfrm>
            <a:off x="2505075" y="547052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56" name="Line 22"/>
          <p:cNvSpPr>
            <a:spLocks noChangeAspect="1" noChangeShapeType="1"/>
          </p:cNvSpPr>
          <p:nvPr/>
        </p:nvSpPr>
        <p:spPr bwMode="auto">
          <a:xfrm>
            <a:off x="6643688" y="4322763"/>
            <a:ext cx="103187" cy="220662"/>
          </a:xfrm>
          <a:prstGeom prst="line">
            <a:avLst/>
          </a:prstGeom>
          <a:noFill/>
          <a:ln w="22225">
            <a:solidFill>
              <a:schemeClr val="tx1"/>
            </a:solidFill>
            <a:round/>
            <a:headEnd/>
            <a:tailEnd type="none" w="lg" len="lg"/>
          </a:ln>
        </p:spPr>
        <p:txBody>
          <a:bodyPr/>
          <a:lstStyle/>
          <a:p>
            <a:endParaRPr lang="en-US"/>
          </a:p>
        </p:txBody>
      </p:sp>
      <p:sp>
        <p:nvSpPr>
          <p:cNvPr id="57" name="Line 23"/>
          <p:cNvSpPr>
            <a:spLocks noChangeAspect="1" noChangeShapeType="1"/>
          </p:cNvSpPr>
          <p:nvPr/>
        </p:nvSpPr>
        <p:spPr bwMode="auto">
          <a:xfrm>
            <a:off x="7069138" y="5310188"/>
            <a:ext cx="103187" cy="220662"/>
          </a:xfrm>
          <a:prstGeom prst="line">
            <a:avLst/>
          </a:prstGeom>
          <a:noFill/>
          <a:ln w="22225">
            <a:solidFill>
              <a:schemeClr val="tx1"/>
            </a:solidFill>
            <a:round/>
            <a:headEnd/>
            <a:tailEnd type="none" w="lg" len="lg"/>
          </a:ln>
        </p:spPr>
        <p:txBody>
          <a:bodyPr/>
          <a:lstStyle/>
          <a:p>
            <a:endParaRPr lang="en-US"/>
          </a:p>
        </p:txBody>
      </p:sp>
      <p:sp>
        <p:nvSpPr>
          <p:cNvPr id="58" name="Line 26"/>
          <p:cNvSpPr>
            <a:spLocks noChangeAspect="1" noChangeShapeType="1"/>
          </p:cNvSpPr>
          <p:nvPr/>
        </p:nvSpPr>
        <p:spPr bwMode="auto">
          <a:xfrm>
            <a:off x="5724525" y="2741613"/>
            <a:ext cx="103188" cy="220662"/>
          </a:xfrm>
          <a:prstGeom prst="line">
            <a:avLst/>
          </a:prstGeom>
          <a:noFill/>
          <a:ln w="22225">
            <a:solidFill>
              <a:schemeClr val="tx1"/>
            </a:solidFill>
            <a:round/>
            <a:headEnd/>
            <a:tailEnd type="none" w="lg" len="lg"/>
          </a:ln>
        </p:spPr>
        <p:txBody>
          <a:bodyPr/>
          <a:lstStyle/>
          <a:p>
            <a:endParaRPr lang="en-US"/>
          </a:p>
        </p:txBody>
      </p:sp>
      <p:sp>
        <p:nvSpPr>
          <p:cNvPr id="59" name="Line 27"/>
          <p:cNvSpPr>
            <a:spLocks noChangeAspect="1" noChangeShapeType="1"/>
          </p:cNvSpPr>
          <p:nvPr/>
        </p:nvSpPr>
        <p:spPr bwMode="auto">
          <a:xfrm>
            <a:off x="6149975" y="3713163"/>
            <a:ext cx="103188" cy="220662"/>
          </a:xfrm>
          <a:prstGeom prst="line">
            <a:avLst/>
          </a:prstGeom>
          <a:noFill/>
          <a:ln w="22225">
            <a:solidFill>
              <a:schemeClr val="tx1"/>
            </a:solidFill>
            <a:round/>
            <a:headEnd/>
            <a:tailEnd type="none" w="lg" len="lg"/>
          </a:ln>
        </p:spPr>
        <p:txBody>
          <a:bodyPr/>
          <a:lstStyle/>
          <a:p>
            <a:endParaRPr lang="en-US"/>
          </a:p>
        </p:txBody>
      </p:sp>
      <p:sp>
        <p:nvSpPr>
          <p:cNvPr id="60" name="Line 30"/>
          <p:cNvSpPr>
            <a:spLocks noChangeAspect="1" noChangeShapeType="1"/>
          </p:cNvSpPr>
          <p:nvPr/>
        </p:nvSpPr>
        <p:spPr bwMode="auto">
          <a:xfrm>
            <a:off x="7551738" y="2744788"/>
            <a:ext cx="103187" cy="219075"/>
          </a:xfrm>
          <a:prstGeom prst="line">
            <a:avLst/>
          </a:prstGeom>
          <a:noFill/>
          <a:ln w="22225">
            <a:solidFill>
              <a:schemeClr val="tx1"/>
            </a:solidFill>
            <a:round/>
            <a:headEnd/>
            <a:tailEnd type="none" w="lg" len="lg"/>
          </a:ln>
        </p:spPr>
        <p:txBody>
          <a:bodyPr/>
          <a:lstStyle/>
          <a:p>
            <a:endParaRPr lang="en-US"/>
          </a:p>
        </p:txBody>
      </p:sp>
      <p:sp>
        <p:nvSpPr>
          <p:cNvPr id="61" name="Line 31"/>
          <p:cNvSpPr>
            <a:spLocks noChangeAspect="1" noChangeShapeType="1"/>
          </p:cNvSpPr>
          <p:nvPr/>
        </p:nvSpPr>
        <p:spPr bwMode="auto">
          <a:xfrm>
            <a:off x="7978775" y="3716338"/>
            <a:ext cx="103188" cy="219075"/>
          </a:xfrm>
          <a:prstGeom prst="line">
            <a:avLst/>
          </a:prstGeom>
          <a:noFill/>
          <a:ln w="22225">
            <a:solidFill>
              <a:schemeClr val="tx1"/>
            </a:solidFill>
            <a:round/>
            <a:headEnd/>
            <a:tailEnd type="none" w="lg" len="lg"/>
          </a:ln>
        </p:spPr>
        <p:txBody>
          <a:bodyPr/>
          <a:lstStyle/>
          <a:p>
            <a:endParaRPr lang="en-US"/>
          </a:p>
        </p:txBody>
      </p:sp>
      <p:sp>
        <p:nvSpPr>
          <p:cNvPr id="62" name="Line 34"/>
          <p:cNvSpPr>
            <a:spLocks noChangeAspect="1" noChangeShapeType="1"/>
          </p:cNvSpPr>
          <p:nvPr/>
        </p:nvSpPr>
        <p:spPr bwMode="auto">
          <a:xfrm flipH="1">
            <a:off x="7072313" y="2752725"/>
            <a:ext cx="103187" cy="219075"/>
          </a:xfrm>
          <a:prstGeom prst="line">
            <a:avLst/>
          </a:prstGeom>
          <a:noFill/>
          <a:ln w="22225">
            <a:solidFill>
              <a:schemeClr val="tx1"/>
            </a:solidFill>
            <a:round/>
            <a:headEnd/>
            <a:tailEnd type="none" w="lg" len="lg"/>
          </a:ln>
        </p:spPr>
        <p:txBody>
          <a:bodyPr/>
          <a:lstStyle/>
          <a:p>
            <a:endParaRPr lang="en-US"/>
          </a:p>
        </p:txBody>
      </p:sp>
      <p:sp>
        <p:nvSpPr>
          <p:cNvPr id="63" name="Line 35"/>
          <p:cNvSpPr>
            <a:spLocks noChangeAspect="1" noChangeShapeType="1"/>
          </p:cNvSpPr>
          <p:nvPr/>
        </p:nvSpPr>
        <p:spPr bwMode="auto">
          <a:xfrm flipH="1">
            <a:off x="6645275" y="3724275"/>
            <a:ext cx="103188" cy="219075"/>
          </a:xfrm>
          <a:prstGeom prst="line">
            <a:avLst/>
          </a:prstGeom>
          <a:noFill/>
          <a:ln w="22225">
            <a:solidFill>
              <a:schemeClr val="tx1"/>
            </a:solidFill>
            <a:round/>
            <a:headEnd/>
            <a:tailEnd type="none" w="lg" len="lg"/>
          </a:ln>
        </p:spPr>
        <p:txBody>
          <a:bodyPr/>
          <a:lstStyle/>
          <a:p>
            <a:endParaRPr lang="en-US"/>
          </a:p>
        </p:txBody>
      </p:sp>
      <p:sp>
        <p:nvSpPr>
          <p:cNvPr id="64" name="Line 38"/>
          <p:cNvSpPr>
            <a:spLocks noChangeAspect="1" noChangeShapeType="1"/>
          </p:cNvSpPr>
          <p:nvPr/>
        </p:nvSpPr>
        <p:spPr bwMode="auto">
          <a:xfrm flipH="1">
            <a:off x="7989888" y="4329113"/>
            <a:ext cx="103187" cy="220662"/>
          </a:xfrm>
          <a:prstGeom prst="line">
            <a:avLst/>
          </a:prstGeom>
          <a:noFill/>
          <a:ln w="22225">
            <a:solidFill>
              <a:schemeClr val="tx1"/>
            </a:solidFill>
            <a:round/>
            <a:headEnd/>
            <a:tailEnd type="none" w="lg" len="lg"/>
          </a:ln>
        </p:spPr>
        <p:txBody>
          <a:bodyPr/>
          <a:lstStyle/>
          <a:p>
            <a:endParaRPr lang="en-US"/>
          </a:p>
        </p:txBody>
      </p:sp>
      <p:sp>
        <p:nvSpPr>
          <p:cNvPr id="65" name="Line 39"/>
          <p:cNvSpPr>
            <a:spLocks noChangeAspect="1" noChangeShapeType="1"/>
          </p:cNvSpPr>
          <p:nvPr/>
        </p:nvSpPr>
        <p:spPr bwMode="auto">
          <a:xfrm flipH="1">
            <a:off x="7562850" y="5316538"/>
            <a:ext cx="103188" cy="220662"/>
          </a:xfrm>
          <a:prstGeom prst="line">
            <a:avLst/>
          </a:prstGeom>
          <a:noFill/>
          <a:ln w="22225">
            <a:solidFill>
              <a:schemeClr val="tx1"/>
            </a:solidFill>
            <a:round/>
            <a:headEnd/>
            <a:tailEnd type="none" w="lg" len="lg"/>
          </a:ln>
        </p:spPr>
        <p:txBody>
          <a:bodyPr/>
          <a:lstStyle/>
          <a:p>
            <a:endParaRPr lang="en-US"/>
          </a:p>
        </p:txBody>
      </p:sp>
      <p:sp>
        <p:nvSpPr>
          <p:cNvPr id="66" name="Oval 10"/>
          <p:cNvSpPr>
            <a:spLocks noChangeAspect="1" noChangeArrowheads="1"/>
          </p:cNvSpPr>
          <p:nvPr/>
        </p:nvSpPr>
        <p:spPr bwMode="auto">
          <a:xfrm>
            <a:off x="7092950" y="546735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graphicFrame>
        <p:nvGraphicFramePr>
          <p:cNvPr id="261122" name="Object 2"/>
          <p:cNvGraphicFramePr>
            <a:graphicFrameLocks noChangeAspect="1"/>
          </p:cNvGraphicFramePr>
          <p:nvPr/>
        </p:nvGraphicFramePr>
        <p:xfrm>
          <a:off x="3352800" y="1219200"/>
          <a:ext cx="5486400" cy="803275"/>
        </p:xfrm>
        <a:graphic>
          <a:graphicData uri="http://schemas.openxmlformats.org/presentationml/2006/ole">
            <p:oleObj spid="_x0000_s261122" name="Equation" r:id="rId4" imgW="3035160" imgH="4442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11976"/>
                                        </p:tgtEl>
                                        <p:attrNameLst>
                                          <p:attrName>style.visibility</p:attrName>
                                        </p:attrNameLst>
                                      </p:cBhvr>
                                      <p:to>
                                        <p:strVal val="visible"/>
                                      </p:to>
                                    </p:set>
                                    <p:animEffect transition="in" filter="wipe(down)">
                                      <p:cBhvr>
                                        <p:cTn id="7" dur="500"/>
                                        <p:tgtEl>
                                          <p:spTgt spid="2119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1977"/>
                                        </p:tgtEl>
                                        <p:attrNameLst>
                                          <p:attrName>style.visibility</p:attrName>
                                        </p:attrNameLst>
                                      </p:cBhvr>
                                      <p:to>
                                        <p:strVal val="visible"/>
                                      </p:to>
                                    </p:set>
                                    <p:animEffect transition="in" filter="wipe(down)">
                                      <p:cBhvr>
                                        <p:cTn id="10" dur="500"/>
                                        <p:tgtEl>
                                          <p:spTgt spid="2119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1978"/>
                                        </p:tgtEl>
                                        <p:attrNameLst>
                                          <p:attrName>style.visibility</p:attrName>
                                        </p:attrNameLst>
                                      </p:cBhvr>
                                      <p:to>
                                        <p:strVal val="visible"/>
                                      </p:to>
                                    </p:set>
                                    <p:animEffect transition="in" filter="wipe(down)">
                                      <p:cBhvr>
                                        <p:cTn id="13" dur="500"/>
                                        <p:tgtEl>
                                          <p:spTgt spid="21197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1979"/>
                                        </p:tgtEl>
                                        <p:attrNameLst>
                                          <p:attrName>style.visibility</p:attrName>
                                        </p:attrNameLst>
                                      </p:cBhvr>
                                      <p:to>
                                        <p:strVal val="visible"/>
                                      </p:to>
                                    </p:set>
                                    <p:animEffect transition="in" filter="wipe(down)">
                                      <p:cBhvr>
                                        <p:cTn id="16" dur="500"/>
                                        <p:tgtEl>
                                          <p:spTgt spid="21197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1980"/>
                                        </p:tgtEl>
                                        <p:attrNameLst>
                                          <p:attrName>style.visibility</p:attrName>
                                        </p:attrNameLst>
                                      </p:cBhvr>
                                      <p:to>
                                        <p:strVal val="visible"/>
                                      </p:to>
                                    </p:set>
                                    <p:animEffect transition="in" filter="wipe(down)">
                                      <p:cBhvr>
                                        <p:cTn id="19" dur="500"/>
                                        <p:tgtEl>
                                          <p:spTgt spid="21198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1971"/>
                                        </p:tgtEl>
                                        <p:attrNameLst>
                                          <p:attrName>style.visibility</p:attrName>
                                        </p:attrNameLst>
                                      </p:cBhvr>
                                      <p:to>
                                        <p:strVal val="visible"/>
                                      </p:to>
                                    </p:set>
                                    <p:animEffect transition="in" filter="wipe(up)">
                                      <p:cBhvr>
                                        <p:cTn id="22" dur="500"/>
                                        <p:tgtEl>
                                          <p:spTgt spid="21197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1972"/>
                                        </p:tgtEl>
                                        <p:attrNameLst>
                                          <p:attrName>style.visibility</p:attrName>
                                        </p:attrNameLst>
                                      </p:cBhvr>
                                      <p:to>
                                        <p:strVal val="visible"/>
                                      </p:to>
                                    </p:set>
                                    <p:animEffect transition="in" filter="wipe(up)">
                                      <p:cBhvr>
                                        <p:cTn id="25" dur="500"/>
                                        <p:tgtEl>
                                          <p:spTgt spid="21197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11973"/>
                                        </p:tgtEl>
                                        <p:attrNameLst>
                                          <p:attrName>style.visibility</p:attrName>
                                        </p:attrNameLst>
                                      </p:cBhvr>
                                      <p:to>
                                        <p:strVal val="visible"/>
                                      </p:to>
                                    </p:set>
                                    <p:animEffect transition="in" filter="wipe(up)">
                                      <p:cBhvr>
                                        <p:cTn id="28" dur="500"/>
                                        <p:tgtEl>
                                          <p:spTgt spid="21197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1974"/>
                                        </p:tgtEl>
                                        <p:attrNameLst>
                                          <p:attrName>style.visibility</p:attrName>
                                        </p:attrNameLst>
                                      </p:cBhvr>
                                      <p:to>
                                        <p:strVal val="visible"/>
                                      </p:to>
                                    </p:set>
                                    <p:animEffect transition="in" filter="wipe(up)">
                                      <p:cBhvr>
                                        <p:cTn id="31" dur="500"/>
                                        <p:tgtEl>
                                          <p:spTgt spid="21197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11975"/>
                                        </p:tgtEl>
                                        <p:attrNameLst>
                                          <p:attrName>style.visibility</p:attrName>
                                        </p:attrNameLst>
                                      </p:cBhvr>
                                      <p:to>
                                        <p:strVal val="visible"/>
                                      </p:to>
                                    </p:set>
                                    <p:animEffect transition="in" filter="wipe(up)">
                                      <p:cBhvr>
                                        <p:cTn id="34" dur="500"/>
                                        <p:tgtEl>
                                          <p:spTgt spid="21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4" grpId="0" animBg="1"/>
      <p:bldP spid="211975" grpId="0" animBg="1"/>
      <p:bldP spid="211976" grpId="0" animBg="1"/>
      <p:bldP spid="211977" grpId="0" animBg="1"/>
      <p:bldP spid="211978" grpId="0" animBg="1"/>
      <p:bldP spid="211979" grpId="0" animBg="1"/>
      <p:bldP spid="21198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66"/>
          <p:cNvSpPr>
            <a:spLocks noChangeAspect="1" noChangeArrowheads="1"/>
          </p:cNvSpPr>
          <p:nvPr/>
        </p:nvSpPr>
        <p:spPr bwMode="auto">
          <a:xfrm>
            <a:off x="7570788" y="29559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40963" name="Oval 58"/>
          <p:cNvSpPr>
            <a:spLocks noChangeAspect="1" noChangeArrowheads="1"/>
          </p:cNvSpPr>
          <p:nvPr/>
        </p:nvSpPr>
        <p:spPr bwMode="auto">
          <a:xfrm>
            <a:off x="6862763" y="5026025"/>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40964" name="Oval 59"/>
          <p:cNvSpPr>
            <a:spLocks noChangeAspect="1" noChangeArrowheads="1"/>
          </p:cNvSpPr>
          <p:nvPr/>
        </p:nvSpPr>
        <p:spPr bwMode="auto">
          <a:xfrm>
            <a:off x="5943600" y="3429000"/>
            <a:ext cx="292100"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40965" name="Oval 60"/>
          <p:cNvSpPr>
            <a:spLocks noChangeAspect="1" noChangeArrowheads="1"/>
          </p:cNvSpPr>
          <p:nvPr/>
        </p:nvSpPr>
        <p:spPr bwMode="auto">
          <a:xfrm>
            <a:off x="7770813" y="343217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40966" name="Oval 61"/>
          <p:cNvSpPr>
            <a:spLocks noChangeAspect="1" noChangeArrowheads="1"/>
          </p:cNvSpPr>
          <p:nvPr/>
        </p:nvSpPr>
        <p:spPr bwMode="auto">
          <a:xfrm flipH="1">
            <a:off x="6672263" y="3440113"/>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40967" name="Oval 62"/>
          <p:cNvSpPr>
            <a:spLocks noChangeAspect="1" noChangeArrowheads="1"/>
          </p:cNvSpPr>
          <p:nvPr/>
        </p:nvSpPr>
        <p:spPr bwMode="auto">
          <a:xfrm flipH="1">
            <a:off x="7589838" y="5032375"/>
            <a:ext cx="293687" cy="292100"/>
          </a:xfrm>
          <a:prstGeom prst="ellipse">
            <a:avLst/>
          </a:prstGeom>
          <a:solidFill>
            <a:schemeClr val="bg1"/>
          </a:solidFill>
          <a:ln w="127000">
            <a:solidFill>
              <a:srgbClr val="3366FF"/>
            </a:solidFill>
            <a:round/>
            <a:headEnd/>
            <a:tailEnd/>
          </a:ln>
        </p:spPr>
        <p:txBody>
          <a:bodyPr wrap="none" anchor="ctr"/>
          <a:lstStyle/>
          <a:p>
            <a:pPr algn="ctr"/>
            <a:endParaRPr lang="en-US" sz="2000" b="1">
              <a:latin typeface="Times New Roman" pitchFamily="18" charset="0"/>
            </a:endParaRPr>
          </a:p>
        </p:txBody>
      </p:sp>
      <p:sp>
        <p:nvSpPr>
          <p:cNvPr id="40968" name="AutoShape 64"/>
          <p:cNvSpPr>
            <a:spLocks noChangeAspect="1" noChangeArrowheads="1"/>
          </p:cNvSpPr>
          <p:nvPr/>
        </p:nvSpPr>
        <p:spPr bwMode="auto">
          <a:xfrm>
            <a:off x="6662738" y="453390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40969" name="AutoShape 65"/>
          <p:cNvSpPr>
            <a:spLocks noChangeAspect="1" noChangeArrowheads="1"/>
          </p:cNvSpPr>
          <p:nvPr/>
        </p:nvSpPr>
        <p:spPr bwMode="auto">
          <a:xfrm>
            <a:off x="5743575" y="295275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40970" name="AutoShape 67"/>
          <p:cNvSpPr>
            <a:spLocks noChangeAspect="1" noChangeArrowheads="1"/>
          </p:cNvSpPr>
          <p:nvPr/>
        </p:nvSpPr>
        <p:spPr bwMode="auto">
          <a:xfrm flipH="1">
            <a:off x="6864350" y="2963863"/>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40971" name="AutoShape 68"/>
          <p:cNvSpPr>
            <a:spLocks noChangeAspect="1" noChangeArrowheads="1"/>
          </p:cNvSpPr>
          <p:nvPr/>
        </p:nvSpPr>
        <p:spPr bwMode="auto">
          <a:xfrm flipH="1">
            <a:off x="7781925" y="4540250"/>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noFill/>
          <a:ln w="127000">
            <a:solidFill>
              <a:srgbClr val="FFAE37"/>
            </a:solidFill>
            <a:round/>
            <a:headEnd/>
            <a:tailEnd/>
          </a:ln>
        </p:spPr>
        <p:txBody>
          <a:bodyPr wrap="none" anchor="ctr"/>
          <a:lstStyle/>
          <a:p>
            <a:pPr algn="ctr"/>
            <a:endParaRPr lang="en-US" sz="2000" b="1">
              <a:latin typeface="Times New Roman" pitchFamily="18" charset="0"/>
            </a:endParaRPr>
          </a:p>
        </p:txBody>
      </p:sp>
      <p:sp>
        <p:nvSpPr>
          <p:cNvPr id="40972" name="Rectangle 3"/>
          <p:cNvSpPr>
            <a:spLocks noGrp="1" noChangeArrowheads="1"/>
          </p:cNvSpPr>
          <p:nvPr>
            <p:ph type="title"/>
          </p:nvPr>
        </p:nvSpPr>
        <p:spPr/>
        <p:txBody>
          <a:bodyPr>
            <a:normAutofit fontScale="90000"/>
          </a:bodyPr>
          <a:lstStyle/>
          <a:p>
            <a:pPr eaLnBrk="1" hangingPunct="1"/>
            <a:r>
              <a:rPr lang="en-US" smtClean="0"/>
              <a:t>Belief Propagation as Edge Deletion</a:t>
            </a:r>
          </a:p>
        </p:txBody>
      </p:sp>
      <p:sp>
        <p:nvSpPr>
          <p:cNvPr id="40973" name="Text Box 4"/>
          <p:cNvSpPr txBox="1">
            <a:spLocks noChangeArrowheads="1"/>
          </p:cNvSpPr>
          <p:nvPr/>
        </p:nvSpPr>
        <p:spPr bwMode="auto">
          <a:xfrm>
            <a:off x="6367463" y="6035675"/>
            <a:ext cx="1374775" cy="457200"/>
          </a:xfrm>
          <a:prstGeom prst="rect">
            <a:avLst/>
          </a:prstGeom>
          <a:noFill/>
          <a:ln w="9525">
            <a:noFill/>
            <a:miter lim="800000"/>
            <a:headEnd/>
            <a:tailEnd/>
          </a:ln>
        </p:spPr>
        <p:txBody>
          <a:bodyPr wrap="none">
            <a:spAutoFit/>
          </a:bodyPr>
          <a:lstStyle/>
          <a:p>
            <a:pPr algn="ctr">
              <a:spcBef>
                <a:spcPct val="50000"/>
              </a:spcBef>
            </a:pPr>
            <a:r>
              <a:rPr lang="en-US" sz="2400">
                <a:latin typeface="Times New Roman" pitchFamily="18" charset="0"/>
              </a:rPr>
              <a:t>Iteration </a:t>
            </a:r>
            <a:r>
              <a:rPr lang="en-US" sz="2400" i="1">
                <a:latin typeface="Times New Roman" pitchFamily="18" charset="0"/>
              </a:rPr>
              <a:t>t</a:t>
            </a:r>
            <a:endParaRPr lang="en-US" sz="2400" i="1" baseline="30000">
              <a:latin typeface="Times New Roman" pitchFamily="18" charset="0"/>
            </a:endParaRPr>
          </a:p>
        </p:txBody>
      </p:sp>
      <p:sp>
        <p:nvSpPr>
          <p:cNvPr id="40975" name="Oval 6"/>
          <p:cNvSpPr>
            <a:spLocks noChangeAspect="1" noChangeArrowheads="1"/>
          </p:cNvSpPr>
          <p:nvPr/>
        </p:nvSpPr>
        <p:spPr bwMode="auto">
          <a:xfrm>
            <a:off x="668338" y="2287588"/>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40976" name="Oval 7"/>
          <p:cNvSpPr>
            <a:spLocks noChangeAspect="1" noChangeArrowheads="1"/>
          </p:cNvSpPr>
          <p:nvPr/>
        </p:nvSpPr>
        <p:spPr bwMode="auto">
          <a:xfrm>
            <a:off x="2501900" y="228600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endParaRPr>
          </a:p>
        </p:txBody>
      </p:sp>
      <p:sp>
        <p:nvSpPr>
          <p:cNvPr id="40979" name="Oval 10"/>
          <p:cNvSpPr>
            <a:spLocks noChangeAspect="1" noChangeArrowheads="1"/>
          </p:cNvSpPr>
          <p:nvPr/>
        </p:nvSpPr>
        <p:spPr bwMode="auto">
          <a:xfrm>
            <a:off x="1592263" y="3865563"/>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40980" name="Oval 11"/>
          <p:cNvSpPr>
            <a:spLocks noChangeAspect="1" noChangeArrowheads="1"/>
          </p:cNvSpPr>
          <p:nvPr/>
        </p:nvSpPr>
        <p:spPr bwMode="auto">
          <a:xfrm>
            <a:off x="3413125" y="386397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40984" name="Text Box 25"/>
          <p:cNvSpPr txBox="1">
            <a:spLocks noChangeArrowheads="1"/>
          </p:cNvSpPr>
          <p:nvPr/>
        </p:nvSpPr>
        <p:spPr bwMode="auto">
          <a:xfrm>
            <a:off x="1795463" y="6037263"/>
            <a:ext cx="1374775" cy="457200"/>
          </a:xfrm>
          <a:prstGeom prst="rect">
            <a:avLst/>
          </a:prstGeom>
          <a:noFill/>
          <a:ln w="9525">
            <a:noFill/>
            <a:miter lim="800000"/>
            <a:headEnd/>
            <a:tailEnd/>
          </a:ln>
        </p:spPr>
        <p:txBody>
          <a:bodyPr wrap="none">
            <a:spAutoFit/>
          </a:bodyPr>
          <a:lstStyle/>
          <a:p>
            <a:pPr algn="ctr">
              <a:spcBef>
                <a:spcPct val="50000"/>
              </a:spcBef>
            </a:pPr>
            <a:r>
              <a:rPr lang="en-US" sz="2400">
                <a:latin typeface="Times New Roman" pitchFamily="18" charset="0"/>
              </a:rPr>
              <a:t>Iteration </a:t>
            </a:r>
            <a:r>
              <a:rPr lang="en-US" sz="2400" i="1">
                <a:latin typeface="Times New Roman" pitchFamily="18" charset="0"/>
              </a:rPr>
              <a:t>t</a:t>
            </a:r>
            <a:endParaRPr lang="en-US" sz="2400" i="1" baseline="30000">
              <a:latin typeface="Times New Roman" pitchFamily="18" charset="0"/>
            </a:endParaRPr>
          </a:p>
        </p:txBody>
      </p:sp>
      <p:sp>
        <p:nvSpPr>
          <p:cNvPr id="40985" name="Oval 27"/>
          <p:cNvSpPr>
            <a:spLocks noChangeAspect="1" noChangeArrowheads="1"/>
          </p:cNvSpPr>
          <p:nvPr/>
        </p:nvSpPr>
        <p:spPr bwMode="auto">
          <a:xfrm>
            <a:off x="5257800" y="2289175"/>
            <a:ext cx="549275" cy="547688"/>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40986" name="Oval 28"/>
          <p:cNvSpPr>
            <a:spLocks noChangeAspect="1" noChangeArrowheads="1"/>
          </p:cNvSpPr>
          <p:nvPr/>
        </p:nvSpPr>
        <p:spPr bwMode="auto">
          <a:xfrm>
            <a:off x="7089775" y="2287588"/>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endParaRPr>
          </a:p>
        </p:txBody>
      </p:sp>
      <p:sp>
        <p:nvSpPr>
          <p:cNvPr id="40987" name="Oval 29"/>
          <p:cNvSpPr>
            <a:spLocks noChangeAspect="1" noChangeArrowheads="1"/>
          </p:cNvSpPr>
          <p:nvPr/>
        </p:nvSpPr>
        <p:spPr bwMode="auto">
          <a:xfrm>
            <a:off x="6180138" y="3865563"/>
            <a:ext cx="549275" cy="549275"/>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40988" name="Oval 30"/>
          <p:cNvSpPr>
            <a:spLocks noChangeAspect="1" noChangeArrowheads="1"/>
          </p:cNvSpPr>
          <p:nvPr/>
        </p:nvSpPr>
        <p:spPr bwMode="auto">
          <a:xfrm>
            <a:off x="8001000" y="3865563"/>
            <a:ext cx="547688" cy="547687"/>
          </a:xfrm>
          <a:prstGeom prst="ellipse">
            <a:avLst/>
          </a:prstGeom>
          <a:noFill/>
          <a:ln w="2222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40990" name="Oval 33"/>
          <p:cNvSpPr>
            <a:spLocks noChangeAspect="1" noChangeArrowheads="1"/>
          </p:cNvSpPr>
          <p:nvPr/>
        </p:nvSpPr>
        <p:spPr bwMode="auto">
          <a:xfrm>
            <a:off x="6858000" y="5026025"/>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0991" name="AutoShape 34"/>
          <p:cNvSpPr>
            <a:spLocks noChangeAspect="1" noChangeArrowheads="1"/>
          </p:cNvSpPr>
          <p:nvPr/>
        </p:nvSpPr>
        <p:spPr bwMode="auto">
          <a:xfrm>
            <a:off x="6662738" y="4538663"/>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0994" name="Oval 38"/>
          <p:cNvSpPr>
            <a:spLocks noChangeAspect="1" noChangeArrowheads="1"/>
          </p:cNvSpPr>
          <p:nvPr/>
        </p:nvSpPr>
        <p:spPr bwMode="auto">
          <a:xfrm>
            <a:off x="5938838" y="3429000"/>
            <a:ext cx="292100"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0995" name="AutoShape 39"/>
          <p:cNvSpPr>
            <a:spLocks noChangeAspect="1" noChangeArrowheads="1"/>
          </p:cNvSpPr>
          <p:nvPr/>
        </p:nvSpPr>
        <p:spPr bwMode="auto">
          <a:xfrm>
            <a:off x="5743575" y="2957513"/>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0998" name="Oval 43"/>
          <p:cNvSpPr>
            <a:spLocks noChangeAspect="1" noChangeArrowheads="1"/>
          </p:cNvSpPr>
          <p:nvPr/>
        </p:nvSpPr>
        <p:spPr bwMode="auto">
          <a:xfrm>
            <a:off x="7766050" y="3432175"/>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0999" name="AutoShape 44"/>
          <p:cNvSpPr>
            <a:spLocks noChangeAspect="1" noChangeArrowheads="1"/>
          </p:cNvSpPr>
          <p:nvPr/>
        </p:nvSpPr>
        <p:spPr bwMode="auto">
          <a:xfrm>
            <a:off x="7570788" y="2960688"/>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1002" name="Oval 48"/>
          <p:cNvSpPr>
            <a:spLocks noChangeAspect="1" noChangeArrowheads="1"/>
          </p:cNvSpPr>
          <p:nvPr/>
        </p:nvSpPr>
        <p:spPr bwMode="auto">
          <a:xfrm flipH="1">
            <a:off x="6667500" y="3440113"/>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1003" name="AutoShape 49"/>
          <p:cNvSpPr>
            <a:spLocks noChangeAspect="1" noChangeArrowheads="1"/>
          </p:cNvSpPr>
          <p:nvPr/>
        </p:nvSpPr>
        <p:spPr bwMode="auto">
          <a:xfrm flipH="1">
            <a:off x="6864350" y="2968625"/>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1006" name="Oval 53"/>
          <p:cNvSpPr>
            <a:spLocks noChangeAspect="1" noChangeArrowheads="1"/>
          </p:cNvSpPr>
          <p:nvPr/>
        </p:nvSpPr>
        <p:spPr bwMode="auto">
          <a:xfrm flipH="1">
            <a:off x="7585075" y="5032375"/>
            <a:ext cx="293688" cy="292100"/>
          </a:xfrm>
          <a:prstGeom prst="ellipse">
            <a:avLst/>
          </a:pr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sp>
        <p:nvSpPr>
          <p:cNvPr id="41007" name="AutoShape 54"/>
          <p:cNvSpPr>
            <a:spLocks noChangeAspect="1" noChangeArrowheads="1"/>
          </p:cNvSpPr>
          <p:nvPr/>
        </p:nvSpPr>
        <p:spPr bwMode="auto">
          <a:xfrm flipH="1">
            <a:off x="7781925" y="4545013"/>
            <a:ext cx="292100" cy="292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7" y="10800"/>
                </a:moveTo>
                <a:cubicBezTo>
                  <a:pt x="2367" y="15457"/>
                  <a:pt x="6143" y="19233"/>
                  <a:pt x="10800" y="19233"/>
                </a:cubicBezTo>
                <a:cubicBezTo>
                  <a:pt x="15457" y="19233"/>
                  <a:pt x="19233" y="15457"/>
                  <a:pt x="19233" y="10800"/>
                </a:cubicBezTo>
                <a:cubicBezTo>
                  <a:pt x="19233" y="6143"/>
                  <a:pt x="15457" y="2367"/>
                  <a:pt x="10800" y="2367"/>
                </a:cubicBezTo>
                <a:cubicBezTo>
                  <a:pt x="6143" y="2367"/>
                  <a:pt x="2367" y="6143"/>
                  <a:pt x="2367" y="10800"/>
                </a:cubicBezTo>
                <a:close/>
              </a:path>
            </a:pathLst>
          </a:custGeom>
          <a:solidFill>
            <a:schemeClr val="bg1"/>
          </a:solidFill>
          <a:ln w="22225">
            <a:solidFill>
              <a:schemeClr val="tx1"/>
            </a:solidFill>
            <a:round/>
            <a:headEnd/>
            <a:tailEnd/>
          </a:ln>
        </p:spPr>
        <p:txBody>
          <a:bodyPr wrap="none" anchor="ctr"/>
          <a:lstStyle/>
          <a:p>
            <a:pPr algn="ctr"/>
            <a:endParaRPr lang="en-US" sz="2000" b="1">
              <a:latin typeface="Times New Roman" pitchFamily="18" charset="0"/>
            </a:endParaRPr>
          </a:p>
        </p:txBody>
      </p:sp>
      <p:cxnSp>
        <p:nvCxnSpPr>
          <p:cNvPr id="41010" name="AutoShape 72"/>
          <p:cNvCxnSpPr>
            <a:cxnSpLocks noChangeAspect="1" noChangeShapeType="1"/>
          </p:cNvCxnSpPr>
          <p:nvPr/>
        </p:nvCxnSpPr>
        <p:spPr bwMode="auto">
          <a:xfrm>
            <a:off x="1905000" y="4572000"/>
            <a:ext cx="420688" cy="950913"/>
          </a:xfrm>
          <a:prstGeom prst="straightConnector1">
            <a:avLst/>
          </a:prstGeom>
          <a:noFill/>
          <a:ln w="101600">
            <a:solidFill>
              <a:srgbClr val="3366FF"/>
            </a:solidFill>
            <a:round/>
            <a:headEnd/>
            <a:tailEnd type="triangle" w="med" len="med"/>
          </a:ln>
        </p:spPr>
      </p:cxnSp>
      <p:cxnSp>
        <p:nvCxnSpPr>
          <p:cNvPr id="41011" name="AutoShape 73"/>
          <p:cNvCxnSpPr>
            <a:cxnSpLocks noChangeAspect="1" noChangeShapeType="1"/>
          </p:cNvCxnSpPr>
          <p:nvPr/>
        </p:nvCxnSpPr>
        <p:spPr bwMode="auto">
          <a:xfrm flipH="1">
            <a:off x="1944688" y="2743200"/>
            <a:ext cx="417512" cy="930275"/>
          </a:xfrm>
          <a:prstGeom prst="straightConnector1">
            <a:avLst/>
          </a:prstGeom>
          <a:noFill/>
          <a:ln w="101600">
            <a:solidFill>
              <a:srgbClr val="3366FF"/>
            </a:solidFill>
            <a:round/>
            <a:headEnd/>
            <a:tailEnd type="triangle" w="med" len="med"/>
          </a:ln>
        </p:spPr>
      </p:cxnSp>
      <p:cxnSp>
        <p:nvCxnSpPr>
          <p:cNvPr id="41012" name="AutoShape 74"/>
          <p:cNvCxnSpPr>
            <a:cxnSpLocks noChangeAspect="1" noChangeShapeType="1"/>
          </p:cNvCxnSpPr>
          <p:nvPr/>
        </p:nvCxnSpPr>
        <p:spPr bwMode="auto">
          <a:xfrm>
            <a:off x="962025" y="2971800"/>
            <a:ext cx="428625" cy="930275"/>
          </a:xfrm>
          <a:prstGeom prst="straightConnector1">
            <a:avLst/>
          </a:prstGeom>
          <a:noFill/>
          <a:ln w="101600">
            <a:solidFill>
              <a:srgbClr val="3366FF"/>
            </a:solidFill>
            <a:round/>
            <a:headEnd/>
            <a:tailEnd type="triangle" w="med" len="med"/>
          </a:ln>
        </p:spPr>
      </p:cxnSp>
      <p:cxnSp>
        <p:nvCxnSpPr>
          <p:cNvPr id="41013" name="AutoShape 75"/>
          <p:cNvCxnSpPr>
            <a:cxnSpLocks noChangeAspect="1" noChangeShapeType="1"/>
          </p:cNvCxnSpPr>
          <p:nvPr/>
        </p:nvCxnSpPr>
        <p:spPr bwMode="auto">
          <a:xfrm>
            <a:off x="2814638" y="2955925"/>
            <a:ext cx="419100" cy="930275"/>
          </a:xfrm>
          <a:prstGeom prst="straightConnector1">
            <a:avLst/>
          </a:prstGeom>
          <a:noFill/>
          <a:ln w="101600">
            <a:solidFill>
              <a:srgbClr val="3366FF"/>
            </a:solidFill>
            <a:round/>
            <a:headEnd/>
            <a:tailEnd type="triangle" w="med" len="med"/>
          </a:ln>
        </p:spPr>
      </p:cxnSp>
      <p:cxnSp>
        <p:nvCxnSpPr>
          <p:cNvPr id="41014" name="AutoShape 76"/>
          <p:cNvCxnSpPr>
            <a:cxnSpLocks noChangeAspect="1" noChangeShapeType="1"/>
          </p:cNvCxnSpPr>
          <p:nvPr/>
        </p:nvCxnSpPr>
        <p:spPr bwMode="auto">
          <a:xfrm flipH="1">
            <a:off x="2860675" y="4343400"/>
            <a:ext cx="415925" cy="952500"/>
          </a:xfrm>
          <a:prstGeom prst="straightConnector1">
            <a:avLst/>
          </a:prstGeom>
          <a:noFill/>
          <a:ln w="101600">
            <a:solidFill>
              <a:srgbClr val="3366FF"/>
            </a:solidFill>
            <a:round/>
            <a:headEnd/>
            <a:tailEnd type="triangle" w="med" len="med"/>
          </a:ln>
        </p:spPr>
      </p:cxnSp>
      <p:cxnSp>
        <p:nvCxnSpPr>
          <p:cNvPr id="41015" name="AutoShape 77"/>
          <p:cNvCxnSpPr>
            <a:cxnSpLocks noChangeAspect="1" noChangeShapeType="1"/>
          </p:cNvCxnSpPr>
          <p:nvPr/>
        </p:nvCxnSpPr>
        <p:spPr bwMode="auto">
          <a:xfrm>
            <a:off x="2286000" y="4306888"/>
            <a:ext cx="420688" cy="950912"/>
          </a:xfrm>
          <a:prstGeom prst="straightConnector1">
            <a:avLst/>
          </a:prstGeom>
          <a:noFill/>
          <a:ln w="101600">
            <a:solidFill>
              <a:srgbClr val="FFAE37"/>
            </a:solidFill>
            <a:round/>
            <a:headEnd type="triangle" w="med" len="med"/>
            <a:tailEnd/>
          </a:ln>
        </p:spPr>
      </p:cxnSp>
      <p:cxnSp>
        <p:nvCxnSpPr>
          <p:cNvPr id="41016" name="AutoShape 78"/>
          <p:cNvCxnSpPr>
            <a:cxnSpLocks noChangeAspect="1" noChangeShapeType="1"/>
          </p:cNvCxnSpPr>
          <p:nvPr/>
        </p:nvCxnSpPr>
        <p:spPr bwMode="auto">
          <a:xfrm flipH="1">
            <a:off x="2325688" y="2895600"/>
            <a:ext cx="417512" cy="930275"/>
          </a:xfrm>
          <a:prstGeom prst="straightConnector1">
            <a:avLst/>
          </a:prstGeom>
          <a:noFill/>
          <a:ln w="101600">
            <a:solidFill>
              <a:srgbClr val="FFAE37"/>
            </a:solidFill>
            <a:round/>
            <a:headEnd type="triangle" w="med" len="med"/>
            <a:tailEnd/>
          </a:ln>
        </p:spPr>
      </p:cxnSp>
      <p:cxnSp>
        <p:nvCxnSpPr>
          <p:cNvPr id="41017" name="AutoShape 79"/>
          <p:cNvCxnSpPr>
            <a:cxnSpLocks noChangeAspect="1" noChangeShapeType="1"/>
          </p:cNvCxnSpPr>
          <p:nvPr/>
        </p:nvCxnSpPr>
        <p:spPr bwMode="auto">
          <a:xfrm>
            <a:off x="1371600" y="2727325"/>
            <a:ext cx="428625" cy="930275"/>
          </a:xfrm>
          <a:prstGeom prst="straightConnector1">
            <a:avLst/>
          </a:prstGeom>
          <a:noFill/>
          <a:ln w="101600">
            <a:solidFill>
              <a:srgbClr val="FFAE37"/>
            </a:solidFill>
            <a:round/>
            <a:headEnd type="triangle" w="med" len="med"/>
            <a:tailEnd/>
          </a:ln>
        </p:spPr>
      </p:cxnSp>
      <p:cxnSp>
        <p:nvCxnSpPr>
          <p:cNvPr id="41018" name="AutoShape 80"/>
          <p:cNvCxnSpPr>
            <a:cxnSpLocks noChangeAspect="1" noChangeShapeType="1"/>
          </p:cNvCxnSpPr>
          <p:nvPr/>
        </p:nvCxnSpPr>
        <p:spPr bwMode="auto">
          <a:xfrm>
            <a:off x="3200400" y="2743200"/>
            <a:ext cx="419100" cy="930275"/>
          </a:xfrm>
          <a:prstGeom prst="straightConnector1">
            <a:avLst/>
          </a:prstGeom>
          <a:noFill/>
          <a:ln w="101600">
            <a:solidFill>
              <a:srgbClr val="FFAE37"/>
            </a:solidFill>
            <a:round/>
            <a:headEnd type="triangle" w="med" len="med"/>
            <a:tailEnd/>
          </a:ln>
        </p:spPr>
      </p:cxnSp>
      <p:cxnSp>
        <p:nvCxnSpPr>
          <p:cNvPr id="41019" name="AutoShape 81"/>
          <p:cNvCxnSpPr>
            <a:cxnSpLocks noChangeAspect="1" noChangeShapeType="1"/>
          </p:cNvCxnSpPr>
          <p:nvPr/>
        </p:nvCxnSpPr>
        <p:spPr bwMode="auto">
          <a:xfrm flipH="1">
            <a:off x="3241675" y="4533900"/>
            <a:ext cx="415925" cy="952500"/>
          </a:xfrm>
          <a:prstGeom prst="straightConnector1">
            <a:avLst/>
          </a:prstGeom>
          <a:noFill/>
          <a:ln w="101600">
            <a:solidFill>
              <a:srgbClr val="FFAE37"/>
            </a:solidFill>
            <a:round/>
            <a:headEnd type="triangle" w="med" len="med"/>
            <a:tailEnd/>
          </a:ln>
        </p:spPr>
      </p:cxnSp>
      <p:sp>
        <p:nvSpPr>
          <p:cNvPr id="41020" name="Line 14"/>
          <p:cNvSpPr>
            <a:spLocks noChangeShapeType="1"/>
          </p:cNvSpPr>
          <p:nvPr/>
        </p:nvSpPr>
        <p:spPr bwMode="auto">
          <a:xfrm>
            <a:off x="4525963" y="1803400"/>
            <a:ext cx="46037" cy="4978400"/>
          </a:xfrm>
          <a:prstGeom prst="line">
            <a:avLst/>
          </a:prstGeom>
          <a:noFill/>
          <a:ln w="28575">
            <a:solidFill>
              <a:schemeClr val="tx1"/>
            </a:solidFill>
            <a:prstDash val="dash"/>
            <a:round/>
            <a:headEnd/>
            <a:tailEnd/>
          </a:ln>
        </p:spPr>
        <p:txBody>
          <a:bodyPr/>
          <a:lstStyle/>
          <a:p>
            <a:endParaRPr lang="en-US"/>
          </a:p>
        </p:txBody>
      </p:sp>
      <p:cxnSp>
        <p:nvCxnSpPr>
          <p:cNvPr id="61" name="AutoShape 4"/>
          <p:cNvCxnSpPr>
            <a:cxnSpLocks noChangeAspect="1" noChangeShapeType="1"/>
          </p:cNvCxnSpPr>
          <p:nvPr/>
        </p:nvCxnSpPr>
        <p:spPr bwMode="auto">
          <a:xfrm>
            <a:off x="2060575" y="4348163"/>
            <a:ext cx="525463" cy="1189037"/>
          </a:xfrm>
          <a:prstGeom prst="straightConnector1">
            <a:avLst/>
          </a:prstGeom>
          <a:noFill/>
          <a:ln w="28575">
            <a:solidFill>
              <a:schemeClr val="tx1"/>
            </a:solidFill>
            <a:round/>
            <a:headEnd/>
            <a:tailEnd type="none" w="lg" len="lg"/>
          </a:ln>
        </p:spPr>
      </p:cxnSp>
      <p:cxnSp>
        <p:nvCxnSpPr>
          <p:cNvPr id="62" name="AutoShape 7"/>
          <p:cNvCxnSpPr>
            <a:cxnSpLocks noChangeAspect="1" noChangeShapeType="1"/>
          </p:cNvCxnSpPr>
          <p:nvPr/>
        </p:nvCxnSpPr>
        <p:spPr bwMode="auto">
          <a:xfrm flipH="1">
            <a:off x="2060575" y="2768600"/>
            <a:ext cx="522288" cy="1163638"/>
          </a:xfrm>
          <a:prstGeom prst="straightConnector1">
            <a:avLst/>
          </a:prstGeom>
          <a:noFill/>
          <a:ln w="28575">
            <a:solidFill>
              <a:schemeClr val="tx1"/>
            </a:solidFill>
            <a:round/>
            <a:headEnd/>
            <a:tailEnd type="none" w="lg" len="lg"/>
          </a:ln>
        </p:spPr>
      </p:cxnSp>
      <p:cxnSp>
        <p:nvCxnSpPr>
          <p:cNvPr id="63" name="AutoShape 8"/>
          <p:cNvCxnSpPr>
            <a:cxnSpLocks noChangeAspect="1" noChangeShapeType="1"/>
          </p:cNvCxnSpPr>
          <p:nvPr/>
        </p:nvCxnSpPr>
        <p:spPr bwMode="auto">
          <a:xfrm>
            <a:off x="1136650" y="2770188"/>
            <a:ext cx="536575" cy="1162050"/>
          </a:xfrm>
          <a:prstGeom prst="straightConnector1">
            <a:avLst/>
          </a:prstGeom>
          <a:noFill/>
          <a:ln w="28575">
            <a:solidFill>
              <a:schemeClr val="tx1"/>
            </a:solidFill>
            <a:round/>
            <a:headEnd/>
            <a:tailEnd type="none" w="lg" len="lg"/>
          </a:ln>
        </p:spPr>
      </p:cxnSp>
      <p:cxnSp>
        <p:nvCxnSpPr>
          <p:cNvPr id="64" name="AutoShape 11"/>
          <p:cNvCxnSpPr>
            <a:cxnSpLocks noChangeAspect="1" noChangeShapeType="1"/>
          </p:cNvCxnSpPr>
          <p:nvPr/>
        </p:nvCxnSpPr>
        <p:spPr bwMode="auto">
          <a:xfrm>
            <a:off x="2970213" y="2768600"/>
            <a:ext cx="523875" cy="1162050"/>
          </a:xfrm>
          <a:prstGeom prst="straightConnector1">
            <a:avLst/>
          </a:prstGeom>
          <a:noFill/>
          <a:ln w="28575">
            <a:solidFill>
              <a:schemeClr val="tx1"/>
            </a:solidFill>
            <a:round/>
            <a:headEnd/>
            <a:tailEnd type="none" w="lg" len="lg"/>
          </a:ln>
        </p:spPr>
      </p:cxnSp>
      <p:cxnSp>
        <p:nvCxnSpPr>
          <p:cNvPr id="65" name="AutoShape 12"/>
          <p:cNvCxnSpPr>
            <a:cxnSpLocks noChangeAspect="1" noChangeShapeType="1"/>
          </p:cNvCxnSpPr>
          <p:nvPr/>
        </p:nvCxnSpPr>
        <p:spPr bwMode="auto">
          <a:xfrm flipH="1">
            <a:off x="2973388" y="4346575"/>
            <a:ext cx="520700" cy="1190625"/>
          </a:xfrm>
          <a:prstGeom prst="straightConnector1">
            <a:avLst/>
          </a:prstGeom>
          <a:noFill/>
          <a:ln w="28575">
            <a:solidFill>
              <a:schemeClr val="tx1"/>
            </a:solidFill>
            <a:round/>
            <a:headEnd/>
            <a:tailEnd type="none" w="lg" len="lg"/>
          </a:ln>
        </p:spPr>
      </p:cxnSp>
      <p:sp>
        <p:nvSpPr>
          <p:cNvPr id="66" name="Oval 10"/>
          <p:cNvSpPr>
            <a:spLocks noChangeAspect="1" noChangeArrowheads="1"/>
          </p:cNvSpPr>
          <p:nvPr/>
        </p:nvSpPr>
        <p:spPr bwMode="auto">
          <a:xfrm>
            <a:off x="2505075" y="5470525"/>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sp>
        <p:nvSpPr>
          <p:cNvPr id="67" name="Line 22"/>
          <p:cNvSpPr>
            <a:spLocks noChangeAspect="1" noChangeShapeType="1"/>
          </p:cNvSpPr>
          <p:nvPr/>
        </p:nvSpPr>
        <p:spPr bwMode="auto">
          <a:xfrm>
            <a:off x="6643688" y="4322763"/>
            <a:ext cx="103187" cy="220662"/>
          </a:xfrm>
          <a:prstGeom prst="line">
            <a:avLst/>
          </a:prstGeom>
          <a:noFill/>
          <a:ln w="22225">
            <a:solidFill>
              <a:schemeClr val="tx1"/>
            </a:solidFill>
            <a:round/>
            <a:headEnd/>
            <a:tailEnd type="none" w="lg" len="lg"/>
          </a:ln>
        </p:spPr>
        <p:txBody>
          <a:bodyPr/>
          <a:lstStyle/>
          <a:p>
            <a:endParaRPr lang="en-US"/>
          </a:p>
        </p:txBody>
      </p:sp>
      <p:sp>
        <p:nvSpPr>
          <p:cNvPr id="68" name="Line 23"/>
          <p:cNvSpPr>
            <a:spLocks noChangeAspect="1" noChangeShapeType="1"/>
          </p:cNvSpPr>
          <p:nvPr/>
        </p:nvSpPr>
        <p:spPr bwMode="auto">
          <a:xfrm>
            <a:off x="7069138" y="5310188"/>
            <a:ext cx="103187" cy="220662"/>
          </a:xfrm>
          <a:prstGeom prst="line">
            <a:avLst/>
          </a:prstGeom>
          <a:noFill/>
          <a:ln w="22225">
            <a:solidFill>
              <a:schemeClr val="tx1"/>
            </a:solidFill>
            <a:round/>
            <a:headEnd/>
            <a:tailEnd type="none" w="lg" len="lg"/>
          </a:ln>
        </p:spPr>
        <p:txBody>
          <a:bodyPr/>
          <a:lstStyle/>
          <a:p>
            <a:endParaRPr lang="en-US"/>
          </a:p>
        </p:txBody>
      </p:sp>
      <p:sp>
        <p:nvSpPr>
          <p:cNvPr id="69" name="Line 26"/>
          <p:cNvSpPr>
            <a:spLocks noChangeAspect="1" noChangeShapeType="1"/>
          </p:cNvSpPr>
          <p:nvPr/>
        </p:nvSpPr>
        <p:spPr bwMode="auto">
          <a:xfrm>
            <a:off x="5724525" y="2741613"/>
            <a:ext cx="103188" cy="220662"/>
          </a:xfrm>
          <a:prstGeom prst="line">
            <a:avLst/>
          </a:prstGeom>
          <a:noFill/>
          <a:ln w="22225">
            <a:solidFill>
              <a:schemeClr val="tx1"/>
            </a:solidFill>
            <a:round/>
            <a:headEnd/>
            <a:tailEnd type="none" w="lg" len="lg"/>
          </a:ln>
        </p:spPr>
        <p:txBody>
          <a:bodyPr/>
          <a:lstStyle/>
          <a:p>
            <a:endParaRPr lang="en-US"/>
          </a:p>
        </p:txBody>
      </p:sp>
      <p:sp>
        <p:nvSpPr>
          <p:cNvPr id="70" name="Line 27"/>
          <p:cNvSpPr>
            <a:spLocks noChangeAspect="1" noChangeShapeType="1"/>
          </p:cNvSpPr>
          <p:nvPr/>
        </p:nvSpPr>
        <p:spPr bwMode="auto">
          <a:xfrm>
            <a:off x="6149975" y="3713163"/>
            <a:ext cx="103188" cy="220662"/>
          </a:xfrm>
          <a:prstGeom prst="line">
            <a:avLst/>
          </a:prstGeom>
          <a:noFill/>
          <a:ln w="22225">
            <a:solidFill>
              <a:schemeClr val="tx1"/>
            </a:solidFill>
            <a:round/>
            <a:headEnd/>
            <a:tailEnd type="none" w="lg" len="lg"/>
          </a:ln>
        </p:spPr>
        <p:txBody>
          <a:bodyPr/>
          <a:lstStyle/>
          <a:p>
            <a:endParaRPr lang="en-US"/>
          </a:p>
        </p:txBody>
      </p:sp>
      <p:sp>
        <p:nvSpPr>
          <p:cNvPr id="71" name="Line 30"/>
          <p:cNvSpPr>
            <a:spLocks noChangeAspect="1" noChangeShapeType="1"/>
          </p:cNvSpPr>
          <p:nvPr/>
        </p:nvSpPr>
        <p:spPr bwMode="auto">
          <a:xfrm>
            <a:off x="7551738" y="2744788"/>
            <a:ext cx="103187" cy="219075"/>
          </a:xfrm>
          <a:prstGeom prst="line">
            <a:avLst/>
          </a:prstGeom>
          <a:noFill/>
          <a:ln w="22225">
            <a:solidFill>
              <a:schemeClr val="tx1"/>
            </a:solidFill>
            <a:round/>
            <a:headEnd/>
            <a:tailEnd type="none" w="lg" len="lg"/>
          </a:ln>
        </p:spPr>
        <p:txBody>
          <a:bodyPr/>
          <a:lstStyle/>
          <a:p>
            <a:endParaRPr lang="en-US"/>
          </a:p>
        </p:txBody>
      </p:sp>
      <p:sp>
        <p:nvSpPr>
          <p:cNvPr id="72" name="Line 31"/>
          <p:cNvSpPr>
            <a:spLocks noChangeAspect="1" noChangeShapeType="1"/>
          </p:cNvSpPr>
          <p:nvPr/>
        </p:nvSpPr>
        <p:spPr bwMode="auto">
          <a:xfrm>
            <a:off x="7978775" y="3716338"/>
            <a:ext cx="103188" cy="219075"/>
          </a:xfrm>
          <a:prstGeom prst="line">
            <a:avLst/>
          </a:prstGeom>
          <a:noFill/>
          <a:ln w="22225">
            <a:solidFill>
              <a:schemeClr val="tx1"/>
            </a:solidFill>
            <a:round/>
            <a:headEnd/>
            <a:tailEnd type="none" w="lg" len="lg"/>
          </a:ln>
        </p:spPr>
        <p:txBody>
          <a:bodyPr/>
          <a:lstStyle/>
          <a:p>
            <a:endParaRPr lang="en-US"/>
          </a:p>
        </p:txBody>
      </p:sp>
      <p:sp>
        <p:nvSpPr>
          <p:cNvPr id="73" name="Line 34"/>
          <p:cNvSpPr>
            <a:spLocks noChangeAspect="1" noChangeShapeType="1"/>
          </p:cNvSpPr>
          <p:nvPr/>
        </p:nvSpPr>
        <p:spPr bwMode="auto">
          <a:xfrm flipH="1">
            <a:off x="7072313" y="2752725"/>
            <a:ext cx="103187" cy="219075"/>
          </a:xfrm>
          <a:prstGeom prst="line">
            <a:avLst/>
          </a:prstGeom>
          <a:noFill/>
          <a:ln w="22225">
            <a:solidFill>
              <a:schemeClr val="tx1"/>
            </a:solidFill>
            <a:round/>
            <a:headEnd/>
            <a:tailEnd type="none" w="lg" len="lg"/>
          </a:ln>
        </p:spPr>
        <p:txBody>
          <a:bodyPr/>
          <a:lstStyle/>
          <a:p>
            <a:endParaRPr lang="en-US"/>
          </a:p>
        </p:txBody>
      </p:sp>
      <p:sp>
        <p:nvSpPr>
          <p:cNvPr id="74" name="Line 35"/>
          <p:cNvSpPr>
            <a:spLocks noChangeAspect="1" noChangeShapeType="1"/>
          </p:cNvSpPr>
          <p:nvPr/>
        </p:nvSpPr>
        <p:spPr bwMode="auto">
          <a:xfrm flipH="1">
            <a:off x="6645275" y="3724275"/>
            <a:ext cx="103188" cy="219075"/>
          </a:xfrm>
          <a:prstGeom prst="line">
            <a:avLst/>
          </a:prstGeom>
          <a:noFill/>
          <a:ln w="22225">
            <a:solidFill>
              <a:schemeClr val="tx1"/>
            </a:solidFill>
            <a:round/>
            <a:headEnd/>
            <a:tailEnd type="none" w="lg" len="lg"/>
          </a:ln>
        </p:spPr>
        <p:txBody>
          <a:bodyPr/>
          <a:lstStyle/>
          <a:p>
            <a:endParaRPr lang="en-US"/>
          </a:p>
        </p:txBody>
      </p:sp>
      <p:sp>
        <p:nvSpPr>
          <p:cNvPr id="75" name="Line 38"/>
          <p:cNvSpPr>
            <a:spLocks noChangeAspect="1" noChangeShapeType="1"/>
          </p:cNvSpPr>
          <p:nvPr/>
        </p:nvSpPr>
        <p:spPr bwMode="auto">
          <a:xfrm flipH="1">
            <a:off x="7989888" y="4329113"/>
            <a:ext cx="103187" cy="220662"/>
          </a:xfrm>
          <a:prstGeom prst="line">
            <a:avLst/>
          </a:prstGeom>
          <a:noFill/>
          <a:ln w="22225">
            <a:solidFill>
              <a:schemeClr val="tx1"/>
            </a:solidFill>
            <a:round/>
            <a:headEnd/>
            <a:tailEnd type="none" w="lg" len="lg"/>
          </a:ln>
        </p:spPr>
        <p:txBody>
          <a:bodyPr/>
          <a:lstStyle/>
          <a:p>
            <a:endParaRPr lang="en-US"/>
          </a:p>
        </p:txBody>
      </p:sp>
      <p:sp>
        <p:nvSpPr>
          <p:cNvPr id="76" name="Line 39"/>
          <p:cNvSpPr>
            <a:spLocks noChangeAspect="1" noChangeShapeType="1"/>
          </p:cNvSpPr>
          <p:nvPr/>
        </p:nvSpPr>
        <p:spPr bwMode="auto">
          <a:xfrm flipH="1">
            <a:off x="7562850" y="5316538"/>
            <a:ext cx="103188" cy="220662"/>
          </a:xfrm>
          <a:prstGeom prst="line">
            <a:avLst/>
          </a:prstGeom>
          <a:noFill/>
          <a:ln w="22225">
            <a:solidFill>
              <a:schemeClr val="tx1"/>
            </a:solidFill>
            <a:round/>
            <a:headEnd/>
            <a:tailEnd type="none" w="lg" len="lg"/>
          </a:ln>
        </p:spPr>
        <p:txBody>
          <a:bodyPr/>
          <a:lstStyle/>
          <a:p>
            <a:endParaRPr lang="en-US"/>
          </a:p>
        </p:txBody>
      </p:sp>
      <p:sp>
        <p:nvSpPr>
          <p:cNvPr id="77" name="Oval 10"/>
          <p:cNvSpPr>
            <a:spLocks noChangeAspect="1" noChangeArrowheads="1"/>
          </p:cNvSpPr>
          <p:nvPr/>
        </p:nvSpPr>
        <p:spPr bwMode="auto">
          <a:xfrm>
            <a:off x="7092950" y="5467350"/>
            <a:ext cx="549275" cy="549275"/>
          </a:xfrm>
          <a:prstGeom prst="ellipse">
            <a:avLst/>
          </a:prstGeom>
          <a:noFill/>
          <a:ln w="28575">
            <a:solidFill>
              <a:schemeClr val="tx1"/>
            </a:solidFill>
            <a:round/>
            <a:headEnd/>
            <a:tailEnd/>
          </a:ln>
        </p:spPr>
        <p:txBody>
          <a:bodyPr wrap="none" anchor="ctr"/>
          <a:lstStyle/>
          <a:p>
            <a:pPr algn="ctr"/>
            <a:endParaRPr lang="en-US" i="1">
              <a:latin typeface="Times New Roman" pitchFamily="18" charset="0"/>
              <a:sym typeface="Symbol" pitchFamily="18" charset="2"/>
            </a:endParaRPr>
          </a:p>
        </p:txBody>
      </p:sp>
      <p:graphicFrame>
        <p:nvGraphicFramePr>
          <p:cNvPr id="262146" name="Object 2"/>
          <p:cNvGraphicFramePr>
            <a:graphicFrameLocks noChangeAspect="1"/>
          </p:cNvGraphicFramePr>
          <p:nvPr/>
        </p:nvGraphicFramePr>
        <p:xfrm>
          <a:off x="3352800" y="1219200"/>
          <a:ext cx="5486400" cy="803275"/>
        </p:xfrm>
        <a:graphic>
          <a:graphicData uri="http://schemas.openxmlformats.org/presentationml/2006/ole">
            <p:oleObj spid="_x0000_s262146" name="Equation" r:id="rId4" imgW="3035160" imgH="444240" progId="Equation.3">
              <p:embed/>
            </p:oleObj>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28" name="Text Box 100"/>
          <p:cNvSpPr txBox="1">
            <a:spLocks noChangeArrowheads="1"/>
          </p:cNvSpPr>
          <p:nvPr/>
        </p:nvSpPr>
        <p:spPr bwMode="auto">
          <a:xfrm>
            <a:off x="4738688" y="5454651"/>
            <a:ext cx="4291012" cy="396875"/>
          </a:xfrm>
          <a:prstGeom prst="rect">
            <a:avLst/>
          </a:prstGeom>
          <a:noFill/>
          <a:ln w="9525">
            <a:noFill/>
            <a:miter lim="800000"/>
            <a:headEnd/>
            <a:tailEnd/>
          </a:ln>
          <a:effectLst/>
        </p:spPr>
        <p:txBody>
          <a:bodyPr wrap="none">
            <a:spAutoFit/>
          </a:bodyPr>
          <a:lstStyle/>
          <a:p>
            <a:pPr algn="ctr">
              <a:spcBef>
                <a:spcPct val="50000"/>
              </a:spcBef>
            </a:pPr>
            <a:r>
              <a:rPr lang="en-US" sz="2000"/>
              <a:t>BP is a disconnected approximation.</a:t>
            </a:r>
          </a:p>
        </p:txBody>
      </p:sp>
      <p:sp>
        <p:nvSpPr>
          <p:cNvPr id="125029" name="Text Box 101"/>
          <p:cNvSpPr txBox="1">
            <a:spLocks noChangeArrowheads="1"/>
          </p:cNvSpPr>
          <p:nvPr/>
        </p:nvSpPr>
        <p:spPr bwMode="auto">
          <a:xfrm>
            <a:off x="4902200" y="5988051"/>
            <a:ext cx="3965575" cy="396875"/>
          </a:xfrm>
          <a:prstGeom prst="rect">
            <a:avLst/>
          </a:prstGeom>
          <a:noFill/>
          <a:ln w="9525">
            <a:noFill/>
            <a:miter lim="800000"/>
            <a:headEnd/>
            <a:tailEnd/>
          </a:ln>
          <a:effectLst/>
        </p:spPr>
        <p:txBody>
          <a:bodyPr wrap="none">
            <a:spAutoFit/>
          </a:bodyPr>
          <a:lstStyle/>
          <a:p>
            <a:pPr algn="ctr">
              <a:spcBef>
                <a:spcPct val="50000"/>
              </a:spcBef>
            </a:pPr>
            <a:r>
              <a:rPr lang="en-US" sz="2000"/>
              <a:t>BP is </a:t>
            </a:r>
            <a:r>
              <a:rPr lang="en-US" sz="2000" i="1"/>
              <a:t>any</a:t>
            </a:r>
            <a:r>
              <a:rPr lang="en-US" sz="2000"/>
              <a:t> polytree approximation.</a:t>
            </a:r>
          </a:p>
        </p:txBody>
      </p:sp>
      <p:sp>
        <p:nvSpPr>
          <p:cNvPr id="124930" name="Rectangle 2"/>
          <p:cNvSpPr>
            <a:spLocks noGrp="1" noChangeArrowheads="1"/>
          </p:cNvSpPr>
          <p:nvPr>
            <p:ph type="title"/>
          </p:nvPr>
        </p:nvSpPr>
        <p:spPr/>
        <p:txBody>
          <a:bodyPr>
            <a:normAutofit fontScale="90000"/>
          </a:bodyPr>
          <a:lstStyle/>
          <a:p>
            <a:r>
              <a:rPr lang="en-US"/>
              <a:t>Deleting Edges and </a:t>
            </a:r>
            <a:r>
              <a:rPr lang="en-US" smtClean="0"/>
              <a:t/>
            </a:r>
            <a:br>
              <a:rPr lang="en-US" smtClean="0"/>
            </a:br>
            <a:r>
              <a:rPr lang="en-US" smtClean="0"/>
              <a:t>Loopy </a:t>
            </a:r>
            <a:r>
              <a:rPr lang="en-US"/>
              <a:t>Belief Propagation</a:t>
            </a:r>
          </a:p>
        </p:txBody>
      </p:sp>
      <p:sp>
        <p:nvSpPr>
          <p:cNvPr id="124931" name="Oval 3"/>
          <p:cNvSpPr>
            <a:spLocks noChangeArrowheads="1"/>
          </p:cNvSpPr>
          <p:nvPr/>
        </p:nvSpPr>
        <p:spPr bwMode="auto">
          <a:xfrm rot="16200000" flipH="1">
            <a:off x="777875" y="19050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2" name="Oval 4"/>
          <p:cNvSpPr>
            <a:spLocks noChangeArrowheads="1"/>
          </p:cNvSpPr>
          <p:nvPr/>
        </p:nvSpPr>
        <p:spPr bwMode="auto">
          <a:xfrm rot="16200000" flipH="1">
            <a:off x="777875" y="32766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3" name="Oval 5"/>
          <p:cNvSpPr>
            <a:spLocks noChangeArrowheads="1"/>
          </p:cNvSpPr>
          <p:nvPr/>
        </p:nvSpPr>
        <p:spPr bwMode="auto">
          <a:xfrm rot="16200000" flipH="1">
            <a:off x="777875" y="46482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cxnSp>
        <p:nvCxnSpPr>
          <p:cNvPr id="124934" name="AutoShape 6"/>
          <p:cNvCxnSpPr>
            <a:cxnSpLocks noChangeShapeType="1"/>
            <a:stCxn id="124931" idx="6"/>
            <a:endCxn id="124932" idx="2"/>
          </p:cNvCxnSpPr>
          <p:nvPr/>
        </p:nvCxnSpPr>
        <p:spPr bwMode="auto">
          <a:xfrm>
            <a:off x="1006475" y="2376488"/>
            <a:ext cx="0" cy="885825"/>
          </a:xfrm>
          <a:prstGeom prst="straightConnector1">
            <a:avLst/>
          </a:prstGeom>
          <a:noFill/>
          <a:ln w="38100">
            <a:solidFill>
              <a:schemeClr val="tx1"/>
            </a:solidFill>
            <a:round/>
            <a:headEnd/>
            <a:tailEnd type="none" w="med" len="med"/>
          </a:ln>
          <a:effectLst/>
        </p:spPr>
      </p:cxnSp>
      <p:cxnSp>
        <p:nvCxnSpPr>
          <p:cNvPr id="124935" name="AutoShape 7"/>
          <p:cNvCxnSpPr>
            <a:cxnSpLocks noChangeShapeType="1"/>
            <a:stCxn id="124932" idx="6"/>
            <a:endCxn id="124933" idx="2"/>
          </p:cNvCxnSpPr>
          <p:nvPr/>
        </p:nvCxnSpPr>
        <p:spPr bwMode="auto">
          <a:xfrm>
            <a:off x="1006475" y="3748088"/>
            <a:ext cx="0" cy="885825"/>
          </a:xfrm>
          <a:prstGeom prst="straightConnector1">
            <a:avLst/>
          </a:prstGeom>
          <a:noFill/>
          <a:ln w="38100">
            <a:solidFill>
              <a:schemeClr val="tx1"/>
            </a:solidFill>
            <a:round/>
            <a:headEnd/>
            <a:tailEnd type="none" w="med" len="med"/>
          </a:ln>
          <a:effectLst/>
        </p:spPr>
      </p:cxnSp>
      <p:sp>
        <p:nvSpPr>
          <p:cNvPr id="124936" name="Oval 8"/>
          <p:cNvSpPr>
            <a:spLocks noChangeArrowheads="1"/>
          </p:cNvSpPr>
          <p:nvPr/>
        </p:nvSpPr>
        <p:spPr bwMode="auto">
          <a:xfrm rot="16200000" flipH="1">
            <a:off x="2055813" y="19050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7" name="Oval 9"/>
          <p:cNvSpPr>
            <a:spLocks noChangeArrowheads="1"/>
          </p:cNvSpPr>
          <p:nvPr/>
        </p:nvSpPr>
        <p:spPr bwMode="auto">
          <a:xfrm rot="16200000" flipH="1">
            <a:off x="2055813" y="32766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8" name="Oval 10"/>
          <p:cNvSpPr>
            <a:spLocks noChangeArrowheads="1"/>
          </p:cNvSpPr>
          <p:nvPr/>
        </p:nvSpPr>
        <p:spPr bwMode="auto">
          <a:xfrm rot="16200000" flipH="1">
            <a:off x="2055813" y="46482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cxnSp>
        <p:nvCxnSpPr>
          <p:cNvPr id="124939" name="AutoShape 11"/>
          <p:cNvCxnSpPr>
            <a:cxnSpLocks noChangeShapeType="1"/>
            <a:stCxn id="124936" idx="6"/>
            <a:endCxn id="124937" idx="2"/>
          </p:cNvCxnSpPr>
          <p:nvPr/>
        </p:nvCxnSpPr>
        <p:spPr bwMode="auto">
          <a:xfrm>
            <a:off x="2284413" y="2376488"/>
            <a:ext cx="0" cy="885825"/>
          </a:xfrm>
          <a:prstGeom prst="straightConnector1">
            <a:avLst/>
          </a:prstGeom>
          <a:noFill/>
          <a:ln w="38100">
            <a:solidFill>
              <a:schemeClr val="tx1"/>
            </a:solidFill>
            <a:round/>
            <a:headEnd/>
            <a:tailEnd type="none" w="med" len="med"/>
          </a:ln>
          <a:effectLst/>
        </p:spPr>
      </p:cxnSp>
      <p:cxnSp>
        <p:nvCxnSpPr>
          <p:cNvPr id="124940" name="AutoShape 12"/>
          <p:cNvCxnSpPr>
            <a:cxnSpLocks noChangeShapeType="1"/>
            <a:stCxn id="124937" idx="6"/>
            <a:endCxn id="124938" idx="2"/>
          </p:cNvCxnSpPr>
          <p:nvPr/>
        </p:nvCxnSpPr>
        <p:spPr bwMode="auto">
          <a:xfrm>
            <a:off x="2284413" y="3748088"/>
            <a:ext cx="0" cy="885825"/>
          </a:xfrm>
          <a:prstGeom prst="straightConnector1">
            <a:avLst/>
          </a:prstGeom>
          <a:noFill/>
          <a:ln w="38100">
            <a:solidFill>
              <a:schemeClr val="tx1"/>
            </a:solidFill>
            <a:round/>
            <a:headEnd/>
            <a:tailEnd type="none" w="med" len="med"/>
          </a:ln>
          <a:effectLst/>
        </p:spPr>
      </p:cxnSp>
      <p:cxnSp>
        <p:nvCxnSpPr>
          <p:cNvPr id="124941" name="AutoShape 13"/>
          <p:cNvCxnSpPr>
            <a:cxnSpLocks noChangeShapeType="1"/>
            <a:stCxn id="124931" idx="4"/>
            <a:endCxn id="124936" idx="0"/>
          </p:cNvCxnSpPr>
          <p:nvPr/>
        </p:nvCxnSpPr>
        <p:spPr bwMode="auto">
          <a:xfrm>
            <a:off x="1249363" y="2133601"/>
            <a:ext cx="792162" cy="0"/>
          </a:xfrm>
          <a:prstGeom prst="straightConnector1">
            <a:avLst/>
          </a:prstGeom>
          <a:noFill/>
          <a:ln w="38100">
            <a:solidFill>
              <a:schemeClr val="tx1"/>
            </a:solidFill>
            <a:round/>
            <a:headEnd/>
            <a:tailEnd type="none" w="med" len="med"/>
          </a:ln>
          <a:effectLst/>
        </p:spPr>
      </p:cxnSp>
      <p:cxnSp>
        <p:nvCxnSpPr>
          <p:cNvPr id="124942" name="AutoShape 14"/>
          <p:cNvCxnSpPr>
            <a:cxnSpLocks noChangeShapeType="1"/>
            <a:stCxn id="124932" idx="4"/>
            <a:endCxn id="124937" idx="0"/>
          </p:cNvCxnSpPr>
          <p:nvPr/>
        </p:nvCxnSpPr>
        <p:spPr bwMode="auto">
          <a:xfrm>
            <a:off x="1249363" y="3505201"/>
            <a:ext cx="792162" cy="0"/>
          </a:xfrm>
          <a:prstGeom prst="straightConnector1">
            <a:avLst/>
          </a:prstGeom>
          <a:noFill/>
          <a:ln w="38100">
            <a:solidFill>
              <a:schemeClr val="tx1"/>
            </a:solidFill>
            <a:round/>
            <a:headEnd/>
            <a:tailEnd type="none" w="med" len="med"/>
          </a:ln>
          <a:effectLst/>
        </p:spPr>
      </p:cxnSp>
      <p:cxnSp>
        <p:nvCxnSpPr>
          <p:cNvPr id="124943" name="AutoShape 15"/>
          <p:cNvCxnSpPr>
            <a:cxnSpLocks noChangeShapeType="1"/>
            <a:stCxn id="124933" idx="4"/>
            <a:endCxn id="124938" idx="0"/>
          </p:cNvCxnSpPr>
          <p:nvPr/>
        </p:nvCxnSpPr>
        <p:spPr bwMode="auto">
          <a:xfrm>
            <a:off x="1249363" y="4876801"/>
            <a:ext cx="792162" cy="0"/>
          </a:xfrm>
          <a:prstGeom prst="straightConnector1">
            <a:avLst/>
          </a:prstGeom>
          <a:noFill/>
          <a:ln w="38100">
            <a:solidFill>
              <a:schemeClr val="tx1"/>
            </a:solidFill>
            <a:round/>
            <a:headEnd/>
            <a:tailEnd type="none" w="med" len="med"/>
          </a:ln>
          <a:effectLst/>
        </p:spPr>
      </p:cxnSp>
      <p:sp>
        <p:nvSpPr>
          <p:cNvPr id="124944" name="Oval 16"/>
          <p:cNvSpPr>
            <a:spLocks noChangeArrowheads="1"/>
          </p:cNvSpPr>
          <p:nvPr/>
        </p:nvSpPr>
        <p:spPr bwMode="auto">
          <a:xfrm rot="16200000" flipH="1">
            <a:off x="3336925" y="19050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45" name="Oval 17"/>
          <p:cNvSpPr>
            <a:spLocks noChangeArrowheads="1"/>
          </p:cNvSpPr>
          <p:nvPr/>
        </p:nvSpPr>
        <p:spPr bwMode="auto">
          <a:xfrm rot="16200000" flipH="1">
            <a:off x="3336925" y="32766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46" name="Oval 18"/>
          <p:cNvSpPr>
            <a:spLocks noChangeArrowheads="1"/>
          </p:cNvSpPr>
          <p:nvPr/>
        </p:nvSpPr>
        <p:spPr bwMode="auto">
          <a:xfrm rot="16200000" flipH="1">
            <a:off x="3336925" y="46482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cxnSp>
        <p:nvCxnSpPr>
          <p:cNvPr id="124947" name="AutoShape 19"/>
          <p:cNvCxnSpPr>
            <a:cxnSpLocks noChangeShapeType="1"/>
            <a:stCxn id="124944" idx="6"/>
            <a:endCxn id="124945" idx="2"/>
          </p:cNvCxnSpPr>
          <p:nvPr/>
        </p:nvCxnSpPr>
        <p:spPr bwMode="auto">
          <a:xfrm>
            <a:off x="3565525" y="2376488"/>
            <a:ext cx="0" cy="885825"/>
          </a:xfrm>
          <a:prstGeom prst="straightConnector1">
            <a:avLst/>
          </a:prstGeom>
          <a:noFill/>
          <a:ln w="38100">
            <a:solidFill>
              <a:schemeClr val="tx1"/>
            </a:solidFill>
            <a:round/>
            <a:headEnd/>
            <a:tailEnd type="none" w="med" len="med"/>
          </a:ln>
          <a:effectLst/>
        </p:spPr>
      </p:cxnSp>
      <p:cxnSp>
        <p:nvCxnSpPr>
          <p:cNvPr id="124948" name="AutoShape 20"/>
          <p:cNvCxnSpPr>
            <a:cxnSpLocks noChangeShapeType="1"/>
            <a:stCxn id="124945" idx="6"/>
            <a:endCxn id="124946" idx="2"/>
          </p:cNvCxnSpPr>
          <p:nvPr/>
        </p:nvCxnSpPr>
        <p:spPr bwMode="auto">
          <a:xfrm>
            <a:off x="3565525" y="3748088"/>
            <a:ext cx="0" cy="885825"/>
          </a:xfrm>
          <a:prstGeom prst="straightConnector1">
            <a:avLst/>
          </a:prstGeom>
          <a:noFill/>
          <a:ln w="38100">
            <a:solidFill>
              <a:schemeClr val="tx1"/>
            </a:solidFill>
            <a:round/>
            <a:headEnd/>
            <a:tailEnd type="none" w="med" len="med"/>
          </a:ln>
          <a:effectLst/>
        </p:spPr>
      </p:cxnSp>
      <p:cxnSp>
        <p:nvCxnSpPr>
          <p:cNvPr id="124949" name="AutoShape 21"/>
          <p:cNvCxnSpPr>
            <a:cxnSpLocks noChangeShapeType="1"/>
            <a:stCxn id="124936" idx="4"/>
            <a:endCxn id="124944" idx="0"/>
          </p:cNvCxnSpPr>
          <p:nvPr/>
        </p:nvCxnSpPr>
        <p:spPr bwMode="auto">
          <a:xfrm>
            <a:off x="2527300" y="2133601"/>
            <a:ext cx="795338" cy="0"/>
          </a:xfrm>
          <a:prstGeom prst="straightConnector1">
            <a:avLst/>
          </a:prstGeom>
          <a:noFill/>
          <a:ln w="38100">
            <a:solidFill>
              <a:schemeClr val="tx1"/>
            </a:solidFill>
            <a:round/>
            <a:headEnd/>
            <a:tailEnd type="none" w="med" len="med"/>
          </a:ln>
          <a:effectLst/>
        </p:spPr>
      </p:cxnSp>
      <p:cxnSp>
        <p:nvCxnSpPr>
          <p:cNvPr id="124950" name="AutoShape 22"/>
          <p:cNvCxnSpPr>
            <a:cxnSpLocks noChangeShapeType="1"/>
            <a:stCxn id="124937" idx="4"/>
            <a:endCxn id="124945" idx="0"/>
          </p:cNvCxnSpPr>
          <p:nvPr/>
        </p:nvCxnSpPr>
        <p:spPr bwMode="auto">
          <a:xfrm>
            <a:off x="2527300" y="3505201"/>
            <a:ext cx="795338" cy="0"/>
          </a:xfrm>
          <a:prstGeom prst="straightConnector1">
            <a:avLst/>
          </a:prstGeom>
          <a:noFill/>
          <a:ln w="38100">
            <a:solidFill>
              <a:schemeClr val="tx1"/>
            </a:solidFill>
            <a:round/>
            <a:headEnd/>
            <a:tailEnd type="none" w="med" len="med"/>
          </a:ln>
          <a:effectLst/>
        </p:spPr>
      </p:cxnSp>
      <p:cxnSp>
        <p:nvCxnSpPr>
          <p:cNvPr id="124951" name="AutoShape 23"/>
          <p:cNvCxnSpPr>
            <a:cxnSpLocks noChangeShapeType="1"/>
            <a:stCxn id="124938" idx="4"/>
            <a:endCxn id="124946" idx="0"/>
          </p:cNvCxnSpPr>
          <p:nvPr/>
        </p:nvCxnSpPr>
        <p:spPr bwMode="auto">
          <a:xfrm>
            <a:off x="2527300" y="4876801"/>
            <a:ext cx="795338" cy="0"/>
          </a:xfrm>
          <a:prstGeom prst="straightConnector1">
            <a:avLst/>
          </a:prstGeom>
          <a:noFill/>
          <a:ln w="38100">
            <a:solidFill>
              <a:schemeClr val="tx1"/>
            </a:solidFill>
            <a:round/>
            <a:headEnd/>
            <a:tailEnd type="none" w="med" len="med"/>
          </a:ln>
          <a:effectLst/>
        </p:spPr>
      </p:cxnSp>
      <p:sp>
        <p:nvSpPr>
          <p:cNvPr id="124952" name="Oval 24"/>
          <p:cNvSpPr>
            <a:spLocks noChangeArrowheads="1"/>
          </p:cNvSpPr>
          <p:nvPr/>
        </p:nvSpPr>
        <p:spPr bwMode="auto">
          <a:xfrm rot="16200000" flipH="1">
            <a:off x="5349875" y="19050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3" name="Oval 25"/>
          <p:cNvSpPr>
            <a:spLocks noChangeArrowheads="1"/>
          </p:cNvSpPr>
          <p:nvPr/>
        </p:nvSpPr>
        <p:spPr bwMode="auto">
          <a:xfrm rot="16200000" flipH="1">
            <a:off x="5349875" y="32766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4" name="Oval 26"/>
          <p:cNvSpPr>
            <a:spLocks noChangeArrowheads="1"/>
          </p:cNvSpPr>
          <p:nvPr/>
        </p:nvSpPr>
        <p:spPr bwMode="auto">
          <a:xfrm rot="16200000" flipH="1">
            <a:off x="5349875" y="46482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5" name="Oval 27"/>
          <p:cNvSpPr>
            <a:spLocks noChangeArrowheads="1"/>
          </p:cNvSpPr>
          <p:nvPr/>
        </p:nvSpPr>
        <p:spPr bwMode="auto">
          <a:xfrm rot="16200000" flipH="1">
            <a:off x="6630988" y="19050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6" name="Oval 28"/>
          <p:cNvSpPr>
            <a:spLocks noChangeArrowheads="1"/>
          </p:cNvSpPr>
          <p:nvPr/>
        </p:nvSpPr>
        <p:spPr bwMode="auto">
          <a:xfrm rot="16200000" flipH="1">
            <a:off x="6630988" y="32766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7" name="Oval 29"/>
          <p:cNvSpPr>
            <a:spLocks noChangeArrowheads="1"/>
          </p:cNvSpPr>
          <p:nvPr/>
        </p:nvSpPr>
        <p:spPr bwMode="auto">
          <a:xfrm rot="16200000" flipH="1">
            <a:off x="6630988" y="46482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8" name="Oval 30"/>
          <p:cNvSpPr>
            <a:spLocks noChangeArrowheads="1"/>
          </p:cNvSpPr>
          <p:nvPr/>
        </p:nvSpPr>
        <p:spPr bwMode="auto">
          <a:xfrm rot="16200000" flipH="1">
            <a:off x="7908925" y="19050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9" name="Oval 31"/>
          <p:cNvSpPr>
            <a:spLocks noChangeArrowheads="1"/>
          </p:cNvSpPr>
          <p:nvPr/>
        </p:nvSpPr>
        <p:spPr bwMode="auto">
          <a:xfrm rot="16200000" flipH="1">
            <a:off x="7908925" y="32766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60" name="Oval 32"/>
          <p:cNvSpPr>
            <a:spLocks noChangeArrowheads="1"/>
          </p:cNvSpPr>
          <p:nvPr/>
        </p:nvSpPr>
        <p:spPr bwMode="auto">
          <a:xfrm rot="16200000" flipH="1">
            <a:off x="7908925" y="46482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grpSp>
        <p:nvGrpSpPr>
          <p:cNvPr id="2" name="Group 33"/>
          <p:cNvGrpSpPr>
            <a:grpSpLocks/>
          </p:cNvGrpSpPr>
          <p:nvPr/>
        </p:nvGrpSpPr>
        <p:grpSpPr bwMode="auto">
          <a:xfrm>
            <a:off x="6745288" y="3719517"/>
            <a:ext cx="1506537" cy="914401"/>
            <a:chOff x="4249" y="2007"/>
            <a:chExt cx="949" cy="576"/>
          </a:xfrm>
        </p:grpSpPr>
        <p:sp>
          <p:nvSpPr>
            <p:cNvPr id="124962" name="Oval 34"/>
            <p:cNvSpPr>
              <a:spLocks noChangeArrowheads="1"/>
            </p:cNvSpPr>
            <p:nvPr/>
          </p:nvSpPr>
          <p:spPr bwMode="auto">
            <a:xfrm>
              <a:off x="4249" y="2362"/>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sp>
          <p:nvSpPr>
            <p:cNvPr id="124963" name="AutoShape 35"/>
            <p:cNvSpPr>
              <a:spLocks noChangeArrowheads="1"/>
            </p:cNvSpPr>
            <p:nvPr/>
          </p:nvSpPr>
          <p:spPr bwMode="auto">
            <a:xfrm>
              <a:off x="4249" y="2102"/>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cxnSp>
          <p:nvCxnSpPr>
            <p:cNvPr id="124964" name="AutoShape 36"/>
            <p:cNvCxnSpPr>
              <a:cxnSpLocks noChangeShapeType="1"/>
              <a:stCxn id="124962" idx="4"/>
              <a:endCxn id="124957" idx="2"/>
            </p:cNvCxnSpPr>
            <p:nvPr/>
          </p:nvCxnSpPr>
          <p:spPr bwMode="auto">
            <a:xfrm rot="5400000">
              <a:off x="4283" y="2544"/>
              <a:ext cx="76" cy="1"/>
            </a:xfrm>
            <a:prstGeom prst="straightConnector1">
              <a:avLst/>
            </a:prstGeom>
            <a:noFill/>
            <a:ln w="38100">
              <a:solidFill>
                <a:schemeClr val="tx1"/>
              </a:solidFill>
              <a:round/>
              <a:headEnd/>
              <a:tailEnd type="none" w="sm" len="sm"/>
            </a:ln>
            <a:effectLst/>
          </p:spPr>
        </p:cxnSp>
        <p:cxnSp>
          <p:nvCxnSpPr>
            <p:cNvPr id="124965" name="AutoShape 37"/>
            <p:cNvCxnSpPr>
              <a:cxnSpLocks noChangeShapeType="1"/>
              <a:stCxn id="124956" idx="6"/>
              <a:endCxn id="124963" idx="0"/>
            </p:cNvCxnSpPr>
            <p:nvPr/>
          </p:nvCxnSpPr>
          <p:spPr bwMode="auto">
            <a:xfrm rot="5400000">
              <a:off x="4273" y="2054"/>
              <a:ext cx="96" cy="1"/>
            </a:xfrm>
            <a:prstGeom prst="straightConnector1">
              <a:avLst/>
            </a:prstGeom>
            <a:noFill/>
            <a:ln w="38100">
              <a:solidFill>
                <a:schemeClr val="tx1"/>
              </a:solidFill>
              <a:round/>
              <a:headEnd/>
              <a:tailEnd type="none" w="sm" len="sm"/>
            </a:ln>
            <a:effectLst/>
          </p:spPr>
        </p:cxnSp>
        <p:sp>
          <p:nvSpPr>
            <p:cNvPr id="124966" name="Oval 38"/>
            <p:cNvSpPr>
              <a:spLocks noChangeArrowheads="1"/>
            </p:cNvSpPr>
            <p:nvPr/>
          </p:nvSpPr>
          <p:spPr bwMode="auto">
            <a:xfrm>
              <a:off x="5054" y="2362"/>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67" name="AutoShape 39"/>
            <p:cNvCxnSpPr>
              <a:cxnSpLocks noChangeShapeType="1"/>
              <a:stCxn id="124966" idx="4"/>
              <a:endCxn id="124960" idx="2"/>
            </p:cNvCxnSpPr>
            <p:nvPr/>
          </p:nvCxnSpPr>
          <p:spPr bwMode="auto">
            <a:xfrm rot="5400000">
              <a:off x="5088" y="2544"/>
              <a:ext cx="76" cy="1"/>
            </a:xfrm>
            <a:prstGeom prst="straightConnector1">
              <a:avLst/>
            </a:prstGeom>
            <a:noFill/>
            <a:ln w="38100">
              <a:solidFill>
                <a:schemeClr val="tx1"/>
              </a:solidFill>
              <a:round/>
              <a:headEnd/>
              <a:tailEnd type="none" w="sm" len="sm"/>
            </a:ln>
            <a:effectLst/>
          </p:spPr>
        </p:cxnSp>
        <p:cxnSp>
          <p:nvCxnSpPr>
            <p:cNvPr id="124968" name="AutoShape 40"/>
            <p:cNvCxnSpPr>
              <a:cxnSpLocks noChangeShapeType="1"/>
              <a:stCxn id="124959" idx="6"/>
              <a:endCxn id="124969" idx="0"/>
            </p:cNvCxnSpPr>
            <p:nvPr/>
          </p:nvCxnSpPr>
          <p:spPr bwMode="auto">
            <a:xfrm rot="5400000">
              <a:off x="5078" y="2054"/>
              <a:ext cx="96" cy="1"/>
            </a:xfrm>
            <a:prstGeom prst="straightConnector1">
              <a:avLst/>
            </a:prstGeom>
            <a:noFill/>
            <a:ln w="38100">
              <a:solidFill>
                <a:schemeClr val="tx1"/>
              </a:solidFill>
              <a:round/>
              <a:headEnd/>
              <a:tailEnd type="none" w="sm" len="sm"/>
            </a:ln>
            <a:effectLst/>
          </p:spPr>
        </p:cxnSp>
        <p:sp>
          <p:nvSpPr>
            <p:cNvPr id="124969" name="AutoShape 41"/>
            <p:cNvSpPr>
              <a:spLocks noChangeArrowheads="1"/>
            </p:cNvSpPr>
            <p:nvPr/>
          </p:nvSpPr>
          <p:spPr bwMode="auto">
            <a:xfrm>
              <a:off x="5054" y="2102"/>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grpSp>
        <p:nvGrpSpPr>
          <p:cNvPr id="3" name="Group 42"/>
          <p:cNvGrpSpPr>
            <a:grpSpLocks/>
          </p:cNvGrpSpPr>
          <p:nvPr/>
        </p:nvGrpSpPr>
        <p:grpSpPr bwMode="auto">
          <a:xfrm>
            <a:off x="6745288" y="2347915"/>
            <a:ext cx="1506537" cy="914401"/>
            <a:chOff x="4249" y="1143"/>
            <a:chExt cx="949" cy="576"/>
          </a:xfrm>
        </p:grpSpPr>
        <p:sp>
          <p:nvSpPr>
            <p:cNvPr id="124971" name="Oval 43"/>
            <p:cNvSpPr>
              <a:spLocks noChangeArrowheads="1"/>
            </p:cNvSpPr>
            <p:nvPr/>
          </p:nvSpPr>
          <p:spPr bwMode="auto">
            <a:xfrm>
              <a:off x="4249" y="1498"/>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72" name="AutoShape 44"/>
            <p:cNvCxnSpPr>
              <a:cxnSpLocks noChangeShapeType="1"/>
              <a:stCxn id="124971" idx="4"/>
              <a:endCxn id="124956" idx="2"/>
            </p:cNvCxnSpPr>
            <p:nvPr/>
          </p:nvCxnSpPr>
          <p:spPr bwMode="auto">
            <a:xfrm rot="5400000">
              <a:off x="4283" y="1680"/>
              <a:ext cx="76" cy="1"/>
            </a:xfrm>
            <a:prstGeom prst="straightConnector1">
              <a:avLst/>
            </a:prstGeom>
            <a:noFill/>
            <a:ln w="38100">
              <a:solidFill>
                <a:schemeClr val="tx1"/>
              </a:solidFill>
              <a:round/>
              <a:headEnd/>
              <a:tailEnd type="none" w="sm" len="sm"/>
            </a:ln>
            <a:effectLst/>
          </p:spPr>
        </p:cxnSp>
        <p:cxnSp>
          <p:nvCxnSpPr>
            <p:cNvPr id="124973" name="AutoShape 45"/>
            <p:cNvCxnSpPr>
              <a:cxnSpLocks noChangeShapeType="1"/>
              <a:stCxn id="124955" idx="6"/>
              <a:endCxn id="124977" idx="0"/>
            </p:cNvCxnSpPr>
            <p:nvPr/>
          </p:nvCxnSpPr>
          <p:spPr bwMode="auto">
            <a:xfrm rot="5400000">
              <a:off x="4273" y="1190"/>
              <a:ext cx="96" cy="1"/>
            </a:xfrm>
            <a:prstGeom prst="straightConnector1">
              <a:avLst/>
            </a:prstGeom>
            <a:noFill/>
            <a:ln w="38100">
              <a:solidFill>
                <a:schemeClr val="tx1"/>
              </a:solidFill>
              <a:round/>
              <a:headEnd/>
              <a:tailEnd type="none" w="sm" len="sm"/>
            </a:ln>
            <a:effectLst/>
          </p:spPr>
        </p:cxnSp>
        <p:sp>
          <p:nvSpPr>
            <p:cNvPr id="124974" name="Oval 46"/>
            <p:cNvSpPr>
              <a:spLocks noChangeArrowheads="1"/>
            </p:cNvSpPr>
            <p:nvPr/>
          </p:nvSpPr>
          <p:spPr bwMode="auto">
            <a:xfrm>
              <a:off x="5054" y="1498"/>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75" name="AutoShape 47"/>
            <p:cNvCxnSpPr>
              <a:cxnSpLocks noChangeShapeType="1"/>
              <a:stCxn id="124974" idx="4"/>
              <a:endCxn id="124959" idx="2"/>
            </p:cNvCxnSpPr>
            <p:nvPr/>
          </p:nvCxnSpPr>
          <p:spPr bwMode="auto">
            <a:xfrm rot="5400000">
              <a:off x="5088" y="1680"/>
              <a:ext cx="76" cy="1"/>
            </a:xfrm>
            <a:prstGeom prst="straightConnector1">
              <a:avLst/>
            </a:prstGeom>
            <a:noFill/>
            <a:ln w="38100">
              <a:solidFill>
                <a:schemeClr val="tx1"/>
              </a:solidFill>
              <a:round/>
              <a:headEnd/>
              <a:tailEnd type="none" w="sm" len="sm"/>
            </a:ln>
            <a:effectLst/>
          </p:spPr>
        </p:cxnSp>
        <p:cxnSp>
          <p:nvCxnSpPr>
            <p:cNvPr id="124976" name="AutoShape 48"/>
            <p:cNvCxnSpPr>
              <a:cxnSpLocks noChangeShapeType="1"/>
              <a:stCxn id="124958" idx="6"/>
              <a:endCxn id="124978" idx="0"/>
            </p:cNvCxnSpPr>
            <p:nvPr/>
          </p:nvCxnSpPr>
          <p:spPr bwMode="auto">
            <a:xfrm rot="5400000">
              <a:off x="5078" y="1190"/>
              <a:ext cx="96" cy="1"/>
            </a:xfrm>
            <a:prstGeom prst="straightConnector1">
              <a:avLst/>
            </a:prstGeom>
            <a:noFill/>
            <a:ln w="38100">
              <a:solidFill>
                <a:schemeClr val="tx1"/>
              </a:solidFill>
              <a:round/>
              <a:headEnd/>
              <a:tailEnd type="none" w="sm" len="sm"/>
            </a:ln>
            <a:effectLst/>
          </p:spPr>
        </p:cxnSp>
        <p:sp>
          <p:nvSpPr>
            <p:cNvPr id="124977" name="AutoShape 49"/>
            <p:cNvSpPr>
              <a:spLocks noChangeArrowheads="1"/>
            </p:cNvSpPr>
            <p:nvPr/>
          </p:nvSpPr>
          <p:spPr bwMode="auto">
            <a:xfrm>
              <a:off x="4249" y="1238"/>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78" name="AutoShape 50"/>
            <p:cNvSpPr>
              <a:spLocks noChangeArrowheads="1"/>
            </p:cNvSpPr>
            <p:nvPr/>
          </p:nvSpPr>
          <p:spPr bwMode="auto">
            <a:xfrm>
              <a:off x="5054" y="1238"/>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grpSp>
        <p:nvGrpSpPr>
          <p:cNvPr id="4" name="Group 51"/>
          <p:cNvGrpSpPr>
            <a:grpSpLocks/>
          </p:cNvGrpSpPr>
          <p:nvPr/>
        </p:nvGrpSpPr>
        <p:grpSpPr bwMode="auto">
          <a:xfrm>
            <a:off x="5464176" y="2014539"/>
            <a:ext cx="2444751" cy="2971800"/>
            <a:chOff x="3442" y="933"/>
            <a:chExt cx="1540" cy="1872"/>
          </a:xfrm>
        </p:grpSpPr>
        <p:sp>
          <p:nvSpPr>
            <p:cNvPr id="124980" name="Oval 52"/>
            <p:cNvSpPr>
              <a:spLocks noChangeArrowheads="1"/>
            </p:cNvSpPr>
            <p:nvPr/>
          </p:nvSpPr>
          <p:spPr bwMode="auto">
            <a:xfrm>
              <a:off x="3442" y="1498"/>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81" name="AutoShape 53"/>
            <p:cNvCxnSpPr>
              <a:cxnSpLocks noChangeShapeType="1"/>
              <a:stCxn id="124980" idx="4"/>
              <a:endCxn id="124953" idx="2"/>
            </p:cNvCxnSpPr>
            <p:nvPr/>
          </p:nvCxnSpPr>
          <p:spPr bwMode="auto">
            <a:xfrm rot="5400000">
              <a:off x="3476" y="1680"/>
              <a:ext cx="76" cy="0"/>
            </a:xfrm>
            <a:prstGeom prst="straightConnector1">
              <a:avLst/>
            </a:prstGeom>
            <a:noFill/>
            <a:ln w="38100">
              <a:solidFill>
                <a:schemeClr val="tx1"/>
              </a:solidFill>
              <a:round/>
              <a:headEnd/>
              <a:tailEnd type="none" w="sm" len="sm"/>
            </a:ln>
            <a:effectLst/>
          </p:spPr>
        </p:cxnSp>
        <p:cxnSp>
          <p:nvCxnSpPr>
            <p:cNvPr id="124982" name="AutoShape 54"/>
            <p:cNvCxnSpPr>
              <a:cxnSpLocks noChangeShapeType="1"/>
              <a:stCxn id="124952" idx="6"/>
              <a:endCxn id="124983" idx="0"/>
            </p:cNvCxnSpPr>
            <p:nvPr/>
          </p:nvCxnSpPr>
          <p:spPr bwMode="auto">
            <a:xfrm rot="16200000" flipH="1">
              <a:off x="3466" y="1190"/>
              <a:ext cx="96" cy="0"/>
            </a:xfrm>
            <a:prstGeom prst="straightConnector1">
              <a:avLst/>
            </a:prstGeom>
            <a:noFill/>
            <a:ln w="38100">
              <a:solidFill>
                <a:schemeClr val="tx1"/>
              </a:solidFill>
              <a:round/>
              <a:headEnd/>
              <a:tailEnd type="none" w="sm" len="sm"/>
            </a:ln>
            <a:effectLst/>
          </p:spPr>
        </p:cxnSp>
        <p:sp>
          <p:nvSpPr>
            <p:cNvPr id="124983" name="AutoShape 55"/>
            <p:cNvSpPr>
              <a:spLocks noChangeArrowheads="1"/>
            </p:cNvSpPr>
            <p:nvPr/>
          </p:nvSpPr>
          <p:spPr bwMode="auto">
            <a:xfrm>
              <a:off x="3442" y="1238"/>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84" name="Oval 56"/>
            <p:cNvSpPr>
              <a:spLocks noChangeArrowheads="1"/>
            </p:cNvSpPr>
            <p:nvPr/>
          </p:nvSpPr>
          <p:spPr bwMode="auto">
            <a:xfrm>
              <a:off x="3442" y="2362"/>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85" name="AutoShape 57"/>
            <p:cNvCxnSpPr>
              <a:cxnSpLocks noChangeShapeType="1"/>
              <a:stCxn id="124984" idx="4"/>
              <a:endCxn id="124954" idx="2"/>
            </p:cNvCxnSpPr>
            <p:nvPr/>
          </p:nvCxnSpPr>
          <p:spPr bwMode="auto">
            <a:xfrm rot="5400000">
              <a:off x="3476" y="2544"/>
              <a:ext cx="76" cy="0"/>
            </a:xfrm>
            <a:prstGeom prst="straightConnector1">
              <a:avLst/>
            </a:prstGeom>
            <a:noFill/>
            <a:ln w="38100">
              <a:solidFill>
                <a:schemeClr val="tx1"/>
              </a:solidFill>
              <a:round/>
              <a:headEnd/>
              <a:tailEnd type="none" w="sm" len="sm"/>
            </a:ln>
            <a:effectLst/>
          </p:spPr>
        </p:cxnSp>
        <p:cxnSp>
          <p:nvCxnSpPr>
            <p:cNvPr id="124986" name="AutoShape 58"/>
            <p:cNvCxnSpPr>
              <a:cxnSpLocks noChangeShapeType="1"/>
              <a:stCxn id="124953" idx="6"/>
              <a:endCxn id="124987" idx="0"/>
            </p:cNvCxnSpPr>
            <p:nvPr/>
          </p:nvCxnSpPr>
          <p:spPr bwMode="auto">
            <a:xfrm rot="16200000" flipH="1">
              <a:off x="3466" y="2054"/>
              <a:ext cx="96" cy="0"/>
            </a:xfrm>
            <a:prstGeom prst="straightConnector1">
              <a:avLst/>
            </a:prstGeom>
            <a:noFill/>
            <a:ln w="38100">
              <a:solidFill>
                <a:schemeClr val="tx1"/>
              </a:solidFill>
              <a:round/>
              <a:headEnd/>
              <a:tailEnd type="none" w="sm" len="sm"/>
            </a:ln>
            <a:effectLst/>
          </p:spPr>
        </p:cxnSp>
        <p:sp>
          <p:nvSpPr>
            <p:cNvPr id="124987" name="AutoShape 59"/>
            <p:cNvSpPr>
              <a:spLocks noChangeArrowheads="1"/>
            </p:cNvSpPr>
            <p:nvPr/>
          </p:nvSpPr>
          <p:spPr bwMode="auto">
            <a:xfrm>
              <a:off x="3442" y="2102"/>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88" name="Oval 60"/>
            <p:cNvSpPr>
              <a:spLocks noChangeArrowheads="1"/>
            </p:cNvSpPr>
            <p:nvPr/>
          </p:nvSpPr>
          <p:spPr bwMode="auto">
            <a:xfrm>
              <a:off x="3946" y="933"/>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89" name="AutoShape 61"/>
            <p:cNvCxnSpPr>
              <a:cxnSpLocks noChangeShapeType="1"/>
              <a:stCxn id="124988" idx="6"/>
              <a:endCxn id="124955" idx="0"/>
            </p:cNvCxnSpPr>
            <p:nvPr/>
          </p:nvCxnSpPr>
          <p:spPr bwMode="auto">
            <a:xfrm>
              <a:off x="4090" y="1005"/>
              <a:ext cx="87" cy="3"/>
            </a:xfrm>
            <a:prstGeom prst="straightConnector1">
              <a:avLst/>
            </a:prstGeom>
            <a:noFill/>
            <a:ln w="38100">
              <a:solidFill>
                <a:schemeClr val="tx1"/>
              </a:solidFill>
              <a:round/>
              <a:headEnd/>
              <a:tailEnd type="none" w="sm" len="sm"/>
            </a:ln>
            <a:effectLst/>
          </p:spPr>
        </p:cxnSp>
        <p:cxnSp>
          <p:nvCxnSpPr>
            <p:cNvPr id="124990" name="AutoShape 62"/>
            <p:cNvCxnSpPr>
              <a:cxnSpLocks noChangeShapeType="1"/>
              <a:stCxn id="124952" idx="4"/>
              <a:endCxn id="124991" idx="2"/>
            </p:cNvCxnSpPr>
            <p:nvPr/>
          </p:nvCxnSpPr>
          <p:spPr bwMode="auto">
            <a:xfrm flipV="1">
              <a:off x="3658" y="1005"/>
              <a:ext cx="87" cy="3"/>
            </a:xfrm>
            <a:prstGeom prst="straightConnector1">
              <a:avLst/>
            </a:prstGeom>
            <a:noFill/>
            <a:ln w="38100">
              <a:solidFill>
                <a:schemeClr val="tx1"/>
              </a:solidFill>
              <a:round/>
              <a:headEnd/>
              <a:tailEnd type="none" w="sm" len="sm"/>
            </a:ln>
            <a:effectLst/>
          </p:spPr>
        </p:cxnSp>
        <p:sp>
          <p:nvSpPr>
            <p:cNvPr id="124991" name="AutoShape 63"/>
            <p:cNvSpPr>
              <a:spLocks noChangeArrowheads="1"/>
            </p:cNvSpPr>
            <p:nvPr/>
          </p:nvSpPr>
          <p:spPr bwMode="auto">
            <a:xfrm>
              <a:off x="3745" y="933"/>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92" name="Oval 64"/>
            <p:cNvSpPr>
              <a:spLocks noChangeArrowheads="1"/>
            </p:cNvSpPr>
            <p:nvPr/>
          </p:nvSpPr>
          <p:spPr bwMode="auto">
            <a:xfrm>
              <a:off x="4752" y="933"/>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93" name="AutoShape 65"/>
            <p:cNvCxnSpPr>
              <a:cxnSpLocks noChangeShapeType="1"/>
              <a:stCxn id="124992" idx="6"/>
              <a:endCxn id="124958" idx="0"/>
            </p:cNvCxnSpPr>
            <p:nvPr/>
          </p:nvCxnSpPr>
          <p:spPr bwMode="auto">
            <a:xfrm>
              <a:off x="4896" y="1005"/>
              <a:ext cx="86" cy="3"/>
            </a:xfrm>
            <a:prstGeom prst="straightConnector1">
              <a:avLst/>
            </a:prstGeom>
            <a:noFill/>
            <a:ln w="38100">
              <a:solidFill>
                <a:schemeClr val="tx1"/>
              </a:solidFill>
              <a:round/>
              <a:headEnd/>
              <a:tailEnd type="none" w="sm" len="sm"/>
            </a:ln>
            <a:effectLst/>
          </p:spPr>
        </p:cxnSp>
        <p:cxnSp>
          <p:nvCxnSpPr>
            <p:cNvPr id="124994" name="AutoShape 66"/>
            <p:cNvCxnSpPr>
              <a:cxnSpLocks noChangeShapeType="1"/>
              <a:stCxn id="124955" idx="4"/>
              <a:endCxn id="124995" idx="2"/>
            </p:cNvCxnSpPr>
            <p:nvPr/>
          </p:nvCxnSpPr>
          <p:spPr bwMode="auto">
            <a:xfrm flipV="1">
              <a:off x="4465" y="1005"/>
              <a:ext cx="86" cy="3"/>
            </a:xfrm>
            <a:prstGeom prst="straightConnector1">
              <a:avLst/>
            </a:prstGeom>
            <a:noFill/>
            <a:ln w="38100">
              <a:solidFill>
                <a:schemeClr val="tx1"/>
              </a:solidFill>
              <a:round/>
              <a:headEnd/>
              <a:tailEnd type="none" w="sm" len="sm"/>
            </a:ln>
            <a:effectLst/>
          </p:spPr>
        </p:cxnSp>
        <p:sp>
          <p:nvSpPr>
            <p:cNvPr id="124995" name="AutoShape 67"/>
            <p:cNvSpPr>
              <a:spLocks noChangeArrowheads="1"/>
            </p:cNvSpPr>
            <p:nvPr/>
          </p:nvSpPr>
          <p:spPr bwMode="auto">
            <a:xfrm>
              <a:off x="4551" y="933"/>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96" name="Oval 68"/>
            <p:cNvSpPr>
              <a:spLocks noChangeArrowheads="1"/>
            </p:cNvSpPr>
            <p:nvPr/>
          </p:nvSpPr>
          <p:spPr bwMode="auto">
            <a:xfrm>
              <a:off x="3946" y="1797"/>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97" name="AutoShape 69"/>
            <p:cNvCxnSpPr>
              <a:cxnSpLocks noChangeShapeType="1"/>
              <a:stCxn id="124996" idx="6"/>
              <a:endCxn id="124956" idx="0"/>
            </p:cNvCxnSpPr>
            <p:nvPr/>
          </p:nvCxnSpPr>
          <p:spPr bwMode="auto">
            <a:xfrm>
              <a:off x="4090" y="1869"/>
              <a:ext cx="87" cy="3"/>
            </a:xfrm>
            <a:prstGeom prst="straightConnector1">
              <a:avLst/>
            </a:prstGeom>
            <a:noFill/>
            <a:ln w="38100">
              <a:solidFill>
                <a:schemeClr val="tx1"/>
              </a:solidFill>
              <a:round/>
              <a:headEnd/>
              <a:tailEnd type="none" w="sm" len="sm"/>
            </a:ln>
            <a:effectLst/>
          </p:spPr>
        </p:cxnSp>
        <p:cxnSp>
          <p:nvCxnSpPr>
            <p:cNvPr id="124998" name="AutoShape 70"/>
            <p:cNvCxnSpPr>
              <a:cxnSpLocks noChangeShapeType="1"/>
              <a:stCxn id="124953" idx="4"/>
              <a:endCxn id="124999" idx="2"/>
            </p:cNvCxnSpPr>
            <p:nvPr/>
          </p:nvCxnSpPr>
          <p:spPr bwMode="auto">
            <a:xfrm flipV="1">
              <a:off x="3658" y="1869"/>
              <a:ext cx="87" cy="3"/>
            </a:xfrm>
            <a:prstGeom prst="straightConnector1">
              <a:avLst/>
            </a:prstGeom>
            <a:noFill/>
            <a:ln w="38100">
              <a:solidFill>
                <a:schemeClr val="tx1"/>
              </a:solidFill>
              <a:round/>
              <a:headEnd/>
              <a:tailEnd type="none" w="sm" len="sm"/>
            </a:ln>
            <a:effectLst/>
          </p:spPr>
        </p:cxnSp>
        <p:sp>
          <p:nvSpPr>
            <p:cNvPr id="124999" name="AutoShape 71"/>
            <p:cNvSpPr>
              <a:spLocks noChangeArrowheads="1"/>
            </p:cNvSpPr>
            <p:nvPr/>
          </p:nvSpPr>
          <p:spPr bwMode="auto">
            <a:xfrm>
              <a:off x="3745" y="1797"/>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5000" name="Oval 72"/>
            <p:cNvSpPr>
              <a:spLocks noChangeArrowheads="1"/>
            </p:cNvSpPr>
            <p:nvPr/>
          </p:nvSpPr>
          <p:spPr bwMode="auto">
            <a:xfrm>
              <a:off x="4752" y="1797"/>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5001" name="AutoShape 73"/>
            <p:cNvCxnSpPr>
              <a:cxnSpLocks noChangeShapeType="1"/>
              <a:stCxn id="125000" idx="6"/>
              <a:endCxn id="124959" idx="0"/>
            </p:cNvCxnSpPr>
            <p:nvPr/>
          </p:nvCxnSpPr>
          <p:spPr bwMode="auto">
            <a:xfrm>
              <a:off x="4896" y="1869"/>
              <a:ext cx="86" cy="3"/>
            </a:xfrm>
            <a:prstGeom prst="straightConnector1">
              <a:avLst/>
            </a:prstGeom>
            <a:noFill/>
            <a:ln w="38100">
              <a:solidFill>
                <a:schemeClr val="tx1"/>
              </a:solidFill>
              <a:round/>
              <a:headEnd/>
              <a:tailEnd type="none" w="sm" len="sm"/>
            </a:ln>
            <a:effectLst/>
          </p:spPr>
        </p:cxnSp>
        <p:cxnSp>
          <p:nvCxnSpPr>
            <p:cNvPr id="125002" name="AutoShape 74"/>
            <p:cNvCxnSpPr>
              <a:cxnSpLocks noChangeShapeType="1"/>
              <a:stCxn id="124956" idx="4"/>
              <a:endCxn id="125003" idx="2"/>
            </p:cNvCxnSpPr>
            <p:nvPr/>
          </p:nvCxnSpPr>
          <p:spPr bwMode="auto">
            <a:xfrm flipV="1">
              <a:off x="4465" y="1869"/>
              <a:ext cx="86" cy="3"/>
            </a:xfrm>
            <a:prstGeom prst="straightConnector1">
              <a:avLst/>
            </a:prstGeom>
            <a:noFill/>
            <a:ln w="38100">
              <a:solidFill>
                <a:schemeClr val="tx1"/>
              </a:solidFill>
              <a:round/>
              <a:headEnd/>
              <a:tailEnd type="none" w="sm" len="sm"/>
            </a:ln>
            <a:effectLst/>
          </p:spPr>
        </p:cxnSp>
        <p:sp>
          <p:nvSpPr>
            <p:cNvPr id="125003" name="AutoShape 75"/>
            <p:cNvSpPr>
              <a:spLocks noChangeArrowheads="1"/>
            </p:cNvSpPr>
            <p:nvPr/>
          </p:nvSpPr>
          <p:spPr bwMode="auto">
            <a:xfrm>
              <a:off x="4551" y="1797"/>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5004" name="Oval 76"/>
            <p:cNvSpPr>
              <a:spLocks noChangeArrowheads="1"/>
            </p:cNvSpPr>
            <p:nvPr/>
          </p:nvSpPr>
          <p:spPr bwMode="auto">
            <a:xfrm>
              <a:off x="3945" y="2661"/>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5005" name="AutoShape 77"/>
            <p:cNvCxnSpPr>
              <a:cxnSpLocks noChangeShapeType="1"/>
              <a:stCxn id="125004" idx="6"/>
              <a:endCxn id="124957" idx="0"/>
            </p:cNvCxnSpPr>
            <p:nvPr/>
          </p:nvCxnSpPr>
          <p:spPr bwMode="auto">
            <a:xfrm>
              <a:off x="4089" y="2733"/>
              <a:ext cx="88" cy="3"/>
            </a:xfrm>
            <a:prstGeom prst="straightConnector1">
              <a:avLst/>
            </a:prstGeom>
            <a:noFill/>
            <a:ln w="38100">
              <a:solidFill>
                <a:schemeClr val="tx1"/>
              </a:solidFill>
              <a:round/>
              <a:headEnd/>
              <a:tailEnd type="none" w="sm" len="sm"/>
            </a:ln>
            <a:effectLst/>
          </p:spPr>
        </p:cxnSp>
        <p:cxnSp>
          <p:nvCxnSpPr>
            <p:cNvPr id="125006" name="AutoShape 78"/>
            <p:cNvCxnSpPr>
              <a:cxnSpLocks noChangeShapeType="1"/>
              <a:stCxn id="124954" idx="4"/>
              <a:endCxn id="125007" idx="2"/>
            </p:cNvCxnSpPr>
            <p:nvPr/>
          </p:nvCxnSpPr>
          <p:spPr bwMode="auto">
            <a:xfrm flipV="1">
              <a:off x="3658" y="2733"/>
              <a:ext cx="86" cy="3"/>
            </a:xfrm>
            <a:prstGeom prst="straightConnector1">
              <a:avLst/>
            </a:prstGeom>
            <a:noFill/>
            <a:ln w="38100">
              <a:solidFill>
                <a:schemeClr val="tx1"/>
              </a:solidFill>
              <a:round/>
              <a:headEnd/>
              <a:tailEnd type="none" w="sm" len="sm"/>
            </a:ln>
            <a:effectLst/>
          </p:spPr>
        </p:cxnSp>
        <p:sp>
          <p:nvSpPr>
            <p:cNvPr id="125007" name="AutoShape 79"/>
            <p:cNvSpPr>
              <a:spLocks noChangeArrowheads="1"/>
            </p:cNvSpPr>
            <p:nvPr/>
          </p:nvSpPr>
          <p:spPr bwMode="auto">
            <a:xfrm>
              <a:off x="3744" y="2661"/>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5008" name="Oval 80"/>
            <p:cNvSpPr>
              <a:spLocks noChangeArrowheads="1"/>
            </p:cNvSpPr>
            <p:nvPr/>
          </p:nvSpPr>
          <p:spPr bwMode="auto">
            <a:xfrm>
              <a:off x="4751" y="2661"/>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5009" name="AutoShape 81"/>
            <p:cNvCxnSpPr>
              <a:cxnSpLocks noChangeShapeType="1"/>
              <a:stCxn id="125008" idx="6"/>
              <a:endCxn id="124960" idx="0"/>
            </p:cNvCxnSpPr>
            <p:nvPr/>
          </p:nvCxnSpPr>
          <p:spPr bwMode="auto">
            <a:xfrm>
              <a:off x="4895" y="2733"/>
              <a:ext cx="87" cy="3"/>
            </a:xfrm>
            <a:prstGeom prst="straightConnector1">
              <a:avLst/>
            </a:prstGeom>
            <a:noFill/>
            <a:ln w="38100">
              <a:solidFill>
                <a:schemeClr val="tx1"/>
              </a:solidFill>
              <a:round/>
              <a:headEnd/>
              <a:tailEnd type="none" w="sm" len="sm"/>
            </a:ln>
            <a:effectLst/>
          </p:spPr>
        </p:cxnSp>
        <p:cxnSp>
          <p:nvCxnSpPr>
            <p:cNvPr id="125010" name="AutoShape 82"/>
            <p:cNvCxnSpPr>
              <a:cxnSpLocks noChangeShapeType="1"/>
              <a:stCxn id="124957" idx="4"/>
              <a:endCxn id="125011" idx="2"/>
            </p:cNvCxnSpPr>
            <p:nvPr/>
          </p:nvCxnSpPr>
          <p:spPr bwMode="auto">
            <a:xfrm flipV="1">
              <a:off x="4465" y="2733"/>
              <a:ext cx="85" cy="3"/>
            </a:xfrm>
            <a:prstGeom prst="straightConnector1">
              <a:avLst/>
            </a:prstGeom>
            <a:noFill/>
            <a:ln w="38100">
              <a:solidFill>
                <a:schemeClr val="tx1"/>
              </a:solidFill>
              <a:round/>
              <a:headEnd/>
              <a:tailEnd type="none" w="sm" len="sm"/>
            </a:ln>
            <a:effectLst/>
          </p:spPr>
        </p:cxnSp>
        <p:sp>
          <p:nvSpPr>
            <p:cNvPr id="125011" name="AutoShape 83"/>
            <p:cNvSpPr>
              <a:spLocks noChangeArrowheads="1"/>
            </p:cNvSpPr>
            <p:nvPr/>
          </p:nvSpPr>
          <p:spPr bwMode="auto">
            <a:xfrm>
              <a:off x="4550" y="2661"/>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grpSp>
        <p:nvGrpSpPr>
          <p:cNvPr id="5" name="Group 84"/>
          <p:cNvGrpSpPr>
            <a:grpSpLocks/>
          </p:cNvGrpSpPr>
          <p:nvPr/>
        </p:nvGrpSpPr>
        <p:grpSpPr bwMode="auto">
          <a:xfrm>
            <a:off x="5578475" y="2133601"/>
            <a:ext cx="2316163" cy="2743200"/>
            <a:chOff x="749" y="1123"/>
            <a:chExt cx="1459" cy="1728"/>
          </a:xfrm>
        </p:grpSpPr>
        <p:cxnSp>
          <p:nvCxnSpPr>
            <p:cNvPr id="125013" name="AutoShape 85"/>
            <p:cNvCxnSpPr>
              <a:cxnSpLocks noChangeShapeType="1"/>
            </p:cNvCxnSpPr>
            <p:nvPr/>
          </p:nvCxnSpPr>
          <p:spPr bwMode="auto">
            <a:xfrm>
              <a:off x="749" y="1276"/>
              <a:ext cx="0" cy="558"/>
            </a:xfrm>
            <a:prstGeom prst="straightConnector1">
              <a:avLst/>
            </a:prstGeom>
            <a:noFill/>
            <a:ln w="38100">
              <a:solidFill>
                <a:schemeClr val="tx1"/>
              </a:solidFill>
              <a:round/>
              <a:headEnd/>
              <a:tailEnd type="none" w="med" len="med"/>
            </a:ln>
            <a:effectLst/>
          </p:spPr>
        </p:cxnSp>
        <p:cxnSp>
          <p:nvCxnSpPr>
            <p:cNvPr id="125014" name="AutoShape 86"/>
            <p:cNvCxnSpPr>
              <a:cxnSpLocks noChangeShapeType="1"/>
            </p:cNvCxnSpPr>
            <p:nvPr/>
          </p:nvCxnSpPr>
          <p:spPr bwMode="auto">
            <a:xfrm>
              <a:off x="749" y="2140"/>
              <a:ext cx="0" cy="558"/>
            </a:xfrm>
            <a:prstGeom prst="straightConnector1">
              <a:avLst/>
            </a:prstGeom>
            <a:noFill/>
            <a:ln w="38100">
              <a:solidFill>
                <a:schemeClr val="tx1"/>
              </a:solidFill>
              <a:round/>
              <a:headEnd/>
              <a:tailEnd type="none" w="med" len="med"/>
            </a:ln>
            <a:effectLst/>
          </p:spPr>
        </p:cxnSp>
        <p:cxnSp>
          <p:nvCxnSpPr>
            <p:cNvPr id="125015" name="AutoShape 87"/>
            <p:cNvCxnSpPr>
              <a:cxnSpLocks noChangeShapeType="1"/>
            </p:cNvCxnSpPr>
            <p:nvPr/>
          </p:nvCxnSpPr>
          <p:spPr bwMode="auto">
            <a:xfrm>
              <a:off x="902" y="1123"/>
              <a:ext cx="499" cy="0"/>
            </a:xfrm>
            <a:prstGeom prst="straightConnector1">
              <a:avLst/>
            </a:prstGeom>
            <a:noFill/>
            <a:ln w="38100">
              <a:solidFill>
                <a:schemeClr val="tx1"/>
              </a:solidFill>
              <a:round/>
              <a:headEnd/>
              <a:tailEnd type="none" w="med" len="med"/>
            </a:ln>
            <a:effectLst/>
          </p:spPr>
        </p:cxnSp>
        <p:cxnSp>
          <p:nvCxnSpPr>
            <p:cNvPr id="125016" name="AutoShape 88"/>
            <p:cNvCxnSpPr>
              <a:cxnSpLocks noChangeShapeType="1"/>
            </p:cNvCxnSpPr>
            <p:nvPr/>
          </p:nvCxnSpPr>
          <p:spPr bwMode="auto">
            <a:xfrm>
              <a:off x="902" y="1987"/>
              <a:ext cx="499" cy="0"/>
            </a:xfrm>
            <a:prstGeom prst="straightConnector1">
              <a:avLst/>
            </a:prstGeom>
            <a:noFill/>
            <a:ln w="38100">
              <a:solidFill>
                <a:schemeClr val="tx1"/>
              </a:solidFill>
              <a:round/>
              <a:headEnd/>
              <a:tailEnd type="none" w="med" len="med"/>
            </a:ln>
            <a:effectLst/>
          </p:spPr>
        </p:cxnSp>
        <p:cxnSp>
          <p:nvCxnSpPr>
            <p:cNvPr id="125017" name="AutoShape 89"/>
            <p:cNvCxnSpPr>
              <a:cxnSpLocks noChangeShapeType="1"/>
            </p:cNvCxnSpPr>
            <p:nvPr/>
          </p:nvCxnSpPr>
          <p:spPr bwMode="auto">
            <a:xfrm>
              <a:off x="902" y="2851"/>
              <a:ext cx="499" cy="0"/>
            </a:xfrm>
            <a:prstGeom prst="straightConnector1">
              <a:avLst/>
            </a:prstGeom>
            <a:noFill/>
            <a:ln w="38100">
              <a:solidFill>
                <a:schemeClr val="tx1"/>
              </a:solidFill>
              <a:round/>
              <a:headEnd/>
              <a:tailEnd type="none" w="med" len="med"/>
            </a:ln>
            <a:effectLst/>
          </p:spPr>
        </p:cxnSp>
        <p:cxnSp>
          <p:nvCxnSpPr>
            <p:cNvPr id="125018" name="AutoShape 90"/>
            <p:cNvCxnSpPr>
              <a:cxnSpLocks noChangeShapeType="1"/>
            </p:cNvCxnSpPr>
            <p:nvPr/>
          </p:nvCxnSpPr>
          <p:spPr bwMode="auto">
            <a:xfrm>
              <a:off x="1707" y="1123"/>
              <a:ext cx="501" cy="0"/>
            </a:xfrm>
            <a:prstGeom prst="straightConnector1">
              <a:avLst/>
            </a:prstGeom>
            <a:noFill/>
            <a:ln w="38100">
              <a:solidFill>
                <a:schemeClr val="tx1"/>
              </a:solidFill>
              <a:round/>
              <a:headEnd/>
              <a:tailEnd type="none" w="med" len="med"/>
            </a:ln>
            <a:effectLst/>
          </p:spPr>
        </p:cxnSp>
        <p:cxnSp>
          <p:nvCxnSpPr>
            <p:cNvPr id="125019" name="AutoShape 91"/>
            <p:cNvCxnSpPr>
              <a:cxnSpLocks noChangeShapeType="1"/>
            </p:cNvCxnSpPr>
            <p:nvPr/>
          </p:nvCxnSpPr>
          <p:spPr bwMode="auto">
            <a:xfrm>
              <a:off x="1707" y="1987"/>
              <a:ext cx="501" cy="0"/>
            </a:xfrm>
            <a:prstGeom prst="straightConnector1">
              <a:avLst/>
            </a:prstGeom>
            <a:noFill/>
            <a:ln w="38100">
              <a:solidFill>
                <a:schemeClr val="tx1"/>
              </a:solidFill>
              <a:round/>
              <a:headEnd/>
              <a:tailEnd type="none" w="med" len="med"/>
            </a:ln>
            <a:effectLst/>
          </p:spPr>
        </p:cxnSp>
        <p:cxnSp>
          <p:nvCxnSpPr>
            <p:cNvPr id="125020" name="AutoShape 92"/>
            <p:cNvCxnSpPr>
              <a:cxnSpLocks noChangeShapeType="1"/>
            </p:cNvCxnSpPr>
            <p:nvPr/>
          </p:nvCxnSpPr>
          <p:spPr bwMode="auto">
            <a:xfrm>
              <a:off x="1707" y="2851"/>
              <a:ext cx="501" cy="0"/>
            </a:xfrm>
            <a:prstGeom prst="straightConnector1">
              <a:avLst/>
            </a:prstGeom>
            <a:noFill/>
            <a:ln w="38100">
              <a:solidFill>
                <a:schemeClr val="tx1"/>
              </a:solidFill>
              <a:round/>
              <a:headEnd/>
              <a:tailEnd type="none" w="med" len="med"/>
            </a:ln>
            <a:effectLst/>
          </p:spPr>
        </p:cxnSp>
      </p:grpSp>
      <p:grpSp>
        <p:nvGrpSpPr>
          <p:cNvPr id="6" name="Group 93"/>
          <p:cNvGrpSpPr>
            <a:grpSpLocks/>
          </p:cNvGrpSpPr>
          <p:nvPr/>
        </p:nvGrpSpPr>
        <p:grpSpPr bwMode="auto">
          <a:xfrm>
            <a:off x="6858000" y="2362201"/>
            <a:ext cx="1281113" cy="885825"/>
            <a:chOff x="4320" y="1152"/>
            <a:chExt cx="807" cy="558"/>
          </a:xfrm>
        </p:grpSpPr>
        <p:cxnSp>
          <p:nvCxnSpPr>
            <p:cNvPr id="125022" name="AutoShape 94"/>
            <p:cNvCxnSpPr>
              <a:cxnSpLocks noChangeShapeType="1"/>
            </p:cNvCxnSpPr>
            <p:nvPr/>
          </p:nvCxnSpPr>
          <p:spPr bwMode="auto">
            <a:xfrm>
              <a:off x="4320" y="1152"/>
              <a:ext cx="0" cy="558"/>
            </a:xfrm>
            <a:prstGeom prst="straightConnector1">
              <a:avLst/>
            </a:prstGeom>
            <a:noFill/>
            <a:ln w="38100">
              <a:solidFill>
                <a:schemeClr val="tx1"/>
              </a:solidFill>
              <a:round/>
              <a:headEnd/>
              <a:tailEnd type="none" w="med" len="med"/>
            </a:ln>
            <a:effectLst/>
          </p:spPr>
        </p:cxnSp>
        <p:cxnSp>
          <p:nvCxnSpPr>
            <p:cNvPr id="125023" name="AutoShape 95"/>
            <p:cNvCxnSpPr>
              <a:cxnSpLocks noChangeShapeType="1"/>
            </p:cNvCxnSpPr>
            <p:nvPr/>
          </p:nvCxnSpPr>
          <p:spPr bwMode="auto">
            <a:xfrm>
              <a:off x="5127" y="1152"/>
              <a:ext cx="0" cy="558"/>
            </a:xfrm>
            <a:prstGeom prst="straightConnector1">
              <a:avLst/>
            </a:prstGeom>
            <a:noFill/>
            <a:ln w="38100">
              <a:solidFill>
                <a:schemeClr val="tx1"/>
              </a:solidFill>
              <a:round/>
              <a:headEnd/>
              <a:tailEnd type="none" w="med" len="med"/>
            </a:ln>
            <a:effectLst/>
          </p:spPr>
        </p:cxnSp>
      </p:grpSp>
      <p:grpSp>
        <p:nvGrpSpPr>
          <p:cNvPr id="7" name="Group 96"/>
          <p:cNvGrpSpPr>
            <a:grpSpLocks/>
          </p:cNvGrpSpPr>
          <p:nvPr/>
        </p:nvGrpSpPr>
        <p:grpSpPr bwMode="auto">
          <a:xfrm>
            <a:off x="6858000" y="3733801"/>
            <a:ext cx="1281113" cy="885825"/>
            <a:chOff x="4320" y="2016"/>
            <a:chExt cx="807" cy="558"/>
          </a:xfrm>
        </p:grpSpPr>
        <p:cxnSp>
          <p:nvCxnSpPr>
            <p:cNvPr id="125025" name="AutoShape 97"/>
            <p:cNvCxnSpPr>
              <a:cxnSpLocks noChangeShapeType="1"/>
            </p:cNvCxnSpPr>
            <p:nvPr/>
          </p:nvCxnSpPr>
          <p:spPr bwMode="auto">
            <a:xfrm>
              <a:off x="4320" y="2016"/>
              <a:ext cx="0" cy="558"/>
            </a:xfrm>
            <a:prstGeom prst="straightConnector1">
              <a:avLst/>
            </a:prstGeom>
            <a:noFill/>
            <a:ln w="38100">
              <a:solidFill>
                <a:schemeClr val="tx1"/>
              </a:solidFill>
              <a:round/>
              <a:headEnd/>
              <a:tailEnd type="none" w="med" len="med"/>
            </a:ln>
            <a:effectLst/>
          </p:spPr>
        </p:cxnSp>
        <p:cxnSp>
          <p:nvCxnSpPr>
            <p:cNvPr id="125026" name="AutoShape 98"/>
            <p:cNvCxnSpPr>
              <a:cxnSpLocks noChangeShapeType="1"/>
            </p:cNvCxnSpPr>
            <p:nvPr/>
          </p:nvCxnSpPr>
          <p:spPr bwMode="auto">
            <a:xfrm>
              <a:off x="5127" y="2016"/>
              <a:ext cx="0" cy="558"/>
            </a:xfrm>
            <a:prstGeom prst="straightConnector1">
              <a:avLst/>
            </a:prstGeom>
            <a:noFill/>
            <a:ln w="38100">
              <a:solidFill>
                <a:schemeClr val="tx1"/>
              </a:solidFill>
              <a:round/>
              <a:headEnd/>
              <a:tailEnd type="none" w="med" len="med"/>
            </a:ln>
            <a:effectLst/>
          </p:spPr>
        </p:cxnSp>
      </p:grpSp>
      <p:sp>
        <p:nvSpPr>
          <p:cNvPr id="125027" name="Text Box 99"/>
          <p:cNvSpPr txBox="1">
            <a:spLocks noChangeArrowheads="1"/>
          </p:cNvSpPr>
          <p:nvPr/>
        </p:nvSpPr>
        <p:spPr bwMode="auto">
          <a:xfrm>
            <a:off x="1318666" y="5775326"/>
            <a:ext cx="1881734" cy="400110"/>
          </a:xfrm>
          <a:prstGeom prst="rect">
            <a:avLst/>
          </a:prstGeom>
          <a:noFill/>
          <a:ln w="9525">
            <a:noFill/>
            <a:miter lim="800000"/>
            <a:headEnd/>
            <a:tailEnd/>
          </a:ln>
          <a:effectLst/>
        </p:spPr>
        <p:txBody>
          <a:bodyPr wrap="none">
            <a:spAutoFit/>
          </a:bodyPr>
          <a:lstStyle/>
          <a:p>
            <a:pPr algn="ctr">
              <a:spcBef>
                <a:spcPct val="50000"/>
              </a:spcBef>
            </a:pPr>
            <a:r>
              <a:rPr lang="en-US" sz="2000"/>
              <a:t>BP in a </a:t>
            </a:r>
            <a:r>
              <a:rPr lang="en-US" sz="2000" smtClean="0"/>
              <a:t>network</a:t>
            </a:r>
            <a:r>
              <a:rPr lang="en-US" sz="2000"/>
              <a:t>.</a:t>
            </a:r>
          </a:p>
        </p:txBody>
      </p:sp>
      <p:sp>
        <p:nvSpPr>
          <p:cNvPr id="102" name="TextBox 101"/>
          <p:cNvSpPr txBox="1"/>
          <p:nvPr/>
        </p:nvSpPr>
        <p:spPr>
          <a:xfrm>
            <a:off x="0" y="6334780"/>
            <a:ext cx="4208716"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Darwiche </a:t>
            </a:r>
            <a:r>
              <a:rPr lang="en-US" sz="2800" b="1" smtClean="0">
                <a:solidFill>
                  <a:srgbClr val="0070C0"/>
                </a:solidFill>
              </a:rPr>
              <a:t>AAAI-06</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7" presetClass="exit" presetSubtype="0" fill="hold" nodeType="withEffect">
                                  <p:stCondLst>
                                    <p:cond delay="0"/>
                                  </p:stCondLst>
                                  <p:childTnLst>
                                    <p:animEffect transition="out" filter="fade">
                                      <p:cBhvr>
                                        <p:cTn id="21" dur="500"/>
                                        <p:tgtEl>
                                          <p:spTgt spid="5"/>
                                        </p:tgtEl>
                                      </p:cBhvr>
                                    </p:animEffect>
                                    <p:anim calcmode="lin" valueType="num">
                                      <p:cBhvr>
                                        <p:cTn id="22" dur="500"/>
                                        <p:tgtEl>
                                          <p:spTgt spid="5"/>
                                        </p:tgtEl>
                                        <p:attrNameLst>
                                          <p:attrName>ppt_x</p:attrName>
                                        </p:attrNameLst>
                                      </p:cBhvr>
                                      <p:tavLst>
                                        <p:tav tm="0">
                                          <p:val>
                                            <p:strVal val="ppt_x"/>
                                          </p:val>
                                        </p:tav>
                                        <p:tav tm="100000">
                                          <p:val>
                                            <p:strVal val="ppt_x"/>
                                          </p:val>
                                        </p:tav>
                                      </p:tavLst>
                                    </p:anim>
                                    <p:anim calcmode="lin" valueType="num">
                                      <p:cBhvr>
                                        <p:cTn id="23" dur="500"/>
                                        <p:tgtEl>
                                          <p:spTgt spid="5"/>
                                        </p:tgtEl>
                                        <p:attrNameLst>
                                          <p:attrName>ppt_y</p:attrName>
                                        </p:attrNameLst>
                                      </p:cBhvr>
                                      <p:tavLst>
                                        <p:tav tm="0">
                                          <p:val>
                                            <p:strVal val="ppt_y"/>
                                          </p:val>
                                        </p:tav>
                                        <p:tav tm="100000">
                                          <p:val>
                                            <p:strVal val="ppt_y-.1"/>
                                          </p:val>
                                        </p:tav>
                                      </p:tavLst>
                                    </p:anim>
                                    <p:set>
                                      <p:cBhvr>
                                        <p:cTn id="24" dur="1" fill="hold">
                                          <p:stCondLst>
                                            <p:cond delay="499"/>
                                          </p:stCondLst>
                                        </p:cTn>
                                        <p:tgtEl>
                                          <p:spTgt spid="5"/>
                                        </p:tgtEl>
                                        <p:attrNameLst>
                                          <p:attrName>style.visibility</p:attrName>
                                        </p:attrNameLst>
                                      </p:cBhvr>
                                      <p:to>
                                        <p:strVal val="hidden"/>
                                      </p:to>
                                    </p:set>
                                  </p:childTnLst>
                                </p:cTn>
                              </p:par>
                              <p:par>
                                <p:cTn id="25" presetID="47" presetClass="exit" presetSubtype="0" fill="hold" nodeType="withEffect">
                                  <p:stCondLst>
                                    <p:cond delay="0"/>
                                  </p:stCondLst>
                                  <p:childTnLst>
                                    <p:animEffect transition="out" filter="fade">
                                      <p:cBhvr>
                                        <p:cTn id="26" dur="500"/>
                                        <p:tgtEl>
                                          <p:spTgt spid="6"/>
                                        </p:tgtEl>
                                      </p:cBhvr>
                                    </p:animEffect>
                                    <p:anim calcmode="lin" valueType="num">
                                      <p:cBhvr>
                                        <p:cTn id="27" dur="500"/>
                                        <p:tgtEl>
                                          <p:spTgt spid="6"/>
                                        </p:tgtEl>
                                        <p:attrNameLst>
                                          <p:attrName>ppt_x</p:attrName>
                                        </p:attrNameLst>
                                      </p:cBhvr>
                                      <p:tavLst>
                                        <p:tav tm="0">
                                          <p:val>
                                            <p:strVal val="ppt_x"/>
                                          </p:val>
                                        </p:tav>
                                        <p:tav tm="100000">
                                          <p:val>
                                            <p:strVal val="ppt_x"/>
                                          </p:val>
                                        </p:tav>
                                      </p:tavLst>
                                    </p:anim>
                                    <p:anim calcmode="lin" valueType="num">
                                      <p:cBhvr>
                                        <p:cTn id="28" dur="500"/>
                                        <p:tgtEl>
                                          <p:spTgt spid="6"/>
                                        </p:tgtEl>
                                        <p:attrNameLst>
                                          <p:attrName>ppt_y</p:attrName>
                                        </p:attrNameLst>
                                      </p:cBhvr>
                                      <p:tavLst>
                                        <p:tav tm="0">
                                          <p:val>
                                            <p:strVal val="ppt_y"/>
                                          </p:val>
                                        </p:tav>
                                        <p:tav tm="100000">
                                          <p:val>
                                            <p:strVal val="ppt_y-.1"/>
                                          </p:val>
                                        </p:tav>
                                      </p:tavLst>
                                    </p:anim>
                                    <p:set>
                                      <p:cBhvr>
                                        <p:cTn id="29" dur="1" fill="hold">
                                          <p:stCondLst>
                                            <p:cond delay="499"/>
                                          </p:stCondLst>
                                        </p:cTn>
                                        <p:tgtEl>
                                          <p:spTgt spid="6"/>
                                        </p:tgtEl>
                                        <p:attrNameLst>
                                          <p:attrName>style.visibility</p:attrName>
                                        </p:attrNameLst>
                                      </p:cBhvr>
                                      <p:to>
                                        <p:strVal val="hidden"/>
                                      </p:to>
                                    </p:set>
                                  </p:childTnLst>
                                </p:cTn>
                              </p:par>
                              <p:par>
                                <p:cTn id="30" presetID="47" presetClass="exit" presetSubtype="0" fill="hold" nodeType="withEffect">
                                  <p:stCondLst>
                                    <p:cond delay="0"/>
                                  </p:stCondLst>
                                  <p:childTnLst>
                                    <p:animEffect transition="out" filter="fade">
                                      <p:cBhvr>
                                        <p:cTn id="31" dur="500"/>
                                        <p:tgtEl>
                                          <p:spTgt spid="7"/>
                                        </p:tgtEl>
                                      </p:cBhvr>
                                    </p:animEffect>
                                    <p:anim calcmode="lin" valueType="num">
                                      <p:cBhvr>
                                        <p:cTn id="32" dur="500"/>
                                        <p:tgtEl>
                                          <p:spTgt spid="7"/>
                                        </p:tgtEl>
                                        <p:attrNameLst>
                                          <p:attrName>ppt_x</p:attrName>
                                        </p:attrNameLst>
                                      </p:cBhvr>
                                      <p:tavLst>
                                        <p:tav tm="0">
                                          <p:val>
                                            <p:strVal val="ppt_x"/>
                                          </p:val>
                                        </p:tav>
                                        <p:tav tm="100000">
                                          <p:val>
                                            <p:strVal val="ppt_x"/>
                                          </p:val>
                                        </p:tav>
                                      </p:tavLst>
                                    </p:anim>
                                    <p:anim calcmode="lin" valueType="num">
                                      <p:cBhvr>
                                        <p:cTn id="33" dur="500"/>
                                        <p:tgtEl>
                                          <p:spTgt spid="7"/>
                                        </p:tgtEl>
                                        <p:attrNameLst>
                                          <p:attrName>ppt_y</p:attrName>
                                        </p:attrNameLst>
                                      </p:cBhvr>
                                      <p:tavLst>
                                        <p:tav tm="0">
                                          <p:val>
                                            <p:strVal val="ppt_y"/>
                                          </p:val>
                                        </p:tav>
                                        <p:tav tm="100000">
                                          <p:val>
                                            <p:strVal val="ppt_y-.1"/>
                                          </p:val>
                                        </p:tav>
                                      </p:tavLst>
                                    </p:anim>
                                    <p:set>
                                      <p:cBhvr>
                                        <p:cTn id="34" dur="1" fill="hold">
                                          <p:stCondLst>
                                            <p:cond delay="499"/>
                                          </p:stCondLst>
                                        </p:cTn>
                                        <p:tgtEl>
                                          <p:spTgt spid="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50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nodeType="clickEffect">
                                  <p:stCondLst>
                                    <p:cond delay="0"/>
                                  </p:stCondLst>
                                  <p:childTnLst>
                                    <p:animEffect transition="out" filter="fade">
                                      <p:cBhvr>
                                        <p:cTn id="40" dur="500"/>
                                        <p:tgtEl>
                                          <p:spTgt spid="4"/>
                                        </p:tgtEl>
                                      </p:cBhvr>
                                    </p:animEffect>
                                    <p:anim calcmode="lin" valueType="num">
                                      <p:cBhvr>
                                        <p:cTn id="41" dur="500"/>
                                        <p:tgtEl>
                                          <p:spTgt spid="4"/>
                                        </p:tgtEl>
                                        <p:attrNameLst>
                                          <p:attrName>ppt_x</p:attrName>
                                        </p:attrNameLst>
                                      </p:cBhvr>
                                      <p:tavLst>
                                        <p:tav tm="0">
                                          <p:val>
                                            <p:strVal val="ppt_x"/>
                                          </p:val>
                                        </p:tav>
                                        <p:tav tm="100000">
                                          <p:val>
                                            <p:strVal val="ppt_x"/>
                                          </p:val>
                                        </p:tav>
                                      </p:tavLst>
                                    </p:anim>
                                    <p:anim calcmode="lin" valueType="num">
                                      <p:cBhvr>
                                        <p:cTn id="42" dur="500"/>
                                        <p:tgtEl>
                                          <p:spTgt spid="4"/>
                                        </p:tgtEl>
                                        <p:attrNameLst>
                                          <p:attrName>ppt_y</p:attrName>
                                        </p:attrNameLst>
                                      </p:cBhvr>
                                      <p:tavLst>
                                        <p:tav tm="0">
                                          <p:val>
                                            <p:strVal val="ppt_y"/>
                                          </p:val>
                                        </p:tav>
                                        <p:tav tm="100000">
                                          <p:val>
                                            <p:strVal val="ppt_y+.1"/>
                                          </p:val>
                                        </p:tav>
                                      </p:tavLst>
                                    </p:anim>
                                    <p:set>
                                      <p:cBhvr>
                                        <p:cTn id="43" dur="1" fill="hold">
                                          <p:stCondLst>
                                            <p:cond delay="499"/>
                                          </p:stCondLst>
                                        </p:cTn>
                                        <p:tgtEl>
                                          <p:spTgt spid="4"/>
                                        </p:tgtEl>
                                        <p:attrNameLst>
                                          <p:attrName>style.visibility</p:attrName>
                                        </p:attrNameLst>
                                      </p:cBhvr>
                                      <p:to>
                                        <p:strVal val="hidden"/>
                                      </p:to>
                                    </p:set>
                                  </p:childTnLst>
                                </p:cTn>
                              </p:par>
                              <p:par>
                                <p:cTn id="44" presetID="47"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strVal val="#ppt_x"/>
                                          </p:val>
                                        </p:tav>
                                      </p:tavLst>
                                    </p:anim>
                                    <p:anim calcmode="lin" valueType="num">
                                      <p:cBhvr>
                                        <p:cTn id="48" dur="500" fill="hold"/>
                                        <p:tgtEl>
                                          <p:spTgt spid="5"/>
                                        </p:tgtEl>
                                        <p:attrNameLst>
                                          <p:attrName>ppt_y</p:attrName>
                                        </p:attrNameLst>
                                      </p:cBhvr>
                                      <p:tavLst>
                                        <p:tav tm="0">
                                          <p:val>
                                            <p:strVal val="#ppt_y-.1"/>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25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28" grpId="0"/>
      <p:bldP spid="1250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mtClean="0"/>
              <a:t>A New Semantics for </a:t>
            </a:r>
            <a:br>
              <a:rPr lang="en-US" smtClean="0"/>
            </a:br>
            <a:r>
              <a:rPr lang="en-US" smtClean="0"/>
              <a:t>Belief Propagation</a:t>
            </a:r>
            <a:endParaRPr lang="en-US"/>
          </a:p>
        </p:txBody>
      </p:sp>
      <p:grpSp>
        <p:nvGrpSpPr>
          <p:cNvPr id="2" name="Group 110"/>
          <p:cNvGrpSpPr>
            <a:grpSpLocks noChangeAspect="1"/>
          </p:cNvGrpSpPr>
          <p:nvPr/>
        </p:nvGrpSpPr>
        <p:grpSpPr bwMode="auto">
          <a:xfrm>
            <a:off x="458788" y="2590800"/>
            <a:ext cx="1276350" cy="1293813"/>
            <a:chOff x="12336" y="9552"/>
            <a:chExt cx="1140" cy="1155"/>
          </a:xfrm>
        </p:grpSpPr>
        <p:sp>
          <p:nvSpPr>
            <p:cNvPr id="62468" name="Oval 111"/>
            <p:cNvSpPr>
              <a:spLocks noChangeAspect="1" noChangeArrowheads="1"/>
            </p:cNvSpPr>
            <p:nvPr/>
          </p:nvSpPr>
          <p:spPr bwMode="auto">
            <a:xfrm rot="16200000" flipH="1">
              <a:off x="1233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69" name="Oval 112"/>
            <p:cNvSpPr>
              <a:spLocks noChangeAspect="1" noChangeArrowheads="1"/>
            </p:cNvSpPr>
            <p:nvPr/>
          </p:nvSpPr>
          <p:spPr bwMode="auto">
            <a:xfrm rot="16200000" flipH="1">
              <a:off x="1233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0" name="Oval 113"/>
            <p:cNvSpPr>
              <a:spLocks noChangeAspect="1" noChangeArrowheads="1"/>
            </p:cNvSpPr>
            <p:nvPr/>
          </p:nvSpPr>
          <p:spPr bwMode="auto">
            <a:xfrm rot="16200000" flipH="1">
              <a:off x="1233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1" name="Oval 114"/>
            <p:cNvSpPr>
              <a:spLocks noChangeAspect="1" noChangeArrowheads="1"/>
            </p:cNvSpPr>
            <p:nvPr/>
          </p:nvSpPr>
          <p:spPr bwMode="auto">
            <a:xfrm rot="16200000" flipH="1">
              <a:off x="12832"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2" name="Oval 115"/>
            <p:cNvSpPr>
              <a:spLocks noChangeAspect="1" noChangeArrowheads="1"/>
            </p:cNvSpPr>
            <p:nvPr/>
          </p:nvSpPr>
          <p:spPr bwMode="auto">
            <a:xfrm rot="16200000" flipH="1">
              <a:off x="12832"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3" name="Oval 116"/>
            <p:cNvSpPr>
              <a:spLocks noChangeAspect="1" noChangeArrowheads="1"/>
            </p:cNvSpPr>
            <p:nvPr/>
          </p:nvSpPr>
          <p:spPr bwMode="auto">
            <a:xfrm rot="16200000" flipH="1">
              <a:off x="12832"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4" name="Oval 117"/>
            <p:cNvSpPr>
              <a:spLocks noChangeAspect="1" noChangeArrowheads="1"/>
            </p:cNvSpPr>
            <p:nvPr/>
          </p:nvSpPr>
          <p:spPr bwMode="auto">
            <a:xfrm rot="16200000" flipH="1">
              <a:off x="1332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5" name="Oval 118"/>
            <p:cNvSpPr>
              <a:spLocks noChangeAspect="1" noChangeArrowheads="1"/>
            </p:cNvSpPr>
            <p:nvPr/>
          </p:nvSpPr>
          <p:spPr bwMode="auto">
            <a:xfrm rot="16200000" flipH="1">
              <a:off x="1332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76" name="Oval 119"/>
            <p:cNvSpPr>
              <a:spLocks noChangeAspect="1" noChangeArrowheads="1"/>
            </p:cNvSpPr>
            <p:nvPr/>
          </p:nvSpPr>
          <p:spPr bwMode="auto">
            <a:xfrm rot="16200000" flipH="1">
              <a:off x="1332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cxnSp>
          <p:nvCxnSpPr>
            <p:cNvPr id="62477" name="AutoShape 120"/>
            <p:cNvCxnSpPr>
              <a:cxnSpLocks noChangeAspect="1" noChangeShapeType="1"/>
              <a:stCxn id="62468" idx="4"/>
              <a:endCxn id="62471" idx="0"/>
            </p:cNvCxnSpPr>
            <p:nvPr/>
          </p:nvCxnSpPr>
          <p:spPr bwMode="auto">
            <a:xfrm>
              <a:off x="12491" y="9627"/>
              <a:ext cx="336" cy="0"/>
            </a:xfrm>
            <a:prstGeom prst="straightConnector1">
              <a:avLst/>
            </a:prstGeom>
            <a:noFill/>
            <a:ln w="38100">
              <a:solidFill>
                <a:schemeClr val="tx1"/>
              </a:solidFill>
              <a:round/>
              <a:headEnd/>
              <a:tailEnd/>
            </a:ln>
          </p:spPr>
        </p:cxnSp>
        <p:cxnSp>
          <p:nvCxnSpPr>
            <p:cNvPr id="62478" name="AutoShape 121"/>
            <p:cNvCxnSpPr>
              <a:cxnSpLocks noChangeAspect="1" noChangeShapeType="1"/>
              <a:stCxn id="62471" idx="4"/>
              <a:endCxn id="62474" idx="0"/>
            </p:cNvCxnSpPr>
            <p:nvPr/>
          </p:nvCxnSpPr>
          <p:spPr bwMode="auto">
            <a:xfrm>
              <a:off x="12986" y="9627"/>
              <a:ext cx="335" cy="0"/>
            </a:xfrm>
            <a:prstGeom prst="straightConnector1">
              <a:avLst/>
            </a:prstGeom>
            <a:noFill/>
            <a:ln w="38100">
              <a:solidFill>
                <a:schemeClr val="tx1"/>
              </a:solidFill>
              <a:round/>
              <a:headEnd/>
              <a:tailEnd/>
            </a:ln>
          </p:spPr>
        </p:cxnSp>
        <p:cxnSp>
          <p:nvCxnSpPr>
            <p:cNvPr id="62479" name="AutoShape 122"/>
            <p:cNvCxnSpPr>
              <a:cxnSpLocks noChangeAspect="1" noChangeShapeType="1"/>
              <a:stCxn id="62468" idx="6"/>
              <a:endCxn id="62469" idx="2"/>
            </p:cNvCxnSpPr>
            <p:nvPr/>
          </p:nvCxnSpPr>
          <p:spPr bwMode="auto">
            <a:xfrm>
              <a:off x="12411" y="9707"/>
              <a:ext cx="0" cy="341"/>
            </a:xfrm>
            <a:prstGeom prst="straightConnector1">
              <a:avLst/>
            </a:prstGeom>
            <a:noFill/>
            <a:ln w="38100">
              <a:solidFill>
                <a:schemeClr val="tx1"/>
              </a:solidFill>
              <a:round/>
              <a:headEnd/>
              <a:tailEnd/>
            </a:ln>
          </p:spPr>
        </p:cxnSp>
        <p:cxnSp>
          <p:nvCxnSpPr>
            <p:cNvPr id="62480" name="AutoShape 123"/>
            <p:cNvCxnSpPr>
              <a:cxnSpLocks noChangeAspect="1" noChangeShapeType="1"/>
              <a:stCxn id="62469" idx="6"/>
              <a:endCxn id="62470" idx="2"/>
            </p:cNvCxnSpPr>
            <p:nvPr/>
          </p:nvCxnSpPr>
          <p:spPr bwMode="auto">
            <a:xfrm>
              <a:off x="12411" y="10208"/>
              <a:ext cx="0" cy="344"/>
            </a:xfrm>
            <a:prstGeom prst="straightConnector1">
              <a:avLst/>
            </a:prstGeom>
            <a:noFill/>
            <a:ln w="38100">
              <a:solidFill>
                <a:schemeClr val="tx1"/>
              </a:solidFill>
              <a:round/>
              <a:headEnd/>
              <a:tailEnd/>
            </a:ln>
          </p:spPr>
        </p:cxnSp>
        <p:cxnSp>
          <p:nvCxnSpPr>
            <p:cNvPr id="62481" name="AutoShape 124"/>
            <p:cNvCxnSpPr>
              <a:cxnSpLocks noChangeAspect="1" noChangeShapeType="1"/>
              <a:stCxn id="62469" idx="4"/>
              <a:endCxn id="62472" idx="0"/>
            </p:cNvCxnSpPr>
            <p:nvPr/>
          </p:nvCxnSpPr>
          <p:spPr bwMode="auto">
            <a:xfrm>
              <a:off x="12491" y="10128"/>
              <a:ext cx="336" cy="0"/>
            </a:xfrm>
            <a:prstGeom prst="straightConnector1">
              <a:avLst/>
            </a:prstGeom>
            <a:noFill/>
            <a:ln w="38100">
              <a:solidFill>
                <a:schemeClr val="tx1"/>
              </a:solidFill>
              <a:round/>
              <a:headEnd/>
              <a:tailEnd/>
            </a:ln>
          </p:spPr>
        </p:cxnSp>
        <p:cxnSp>
          <p:nvCxnSpPr>
            <p:cNvPr id="62482" name="AutoShape 125"/>
            <p:cNvCxnSpPr>
              <a:cxnSpLocks noChangeAspect="1" noChangeShapeType="1"/>
              <a:stCxn id="62472" idx="4"/>
              <a:endCxn id="62475" idx="0"/>
            </p:cNvCxnSpPr>
            <p:nvPr/>
          </p:nvCxnSpPr>
          <p:spPr bwMode="auto">
            <a:xfrm>
              <a:off x="12986" y="10128"/>
              <a:ext cx="335" cy="0"/>
            </a:xfrm>
            <a:prstGeom prst="straightConnector1">
              <a:avLst/>
            </a:prstGeom>
            <a:noFill/>
            <a:ln w="38100">
              <a:solidFill>
                <a:schemeClr val="tx1"/>
              </a:solidFill>
              <a:round/>
              <a:headEnd/>
              <a:tailEnd/>
            </a:ln>
          </p:spPr>
        </p:cxnSp>
        <p:cxnSp>
          <p:nvCxnSpPr>
            <p:cNvPr id="62483" name="AutoShape 126"/>
            <p:cNvCxnSpPr>
              <a:cxnSpLocks noChangeAspect="1" noChangeShapeType="1"/>
              <a:stCxn id="62470" idx="4"/>
              <a:endCxn id="62473" idx="0"/>
            </p:cNvCxnSpPr>
            <p:nvPr/>
          </p:nvCxnSpPr>
          <p:spPr bwMode="auto">
            <a:xfrm>
              <a:off x="12491" y="10632"/>
              <a:ext cx="336" cy="0"/>
            </a:xfrm>
            <a:prstGeom prst="straightConnector1">
              <a:avLst/>
            </a:prstGeom>
            <a:noFill/>
            <a:ln w="38100">
              <a:solidFill>
                <a:schemeClr val="tx1"/>
              </a:solidFill>
              <a:round/>
              <a:headEnd/>
              <a:tailEnd/>
            </a:ln>
          </p:spPr>
        </p:cxnSp>
        <p:cxnSp>
          <p:nvCxnSpPr>
            <p:cNvPr id="62484" name="AutoShape 127"/>
            <p:cNvCxnSpPr>
              <a:cxnSpLocks noChangeAspect="1" noChangeShapeType="1"/>
              <a:stCxn id="62473" idx="4"/>
              <a:endCxn id="62476" idx="0"/>
            </p:cNvCxnSpPr>
            <p:nvPr/>
          </p:nvCxnSpPr>
          <p:spPr bwMode="auto">
            <a:xfrm>
              <a:off x="12986" y="10632"/>
              <a:ext cx="335" cy="0"/>
            </a:xfrm>
            <a:prstGeom prst="straightConnector1">
              <a:avLst/>
            </a:prstGeom>
            <a:noFill/>
            <a:ln w="38100">
              <a:solidFill>
                <a:schemeClr val="tx1"/>
              </a:solidFill>
              <a:round/>
              <a:headEnd/>
              <a:tailEnd/>
            </a:ln>
          </p:spPr>
        </p:cxnSp>
      </p:grpSp>
      <p:grpSp>
        <p:nvGrpSpPr>
          <p:cNvPr id="3" name="Group 128"/>
          <p:cNvGrpSpPr>
            <a:grpSpLocks noChangeAspect="1"/>
          </p:cNvGrpSpPr>
          <p:nvPr/>
        </p:nvGrpSpPr>
        <p:grpSpPr bwMode="auto">
          <a:xfrm>
            <a:off x="3933825" y="2590800"/>
            <a:ext cx="1276350" cy="1293813"/>
            <a:chOff x="15000" y="9552"/>
            <a:chExt cx="1140" cy="1155"/>
          </a:xfrm>
        </p:grpSpPr>
        <p:sp>
          <p:nvSpPr>
            <p:cNvPr id="62486" name="Oval 129"/>
            <p:cNvSpPr>
              <a:spLocks noChangeAspect="1" noChangeArrowheads="1"/>
            </p:cNvSpPr>
            <p:nvPr/>
          </p:nvSpPr>
          <p:spPr bwMode="auto">
            <a:xfrm rot="16200000" flipH="1">
              <a:off x="1500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87" name="Oval 130"/>
            <p:cNvSpPr>
              <a:spLocks noChangeAspect="1" noChangeArrowheads="1"/>
            </p:cNvSpPr>
            <p:nvPr/>
          </p:nvSpPr>
          <p:spPr bwMode="auto">
            <a:xfrm rot="16200000" flipH="1">
              <a:off x="1500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88" name="Oval 131"/>
            <p:cNvSpPr>
              <a:spLocks noChangeAspect="1" noChangeArrowheads="1"/>
            </p:cNvSpPr>
            <p:nvPr/>
          </p:nvSpPr>
          <p:spPr bwMode="auto">
            <a:xfrm rot="16200000" flipH="1">
              <a:off x="1500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89" name="Oval 132"/>
            <p:cNvSpPr>
              <a:spLocks noChangeAspect="1" noChangeArrowheads="1"/>
            </p:cNvSpPr>
            <p:nvPr/>
          </p:nvSpPr>
          <p:spPr bwMode="auto">
            <a:xfrm rot="16200000" flipH="1">
              <a:off x="1549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90" name="Oval 133"/>
            <p:cNvSpPr>
              <a:spLocks noChangeAspect="1" noChangeArrowheads="1"/>
            </p:cNvSpPr>
            <p:nvPr/>
          </p:nvSpPr>
          <p:spPr bwMode="auto">
            <a:xfrm rot="16200000" flipH="1">
              <a:off x="1549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91" name="Oval 134"/>
            <p:cNvSpPr>
              <a:spLocks noChangeAspect="1" noChangeArrowheads="1"/>
            </p:cNvSpPr>
            <p:nvPr/>
          </p:nvSpPr>
          <p:spPr bwMode="auto">
            <a:xfrm rot="16200000" flipH="1">
              <a:off x="1549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92" name="Oval 135"/>
            <p:cNvSpPr>
              <a:spLocks noChangeAspect="1" noChangeArrowheads="1"/>
            </p:cNvSpPr>
            <p:nvPr/>
          </p:nvSpPr>
          <p:spPr bwMode="auto">
            <a:xfrm rot="16200000" flipH="1">
              <a:off x="1599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93" name="Oval 136"/>
            <p:cNvSpPr>
              <a:spLocks noChangeAspect="1" noChangeArrowheads="1"/>
            </p:cNvSpPr>
            <p:nvPr/>
          </p:nvSpPr>
          <p:spPr bwMode="auto">
            <a:xfrm rot="16200000" flipH="1">
              <a:off x="1599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494" name="Oval 137"/>
            <p:cNvSpPr>
              <a:spLocks noChangeAspect="1" noChangeArrowheads="1"/>
            </p:cNvSpPr>
            <p:nvPr/>
          </p:nvSpPr>
          <p:spPr bwMode="auto">
            <a:xfrm rot="16200000" flipH="1">
              <a:off x="1599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cxnSp>
          <p:nvCxnSpPr>
            <p:cNvPr id="62495" name="AutoShape 138"/>
            <p:cNvCxnSpPr>
              <a:cxnSpLocks noChangeAspect="1" noChangeShapeType="1"/>
              <a:stCxn id="62486" idx="4"/>
              <a:endCxn id="62489" idx="0"/>
            </p:cNvCxnSpPr>
            <p:nvPr/>
          </p:nvCxnSpPr>
          <p:spPr bwMode="auto">
            <a:xfrm>
              <a:off x="15155" y="9627"/>
              <a:ext cx="336" cy="0"/>
            </a:xfrm>
            <a:prstGeom prst="straightConnector1">
              <a:avLst/>
            </a:prstGeom>
            <a:noFill/>
            <a:ln w="38100">
              <a:solidFill>
                <a:schemeClr val="tx1"/>
              </a:solidFill>
              <a:round/>
              <a:headEnd/>
              <a:tailEnd/>
            </a:ln>
          </p:spPr>
        </p:cxnSp>
        <p:cxnSp>
          <p:nvCxnSpPr>
            <p:cNvPr id="62496" name="AutoShape 139"/>
            <p:cNvCxnSpPr>
              <a:cxnSpLocks noChangeAspect="1" noChangeShapeType="1"/>
              <a:stCxn id="62489" idx="4"/>
              <a:endCxn id="62492" idx="0"/>
            </p:cNvCxnSpPr>
            <p:nvPr/>
          </p:nvCxnSpPr>
          <p:spPr bwMode="auto">
            <a:xfrm>
              <a:off x="15650" y="9627"/>
              <a:ext cx="335" cy="0"/>
            </a:xfrm>
            <a:prstGeom prst="straightConnector1">
              <a:avLst/>
            </a:prstGeom>
            <a:noFill/>
            <a:ln w="38100">
              <a:solidFill>
                <a:schemeClr val="tx1"/>
              </a:solidFill>
              <a:round/>
              <a:headEnd/>
              <a:tailEnd/>
            </a:ln>
          </p:spPr>
        </p:cxnSp>
        <p:cxnSp>
          <p:nvCxnSpPr>
            <p:cNvPr id="62497" name="AutoShape 140"/>
            <p:cNvCxnSpPr>
              <a:cxnSpLocks noChangeAspect="1" noChangeShapeType="1"/>
              <a:stCxn id="62486" idx="6"/>
              <a:endCxn id="62487" idx="2"/>
            </p:cNvCxnSpPr>
            <p:nvPr/>
          </p:nvCxnSpPr>
          <p:spPr bwMode="auto">
            <a:xfrm>
              <a:off x="15075" y="9707"/>
              <a:ext cx="0" cy="341"/>
            </a:xfrm>
            <a:prstGeom prst="straightConnector1">
              <a:avLst/>
            </a:prstGeom>
            <a:noFill/>
            <a:ln w="38100">
              <a:solidFill>
                <a:schemeClr val="tx1"/>
              </a:solidFill>
              <a:round/>
              <a:headEnd/>
              <a:tailEnd/>
            </a:ln>
          </p:spPr>
        </p:cxnSp>
        <p:cxnSp>
          <p:nvCxnSpPr>
            <p:cNvPr id="62498" name="AutoShape 141"/>
            <p:cNvCxnSpPr>
              <a:cxnSpLocks noChangeAspect="1" noChangeShapeType="1"/>
              <a:stCxn id="62489" idx="6"/>
              <a:endCxn id="62490" idx="2"/>
            </p:cNvCxnSpPr>
            <p:nvPr/>
          </p:nvCxnSpPr>
          <p:spPr bwMode="auto">
            <a:xfrm>
              <a:off x="15571" y="9707"/>
              <a:ext cx="0" cy="341"/>
            </a:xfrm>
            <a:prstGeom prst="straightConnector1">
              <a:avLst/>
            </a:prstGeom>
            <a:noFill/>
            <a:ln w="38100">
              <a:solidFill>
                <a:schemeClr val="tx1"/>
              </a:solidFill>
              <a:round/>
              <a:headEnd/>
              <a:tailEnd/>
            </a:ln>
          </p:spPr>
        </p:cxnSp>
        <p:cxnSp>
          <p:nvCxnSpPr>
            <p:cNvPr id="62499" name="AutoShape 142"/>
            <p:cNvCxnSpPr>
              <a:cxnSpLocks noChangeAspect="1" noChangeShapeType="1"/>
              <a:stCxn id="62487" idx="6"/>
              <a:endCxn id="62488" idx="2"/>
            </p:cNvCxnSpPr>
            <p:nvPr/>
          </p:nvCxnSpPr>
          <p:spPr bwMode="auto">
            <a:xfrm>
              <a:off x="15075" y="10208"/>
              <a:ext cx="0" cy="344"/>
            </a:xfrm>
            <a:prstGeom prst="straightConnector1">
              <a:avLst/>
            </a:prstGeom>
            <a:noFill/>
            <a:ln w="38100">
              <a:solidFill>
                <a:schemeClr val="tx1"/>
              </a:solidFill>
              <a:round/>
              <a:headEnd/>
              <a:tailEnd/>
            </a:ln>
          </p:spPr>
        </p:cxnSp>
        <p:cxnSp>
          <p:nvCxnSpPr>
            <p:cNvPr id="62500" name="AutoShape 143"/>
            <p:cNvCxnSpPr>
              <a:cxnSpLocks noChangeAspect="1" noChangeShapeType="1"/>
              <a:stCxn id="62490" idx="6"/>
              <a:endCxn id="62491" idx="2"/>
            </p:cNvCxnSpPr>
            <p:nvPr/>
          </p:nvCxnSpPr>
          <p:spPr bwMode="auto">
            <a:xfrm>
              <a:off x="15571" y="10208"/>
              <a:ext cx="0" cy="344"/>
            </a:xfrm>
            <a:prstGeom prst="straightConnector1">
              <a:avLst/>
            </a:prstGeom>
            <a:noFill/>
            <a:ln w="38100">
              <a:solidFill>
                <a:schemeClr val="tx1"/>
              </a:solidFill>
              <a:round/>
              <a:headEnd/>
              <a:tailEnd/>
            </a:ln>
          </p:spPr>
        </p:cxnSp>
        <p:cxnSp>
          <p:nvCxnSpPr>
            <p:cNvPr id="62501" name="AutoShape 144"/>
            <p:cNvCxnSpPr>
              <a:cxnSpLocks noChangeAspect="1" noChangeShapeType="1"/>
              <a:stCxn id="62487" idx="4"/>
              <a:endCxn id="62490" idx="0"/>
            </p:cNvCxnSpPr>
            <p:nvPr/>
          </p:nvCxnSpPr>
          <p:spPr bwMode="auto">
            <a:xfrm>
              <a:off x="15155" y="10128"/>
              <a:ext cx="336" cy="0"/>
            </a:xfrm>
            <a:prstGeom prst="straightConnector1">
              <a:avLst/>
            </a:prstGeom>
            <a:noFill/>
            <a:ln w="38100">
              <a:solidFill>
                <a:schemeClr val="tx1"/>
              </a:solidFill>
              <a:round/>
              <a:headEnd/>
              <a:tailEnd/>
            </a:ln>
          </p:spPr>
        </p:cxnSp>
        <p:cxnSp>
          <p:nvCxnSpPr>
            <p:cNvPr id="62502" name="AutoShape 145"/>
            <p:cNvCxnSpPr>
              <a:cxnSpLocks noChangeAspect="1" noChangeShapeType="1"/>
              <a:stCxn id="62490" idx="4"/>
              <a:endCxn id="62493" idx="0"/>
            </p:cNvCxnSpPr>
            <p:nvPr/>
          </p:nvCxnSpPr>
          <p:spPr bwMode="auto">
            <a:xfrm>
              <a:off x="15650" y="10128"/>
              <a:ext cx="335" cy="0"/>
            </a:xfrm>
            <a:prstGeom prst="straightConnector1">
              <a:avLst/>
            </a:prstGeom>
            <a:noFill/>
            <a:ln w="38100">
              <a:solidFill>
                <a:schemeClr val="tx1"/>
              </a:solidFill>
              <a:round/>
              <a:headEnd/>
              <a:tailEnd/>
            </a:ln>
          </p:spPr>
        </p:cxnSp>
        <p:cxnSp>
          <p:nvCxnSpPr>
            <p:cNvPr id="62503" name="AutoShape 146"/>
            <p:cNvCxnSpPr>
              <a:cxnSpLocks noChangeAspect="1" noChangeShapeType="1"/>
              <a:stCxn id="62488" idx="4"/>
              <a:endCxn id="62491" idx="0"/>
            </p:cNvCxnSpPr>
            <p:nvPr/>
          </p:nvCxnSpPr>
          <p:spPr bwMode="auto">
            <a:xfrm>
              <a:off x="15155" y="10632"/>
              <a:ext cx="336" cy="0"/>
            </a:xfrm>
            <a:prstGeom prst="straightConnector1">
              <a:avLst/>
            </a:prstGeom>
            <a:noFill/>
            <a:ln w="38100">
              <a:solidFill>
                <a:schemeClr val="tx1"/>
              </a:solidFill>
              <a:round/>
              <a:headEnd/>
              <a:tailEnd/>
            </a:ln>
          </p:spPr>
        </p:cxnSp>
        <p:cxnSp>
          <p:nvCxnSpPr>
            <p:cNvPr id="62504" name="AutoShape 147"/>
            <p:cNvCxnSpPr>
              <a:cxnSpLocks noChangeAspect="1" noChangeShapeType="1"/>
              <a:stCxn id="62491" idx="4"/>
              <a:endCxn id="62494" idx="0"/>
            </p:cNvCxnSpPr>
            <p:nvPr/>
          </p:nvCxnSpPr>
          <p:spPr bwMode="auto">
            <a:xfrm>
              <a:off x="15650" y="10632"/>
              <a:ext cx="335" cy="0"/>
            </a:xfrm>
            <a:prstGeom prst="straightConnector1">
              <a:avLst/>
            </a:prstGeom>
            <a:noFill/>
            <a:ln w="38100">
              <a:solidFill>
                <a:schemeClr val="tx1"/>
              </a:solidFill>
              <a:round/>
              <a:headEnd/>
              <a:tailEnd/>
            </a:ln>
          </p:spPr>
        </p:cxnSp>
      </p:grpSp>
      <p:grpSp>
        <p:nvGrpSpPr>
          <p:cNvPr id="4" name="Group 148"/>
          <p:cNvGrpSpPr>
            <a:grpSpLocks noChangeAspect="1"/>
          </p:cNvGrpSpPr>
          <p:nvPr/>
        </p:nvGrpSpPr>
        <p:grpSpPr bwMode="auto">
          <a:xfrm>
            <a:off x="7408863" y="2590800"/>
            <a:ext cx="1276350" cy="1293813"/>
            <a:chOff x="17664" y="9552"/>
            <a:chExt cx="1140" cy="1155"/>
          </a:xfrm>
        </p:grpSpPr>
        <p:sp>
          <p:nvSpPr>
            <p:cNvPr id="62506" name="Oval 149"/>
            <p:cNvSpPr>
              <a:spLocks noChangeAspect="1" noChangeArrowheads="1"/>
            </p:cNvSpPr>
            <p:nvPr/>
          </p:nvSpPr>
          <p:spPr bwMode="auto">
            <a:xfrm rot="16200000" flipH="1">
              <a:off x="1766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07" name="Oval 150"/>
            <p:cNvSpPr>
              <a:spLocks noChangeAspect="1" noChangeArrowheads="1"/>
            </p:cNvSpPr>
            <p:nvPr/>
          </p:nvSpPr>
          <p:spPr bwMode="auto">
            <a:xfrm rot="16200000" flipH="1">
              <a:off x="1766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08" name="Oval 151"/>
            <p:cNvSpPr>
              <a:spLocks noChangeAspect="1" noChangeArrowheads="1"/>
            </p:cNvSpPr>
            <p:nvPr/>
          </p:nvSpPr>
          <p:spPr bwMode="auto">
            <a:xfrm rot="16200000" flipH="1">
              <a:off x="1766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09" name="Oval 152"/>
            <p:cNvSpPr>
              <a:spLocks noChangeAspect="1" noChangeArrowheads="1"/>
            </p:cNvSpPr>
            <p:nvPr/>
          </p:nvSpPr>
          <p:spPr bwMode="auto">
            <a:xfrm rot="16200000" flipH="1">
              <a:off x="1816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10" name="Oval 153"/>
            <p:cNvSpPr>
              <a:spLocks noChangeAspect="1" noChangeArrowheads="1"/>
            </p:cNvSpPr>
            <p:nvPr/>
          </p:nvSpPr>
          <p:spPr bwMode="auto">
            <a:xfrm rot="16200000" flipH="1">
              <a:off x="1816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11" name="Oval 154"/>
            <p:cNvSpPr>
              <a:spLocks noChangeAspect="1" noChangeArrowheads="1"/>
            </p:cNvSpPr>
            <p:nvPr/>
          </p:nvSpPr>
          <p:spPr bwMode="auto">
            <a:xfrm rot="16200000" flipH="1">
              <a:off x="1816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12" name="Oval 155"/>
            <p:cNvSpPr>
              <a:spLocks noChangeAspect="1" noChangeArrowheads="1"/>
            </p:cNvSpPr>
            <p:nvPr/>
          </p:nvSpPr>
          <p:spPr bwMode="auto">
            <a:xfrm rot="16200000" flipH="1">
              <a:off x="1865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13" name="Oval 156"/>
            <p:cNvSpPr>
              <a:spLocks noChangeAspect="1" noChangeArrowheads="1"/>
            </p:cNvSpPr>
            <p:nvPr/>
          </p:nvSpPr>
          <p:spPr bwMode="auto">
            <a:xfrm rot="16200000" flipH="1">
              <a:off x="1865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62514" name="Oval 157"/>
            <p:cNvSpPr>
              <a:spLocks noChangeAspect="1" noChangeArrowheads="1"/>
            </p:cNvSpPr>
            <p:nvPr/>
          </p:nvSpPr>
          <p:spPr bwMode="auto">
            <a:xfrm rot="16200000" flipH="1">
              <a:off x="1865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cxnSp>
          <p:nvCxnSpPr>
            <p:cNvPr id="62515" name="AutoShape 158"/>
            <p:cNvCxnSpPr>
              <a:cxnSpLocks noChangeAspect="1" noChangeShapeType="1"/>
              <a:stCxn id="62506" idx="4"/>
              <a:endCxn id="62509" idx="0"/>
            </p:cNvCxnSpPr>
            <p:nvPr/>
          </p:nvCxnSpPr>
          <p:spPr bwMode="auto">
            <a:xfrm>
              <a:off x="17819" y="9627"/>
              <a:ext cx="336" cy="0"/>
            </a:xfrm>
            <a:prstGeom prst="straightConnector1">
              <a:avLst/>
            </a:prstGeom>
            <a:noFill/>
            <a:ln w="38100">
              <a:solidFill>
                <a:schemeClr val="tx1"/>
              </a:solidFill>
              <a:round/>
              <a:headEnd/>
              <a:tailEnd/>
            </a:ln>
          </p:spPr>
        </p:cxnSp>
        <p:cxnSp>
          <p:nvCxnSpPr>
            <p:cNvPr id="62516" name="AutoShape 159"/>
            <p:cNvCxnSpPr>
              <a:cxnSpLocks noChangeAspect="1" noChangeShapeType="1"/>
              <a:stCxn id="62509" idx="4"/>
              <a:endCxn id="62512" idx="0"/>
            </p:cNvCxnSpPr>
            <p:nvPr/>
          </p:nvCxnSpPr>
          <p:spPr bwMode="auto">
            <a:xfrm>
              <a:off x="18314" y="9627"/>
              <a:ext cx="335" cy="0"/>
            </a:xfrm>
            <a:prstGeom prst="straightConnector1">
              <a:avLst/>
            </a:prstGeom>
            <a:noFill/>
            <a:ln w="38100">
              <a:solidFill>
                <a:schemeClr val="tx1"/>
              </a:solidFill>
              <a:round/>
              <a:headEnd/>
              <a:tailEnd/>
            </a:ln>
          </p:spPr>
        </p:cxnSp>
        <p:cxnSp>
          <p:nvCxnSpPr>
            <p:cNvPr id="62517" name="AutoShape 160"/>
            <p:cNvCxnSpPr>
              <a:cxnSpLocks noChangeAspect="1" noChangeShapeType="1"/>
              <a:stCxn id="62506" idx="6"/>
              <a:endCxn id="62507" idx="2"/>
            </p:cNvCxnSpPr>
            <p:nvPr/>
          </p:nvCxnSpPr>
          <p:spPr bwMode="auto">
            <a:xfrm>
              <a:off x="17739" y="9707"/>
              <a:ext cx="0" cy="341"/>
            </a:xfrm>
            <a:prstGeom prst="straightConnector1">
              <a:avLst/>
            </a:prstGeom>
            <a:noFill/>
            <a:ln w="38100">
              <a:solidFill>
                <a:schemeClr val="tx1"/>
              </a:solidFill>
              <a:round/>
              <a:headEnd/>
              <a:tailEnd/>
            </a:ln>
          </p:spPr>
        </p:cxnSp>
        <p:cxnSp>
          <p:nvCxnSpPr>
            <p:cNvPr id="62518" name="AutoShape 161"/>
            <p:cNvCxnSpPr>
              <a:cxnSpLocks noChangeAspect="1" noChangeShapeType="1"/>
              <a:stCxn id="62509" idx="6"/>
              <a:endCxn id="62510" idx="2"/>
            </p:cNvCxnSpPr>
            <p:nvPr/>
          </p:nvCxnSpPr>
          <p:spPr bwMode="auto">
            <a:xfrm>
              <a:off x="18235" y="9707"/>
              <a:ext cx="0" cy="341"/>
            </a:xfrm>
            <a:prstGeom prst="straightConnector1">
              <a:avLst/>
            </a:prstGeom>
            <a:noFill/>
            <a:ln w="38100">
              <a:solidFill>
                <a:schemeClr val="tx1"/>
              </a:solidFill>
              <a:round/>
              <a:headEnd/>
              <a:tailEnd/>
            </a:ln>
          </p:spPr>
        </p:cxnSp>
        <p:cxnSp>
          <p:nvCxnSpPr>
            <p:cNvPr id="62519" name="AutoShape 162"/>
            <p:cNvCxnSpPr>
              <a:cxnSpLocks noChangeAspect="1" noChangeShapeType="1"/>
              <a:stCxn id="62512" idx="6"/>
              <a:endCxn id="62513" idx="2"/>
            </p:cNvCxnSpPr>
            <p:nvPr/>
          </p:nvCxnSpPr>
          <p:spPr bwMode="auto">
            <a:xfrm>
              <a:off x="18729" y="9707"/>
              <a:ext cx="0" cy="341"/>
            </a:xfrm>
            <a:prstGeom prst="straightConnector1">
              <a:avLst/>
            </a:prstGeom>
            <a:noFill/>
            <a:ln w="38100">
              <a:solidFill>
                <a:schemeClr val="tx1"/>
              </a:solidFill>
              <a:round/>
              <a:headEnd/>
              <a:tailEnd/>
            </a:ln>
          </p:spPr>
        </p:cxnSp>
        <p:cxnSp>
          <p:nvCxnSpPr>
            <p:cNvPr id="62520" name="AutoShape 163"/>
            <p:cNvCxnSpPr>
              <a:cxnSpLocks noChangeAspect="1" noChangeShapeType="1"/>
              <a:stCxn id="62507" idx="6"/>
              <a:endCxn id="62508" idx="2"/>
            </p:cNvCxnSpPr>
            <p:nvPr/>
          </p:nvCxnSpPr>
          <p:spPr bwMode="auto">
            <a:xfrm>
              <a:off x="17739" y="10208"/>
              <a:ext cx="0" cy="344"/>
            </a:xfrm>
            <a:prstGeom prst="straightConnector1">
              <a:avLst/>
            </a:prstGeom>
            <a:noFill/>
            <a:ln w="38100">
              <a:solidFill>
                <a:schemeClr val="tx1"/>
              </a:solidFill>
              <a:round/>
              <a:headEnd/>
              <a:tailEnd/>
            </a:ln>
          </p:spPr>
        </p:cxnSp>
        <p:cxnSp>
          <p:nvCxnSpPr>
            <p:cNvPr id="62521" name="AutoShape 164"/>
            <p:cNvCxnSpPr>
              <a:cxnSpLocks noChangeAspect="1" noChangeShapeType="1"/>
              <a:stCxn id="62510" idx="6"/>
              <a:endCxn id="62511" idx="2"/>
            </p:cNvCxnSpPr>
            <p:nvPr/>
          </p:nvCxnSpPr>
          <p:spPr bwMode="auto">
            <a:xfrm>
              <a:off x="18235" y="10208"/>
              <a:ext cx="0" cy="344"/>
            </a:xfrm>
            <a:prstGeom prst="straightConnector1">
              <a:avLst/>
            </a:prstGeom>
            <a:noFill/>
            <a:ln w="38100">
              <a:solidFill>
                <a:schemeClr val="tx1"/>
              </a:solidFill>
              <a:round/>
              <a:headEnd/>
              <a:tailEnd/>
            </a:ln>
          </p:spPr>
        </p:cxnSp>
        <p:cxnSp>
          <p:nvCxnSpPr>
            <p:cNvPr id="62522" name="AutoShape 165"/>
            <p:cNvCxnSpPr>
              <a:cxnSpLocks noChangeAspect="1" noChangeShapeType="1"/>
              <a:stCxn id="62513" idx="6"/>
              <a:endCxn id="62514" idx="2"/>
            </p:cNvCxnSpPr>
            <p:nvPr/>
          </p:nvCxnSpPr>
          <p:spPr bwMode="auto">
            <a:xfrm>
              <a:off x="18729" y="10208"/>
              <a:ext cx="0" cy="344"/>
            </a:xfrm>
            <a:prstGeom prst="straightConnector1">
              <a:avLst/>
            </a:prstGeom>
            <a:noFill/>
            <a:ln w="38100">
              <a:solidFill>
                <a:schemeClr val="tx1"/>
              </a:solidFill>
              <a:round/>
              <a:headEnd/>
              <a:tailEnd/>
            </a:ln>
          </p:spPr>
        </p:cxnSp>
        <p:cxnSp>
          <p:nvCxnSpPr>
            <p:cNvPr id="62523" name="AutoShape 166"/>
            <p:cNvCxnSpPr>
              <a:cxnSpLocks noChangeAspect="1" noChangeShapeType="1"/>
              <a:stCxn id="62507" idx="4"/>
              <a:endCxn id="62510" idx="0"/>
            </p:cNvCxnSpPr>
            <p:nvPr/>
          </p:nvCxnSpPr>
          <p:spPr bwMode="auto">
            <a:xfrm>
              <a:off x="17819" y="10128"/>
              <a:ext cx="336" cy="0"/>
            </a:xfrm>
            <a:prstGeom prst="straightConnector1">
              <a:avLst/>
            </a:prstGeom>
            <a:noFill/>
            <a:ln w="38100">
              <a:solidFill>
                <a:schemeClr val="tx1"/>
              </a:solidFill>
              <a:round/>
              <a:headEnd/>
              <a:tailEnd/>
            </a:ln>
          </p:spPr>
        </p:cxnSp>
        <p:cxnSp>
          <p:nvCxnSpPr>
            <p:cNvPr id="62524" name="AutoShape 167"/>
            <p:cNvCxnSpPr>
              <a:cxnSpLocks noChangeAspect="1" noChangeShapeType="1"/>
              <a:stCxn id="62510" idx="4"/>
              <a:endCxn id="62513" idx="0"/>
            </p:cNvCxnSpPr>
            <p:nvPr/>
          </p:nvCxnSpPr>
          <p:spPr bwMode="auto">
            <a:xfrm>
              <a:off x="18314" y="10128"/>
              <a:ext cx="335" cy="0"/>
            </a:xfrm>
            <a:prstGeom prst="straightConnector1">
              <a:avLst/>
            </a:prstGeom>
            <a:noFill/>
            <a:ln w="38100">
              <a:solidFill>
                <a:schemeClr val="tx1"/>
              </a:solidFill>
              <a:round/>
              <a:headEnd/>
              <a:tailEnd/>
            </a:ln>
          </p:spPr>
        </p:cxnSp>
        <p:cxnSp>
          <p:nvCxnSpPr>
            <p:cNvPr id="62525" name="AutoShape 168"/>
            <p:cNvCxnSpPr>
              <a:cxnSpLocks noChangeAspect="1" noChangeShapeType="1"/>
              <a:stCxn id="62508" idx="4"/>
              <a:endCxn id="62511" idx="0"/>
            </p:cNvCxnSpPr>
            <p:nvPr/>
          </p:nvCxnSpPr>
          <p:spPr bwMode="auto">
            <a:xfrm>
              <a:off x="17819" y="10632"/>
              <a:ext cx="336" cy="0"/>
            </a:xfrm>
            <a:prstGeom prst="straightConnector1">
              <a:avLst/>
            </a:prstGeom>
            <a:noFill/>
            <a:ln w="38100">
              <a:solidFill>
                <a:schemeClr val="tx1"/>
              </a:solidFill>
              <a:round/>
              <a:headEnd/>
              <a:tailEnd/>
            </a:ln>
          </p:spPr>
        </p:cxnSp>
        <p:cxnSp>
          <p:nvCxnSpPr>
            <p:cNvPr id="62526" name="AutoShape 169"/>
            <p:cNvCxnSpPr>
              <a:cxnSpLocks noChangeAspect="1" noChangeShapeType="1"/>
              <a:stCxn id="62511" idx="4"/>
              <a:endCxn id="62514" idx="0"/>
            </p:cNvCxnSpPr>
            <p:nvPr/>
          </p:nvCxnSpPr>
          <p:spPr bwMode="auto">
            <a:xfrm>
              <a:off x="18314" y="10632"/>
              <a:ext cx="335" cy="0"/>
            </a:xfrm>
            <a:prstGeom prst="straightConnector1">
              <a:avLst/>
            </a:prstGeom>
            <a:noFill/>
            <a:ln w="38100">
              <a:solidFill>
                <a:schemeClr val="tx1"/>
              </a:solidFill>
              <a:round/>
              <a:headEnd/>
              <a:tailEnd/>
            </a:ln>
          </p:spPr>
        </p:cxnSp>
      </p:grpSp>
      <p:cxnSp>
        <p:nvCxnSpPr>
          <p:cNvPr id="62527" name="AutoShape 170"/>
          <p:cNvCxnSpPr>
            <a:cxnSpLocks noChangeAspect="1" noChangeShapeType="1"/>
          </p:cNvCxnSpPr>
          <p:nvPr/>
        </p:nvCxnSpPr>
        <p:spPr bwMode="auto">
          <a:xfrm>
            <a:off x="5462588" y="3251200"/>
            <a:ext cx="1693862" cy="0"/>
          </a:xfrm>
          <a:prstGeom prst="straightConnector1">
            <a:avLst/>
          </a:prstGeom>
          <a:noFill/>
          <a:ln w="38100">
            <a:solidFill>
              <a:srgbClr val="2A354C"/>
            </a:solidFill>
            <a:round/>
            <a:headEnd/>
            <a:tailEnd type="arrow" w="med" len="med"/>
          </a:ln>
        </p:spPr>
      </p:cxnSp>
      <p:cxnSp>
        <p:nvCxnSpPr>
          <p:cNvPr id="62528" name="AutoShape 171"/>
          <p:cNvCxnSpPr>
            <a:cxnSpLocks noChangeAspect="1" noChangeShapeType="1"/>
          </p:cNvCxnSpPr>
          <p:nvPr/>
        </p:nvCxnSpPr>
        <p:spPr bwMode="auto">
          <a:xfrm>
            <a:off x="1987550" y="3251200"/>
            <a:ext cx="1693863" cy="0"/>
          </a:xfrm>
          <a:prstGeom prst="straightConnector1">
            <a:avLst/>
          </a:prstGeom>
          <a:noFill/>
          <a:ln w="38100">
            <a:solidFill>
              <a:srgbClr val="2A354C"/>
            </a:solidFill>
            <a:round/>
            <a:headEnd/>
            <a:tailEnd type="arrow" w="med" len="med"/>
          </a:ln>
        </p:spPr>
      </p:cxnSp>
      <p:sp>
        <p:nvSpPr>
          <p:cNvPr id="62530" name="Text Box 66"/>
          <p:cNvSpPr txBox="1">
            <a:spLocks noChangeArrowheads="1"/>
          </p:cNvSpPr>
          <p:nvPr/>
        </p:nvSpPr>
        <p:spPr bwMode="auto">
          <a:xfrm>
            <a:off x="287338" y="1558752"/>
            <a:ext cx="2604624"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a:t>ED-BP networks</a:t>
            </a:r>
            <a:r>
              <a:rPr lang="en-US" sz="2800" smtClean="0"/>
              <a:t>:</a:t>
            </a:r>
            <a:endParaRPr lang="en-US" sz="2800"/>
          </a:p>
        </p:txBody>
      </p:sp>
      <p:graphicFrame>
        <p:nvGraphicFramePr>
          <p:cNvPr id="67" name="Object 66"/>
          <p:cNvGraphicFramePr>
            <a:graphicFrameLocks noChangeAspect="1"/>
          </p:cNvGraphicFramePr>
          <p:nvPr/>
        </p:nvGraphicFramePr>
        <p:xfrm>
          <a:off x="3352800" y="1558752"/>
          <a:ext cx="5486400" cy="803448"/>
        </p:xfrm>
        <a:graphic>
          <a:graphicData uri="http://schemas.openxmlformats.org/presentationml/2006/ole">
            <p:oleObj spid="_x0000_s1027" name="Equation" r:id="rId3" imgW="3035160" imgH="444240" progId="Equation.3">
              <p:embed/>
            </p:oleObj>
          </a:graphicData>
        </a:graphic>
      </p:graphicFrame>
      <p:sp>
        <p:nvSpPr>
          <p:cNvPr id="68" name="TextBox 67"/>
          <p:cNvSpPr txBox="1"/>
          <p:nvPr/>
        </p:nvSpPr>
        <p:spPr>
          <a:xfrm>
            <a:off x="0" y="6334780"/>
            <a:ext cx="4208716"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Darwiche </a:t>
            </a:r>
            <a:r>
              <a:rPr lang="en-US" sz="2800" b="1" smtClean="0">
                <a:solidFill>
                  <a:srgbClr val="0070C0"/>
                </a:solidFill>
              </a:rPr>
              <a:t>AAAI-06</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4800" smtClean="0"/>
              <a:t>Treewidth</a:t>
            </a:r>
          </a:p>
        </p:txBody>
      </p:sp>
      <p:sp>
        <p:nvSpPr>
          <p:cNvPr id="1028" name="Oval 3"/>
          <p:cNvSpPr>
            <a:spLocks noChangeArrowheads="1"/>
          </p:cNvSpPr>
          <p:nvPr/>
        </p:nvSpPr>
        <p:spPr bwMode="auto">
          <a:xfrm>
            <a:off x="304800"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29" name="Oval 4"/>
          <p:cNvSpPr>
            <a:spLocks noChangeArrowheads="1"/>
          </p:cNvSpPr>
          <p:nvPr/>
        </p:nvSpPr>
        <p:spPr bwMode="auto">
          <a:xfrm>
            <a:off x="628650" y="2154238"/>
            <a:ext cx="268288"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0" name="Oval 5"/>
          <p:cNvSpPr>
            <a:spLocks noChangeArrowheads="1"/>
          </p:cNvSpPr>
          <p:nvPr/>
        </p:nvSpPr>
        <p:spPr bwMode="auto">
          <a:xfrm>
            <a:off x="9509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1" name="Oval 6"/>
          <p:cNvSpPr>
            <a:spLocks noChangeArrowheads="1"/>
          </p:cNvSpPr>
          <p:nvPr/>
        </p:nvSpPr>
        <p:spPr bwMode="auto">
          <a:xfrm>
            <a:off x="304800"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2" name="Oval 7"/>
          <p:cNvSpPr>
            <a:spLocks noChangeArrowheads="1"/>
          </p:cNvSpPr>
          <p:nvPr/>
        </p:nvSpPr>
        <p:spPr bwMode="auto">
          <a:xfrm>
            <a:off x="9509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3" name="Oval 8"/>
          <p:cNvSpPr>
            <a:spLocks noChangeArrowheads="1"/>
          </p:cNvSpPr>
          <p:nvPr/>
        </p:nvSpPr>
        <p:spPr bwMode="auto">
          <a:xfrm>
            <a:off x="304800"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4" name="Oval 9"/>
          <p:cNvSpPr>
            <a:spLocks noChangeArrowheads="1"/>
          </p:cNvSpPr>
          <p:nvPr/>
        </p:nvSpPr>
        <p:spPr bwMode="auto">
          <a:xfrm>
            <a:off x="9509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5" name="Oval 10"/>
          <p:cNvSpPr>
            <a:spLocks noChangeArrowheads="1"/>
          </p:cNvSpPr>
          <p:nvPr/>
        </p:nvSpPr>
        <p:spPr bwMode="auto">
          <a:xfrm>
            <a:off x="9509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6" name="Oval 11"/>
          <p:cNvSpPr>
            <a:spLocks noChangeArrowheads="1"/>
          </p:cNvSpPr>
          <p:nvPr/>
        </p:nvSpPr>
        <p:spPr bwMode="auto">
          <a:xfrm>
            <a:off x="628650" y="3562350"/>
            <a:ext cx="268288"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7" name="Oval 12"/>
          <p:cNvSpPr>
            <a:spLocks noChangeArrowheads="1"/>
          </p:cNvSpPr>
          <p:nvPr/>
        </p:nvSpPr>
        <p:spPr bwMode="auto">
          <a:xfrm>
            <a:off x="304800"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8" name="Line 13"/>
          <p:cNvSpPr>
            <a:spLocks noChangeShapeType="1"/>
          </p:cNvSpPr>
          <p:nvPr/>
        </p:nvSpPr>
        <p:spPr bwMode="auto">
          <a:xfrm>
            <a:off x="520700" y="2003425"/>
            <a:ext cx="161925"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39" name="Line 14"/>
          <p:cNvSpPr>
            <a:spLocks noChangeShapeType="1"/>
          </p:cNvSpPr>
          <p:nvPr/>
        </p:nvSpPr>
        <p:spPr bwMode="auto">
          <a:xfrm flipH="1">
            <a:off x="844550" y="1954213"/>
            <a:ext cx="160338"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0" name="Line 15"/>
          <p:cNvSpPr>
            <a:spLocks noChangeShapeType="1"/>
          </p:cNvSpPr>
          <p:nvPr/>
        </p:nvSpPr>
        <p:spPr bwMode="auto">
          <a:xfrm>
            <a:off x="844550" y="2355850"/>
            <a:ext cx="160338"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1" name="Line 16"/>
          <p:cNvSpPr>
            <a:spLocks noChangeShapeType="1"/>
          </p:cNvSpPr>
          <p:nvPr/>
        </p:nvSpPr>
        <p:spPr bwMode="auto">
          <a:xfrm>
            <a:off x="11001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2" name="Line 17"/>
          <p:cNvSpPr>
            <a:spLocks noChangeShapeType="1"/>
          </p:cNvSpPr>
          <p:nvPr/>
        </p:nvSpPr>
        <p:spPr bwMode="auto">
          <a:xfrm>
            <a:off x="4524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3" name="Line 18"/>
          <p:cNvSpPr>
            <a:spLocks noChangeShapeType="1"/>
          </p:cNvSpPr>
          <p:nvPr/>
        </p:nvSpPr>
        <p:spPr bwMode="auto">
          <a:xfrm>
            <a:off x="844550" y="3763963"/>
            <a:ext cx="160338"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4" name="Line 19"/>
          <p:cNvSpPr>
            <a:spLocks noChangeShapeType="1"/>
          </p:cNvSpPr>
          <p:nvPr/>
        </p:nvSpPr>
        <p:spPr bwMode="auto">
          <a:xfrm flipH="1">
            <a:off x="844550" y="3311525"/>
            <a:ext cx="160338"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5" name="Line 20"/>
          <p:cNvSpPr>
            <a:spLocks noChangeShapeType="1"/>
          </p:cNvSpPr>
          <p:nvPr/>
        </p:nvSpPr>
        <p:spPr bwMode="auto">
          <a:xfrm flipH="1">
            <a:off x="520700" y="3763963"/>
            <a:ext cx="161925"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6" name="Oval 21"/>
          <p:cNvSpPr>
            <a:spLocks noChangeArrowheads="1"/>
          </p:cNvSpPr>
          <p:nvPr/>
        </p:nvSpPr>
        <p:spPr bwMode="auto">
          <a:xfrm>
            <a:off x="15986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7" name="Oval 22"/>
          <p:cNvSpPr>
            <a:spLocks noChangeArrowheads="1"/>
          </p:cNvSpPr>
          <p:nvPr/>
        </p:nvSpPr>
        <p:spPr bwMode="auto">
          <a:xfrm>
            <a:off x="1922463" y="2154238"/>
            <a:ext cx="268287"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8" name="Oval 23"/>
          <p:cNvSpPr>
            <a:spLocks noChangeArrowheads="1"/>
          </p:cNvSpPr>
          <p:nvPr/>
        </p:nvSpPr>
        <p:spPr bwMode="auto">
          <a:xfrm>
            <a:off x="2244725"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49" name="Oval 24"/>
          <p:cNvSpPr>
            <a:spLocks noChangeArrowheads="1"/>
          </p:cNvSpPr>
          <p:nvPr/>
        </p:nvSpPr>
        <p:spPr bwMode="auto">
          <a:xfrm>
            <a:off x="15986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0" name="Oval 25"/>
          <p:cNvSpPr>
            <a:spLocks noChangeArrowheads="1"/>
          </p:cNvSpPr>
          <p:nvPr/>
        </p:nvSpPr>
        <p:spPr bwMode="auto">
          <a:xfrm>
            <a:off x="2244725"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1" name="Oval 26"/>
          <p:cNvSpPr>
            <a:spLocks noChangeArrowheads="1"/>
          </p:cNvSpPr>
          <p:nvPr/>
        </p:nvSpPr>
        <p:spPr bwMode="auto">
          <a:xfrm>
            <a:off x="15986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2" name="Oval 27"/>
          <p:cNvSpPr>
            <a:spLocks noChangeArrowheads="1"/>
          </p:cNvSpPr>
          <p:nvPr/>
        </p:nvSpPr>
        <p:spPr bwMode="auto">
          <a:xfrm>
            <a:off x="2244725"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3" name="Oval 28"/>
          <p:cNvSpPr>
            <a:spLocks noChangeArrowheads="1"/>
          </p:cNvSpPr>
          <p:nvPr/>
        </p:nvSpPr>
        <p:spPr bwMode="auto">
          <a:xfrm>
            <a:off x="2244725"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4" name="Oval 29"/>
          <p:cNvSpPr>
            <a:spLocks noChangeArrowheads="1"/>
          </p:cNvSpPr>
          <p:nvPr/>
        </p:nvSpPr>
        <p:spPr bwMode="auto">
          <a:xfrm>
            <a:off x="1922463" y="3562350"/>
            <a:ext cx="268287"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5" name="Oval 30"/>
          <p:cNvSpPr>
            <a:spLocks noChangeArrowheads="1"/>
          </p:cNvSpPr>
          <p:nvPr/>
        </p:nvSpPr>
        <p:spPr bwMode="auto">
          <a:xfrm>
            <a:off x="15986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6" name="Line 31"/>
          <p:cNvSpPr>
            <a:spLocks noChangeShapeType="1"/>
          </p:cNvSpPr>
          <p:nvPr/>
        </p:nvSpPr>
        <p:spPr bwMode="auto">
          <a:xfrm>
            <a:off x="1814513" y="2003425"/>
            <a:ext cx="160337"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7" name="Line 32"/>
          <p:cNvSpPr>
            <a:spLocks noChangeShapeType="1"/>
          </p:cNvSpPr>
          <p:nvPr/>
        </p:nvSpPr>
        <p:spPr bwMode="auto">
          <a:xfrm flipH="1">
            <a:off x="2136775" y="1954213"/>
            <a:ext cx="161925"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8" name="Line 33"/>
          <p:cNvSpPr>
            <a:spLocks noChangeShapeType="1"/>
          </p:cNvSpPr>
          <p:nvPr/>
        </p:nvSpPr>
        <p:spPr bwMode="auto">
          <a:xfrm>
            <a:off x="2136775"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59" name="Line 34"/>
          <p:cNvSpPr>
            <a:spLocks noChangeShapeType="1"/>
          </p:cNvSpPr>
          <p:nvPr/>
        </p:nvSpPr>
        <p:spPr bwMode="auto">
          <a:xfrm>
            <a:off x="23939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0" name="Line 35"/>
          <p:cNvSpPr>
            <a:spLocks noChangeShapeType="1"/>
          </p:cNvSpPr>
          <p:nvPr/>
        </p:nvSpPr>
        <p:spPr bwMode="auto">
          <a:xfrm>
            <a:off x="17462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1" name="Line 36"/>
          <p:cNvSpPr>
            <a:spLocks noChangeShapeType="1"/>
          </p:cNvSpPr>
          <p:nvPr/>
        </p:nvSpPr>
        <p:spPr bwMode="auto">
          <a:xfrm>
            <a:off x="2136775" y="3763963"/>
            <a:ext cx="161925"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2" name="Line 37"/>
          <p:cNvSpPr>
            <a:spLocks noChangeShapeType="1"/>
          </p:cNvSpPr>
          <p:nvPr/>
        </p:nvSpPr>
        <p:spPr bwMode="auto">
          <a:xfrm>
            <a:off x="1814513" y="3311525"/>
            <a:ext cx="160337"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3" name="Line 38"/>
          <p:cNvSpPr>
            <a:spLocks noChangeShapeType="1"/>
          </p:cNvSpPr>
          <p:nvPr/>
        </p:nvSpPr>
        <p:spPr bwMode="auto">
          <a:xfrm flipH="1">
            <a:off x="2136775"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4" name="Line 39"/>
          <p:cNvSpPr>
            <a:spLocks noChangeShapeType="1"/>
          </p:cNvSpPr>
          <p:nvPr/>
        </p:nvSpPr>
        <p:spPr bwMode="auto">
          <a:xfrm flipH="1">
            <a:off x="1814513" y="3763963"/>
            <a:ext cx="160337"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5" name="Line 40"/>
          <p:cNvSpPr>
            <a:spLocks noChangeShapeType="1"/>
          </p:cNvSpPr>
          <p:nvPr/>
        </p:nvSpPr>
        <p:spPr bwMode="auto">
          <a:xfrm flipH="1">
            <a:off x="1166813" y="3362325"/>
            <a:ext cx="53975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6" name="Line 41"/>
          <p:cNvSpPr>
            <a:spLocks noChangeShapeType="1"/>
          </p:cNvSpPr>
          <p:nvPr/>
        </p:nvSpPr>
        <p:spPr bwMode="auto">
          <a:xfrm>
            <a:off x="412750" y="3362325"/>
            <a:ext cx="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graphicFrame>
        <p:nvGraphicFramePr>
          <p:cNvPr id="1026" name="Object 42"/>
          <p:cNvGraphicFramePr>
            <a:graphicFrameLocks noChangeAspect="1"/>
          </p:cNvGraphicFramePr>
          <p:nvPr/>
        </p:nvGraphicFramePr>
        <p:xfrm>
          <a:off x="3077369" y="5638800"/>
          <a:ext cx="2989262" cy="747712"/>
        </p:xfrm>
        <a:graphic>
          <a:graphicData uri="http://schemas.openxmlformats.org/presentationml/2006/ole">
            <p:oleObj spid="_x0000_s252930" name="Equation" r:id="rId4" imgW="812520" imgH="203040" progId="Equation.3">
              <p:embed/>
            </p:oleObj>
          </a:graphicData>
        </a:graphic>
      </p:graphicFrame>
      <p:sp>
        <p:nvSpPr>
          <p:cNvPr id="1067" name="Oval 43"/>
          <p:cNvSpPr>
            <a:spLocks noChangeArrowheads="1"/>
          </p:cNvSpPr>
          <p:nvPr/>
        </p:nvSpPr>
        <p:spPr bwMode="auto">
          <a:xfrm>
            <a:off x="3467100"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8" name="Oval 44"/>
          <p:cNvSpPr>
            <a:spLocks noChangeArrowheads="1"/>
          </p:cNvSpPr>
          <p:nvPr/>
        </p:nvSpPr>
        <p:spPr bwMode="auto">
          <a:xfrm>
            <a:off x="3790950" y="2154238"/>
            <a:ext cx="268288"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69" name="Oval 45"/>
          <p:cNvSpPr>
            <a:spLocks noChangeArrowheads="1"/>
          </p:cNvSpPr>
          <p:nvPr/>
        </p:nvSpPr>
        <p:spPr bwMode="auto">
          <a:xfrm>
            <a:off x="41132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0" name="Oval 46"/>
          <p:cNvSpPr>
            <a:spLocks noChangeArrowheads="1"/>
          </p:cNvSpPr>
          <p:nvPr/>
        </p:nvSpPr>
        <p:spPr bwMode="auto">
          <a:xfrm>
            <a:off x="3467100"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1" name="Oval 47"/>
          <p:cNvSpPr>
            <a:spLocks noChangeArrowheads="1"/>
          </p:cNvSpPr>
          <p:nvPr/>
        </p:nvSpPr>
        <p:spPr bwMode="auto">
          <a:xfrm>
            <a:off x="41132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2" name="Oval 48"/>
          <p:cNvSpPr>
            <a:spLocks noChangeArrowheads="1"/>
          </p:cNvSpPr>
          <p:nvPr/>
        </p:nvSpPr>
        <p:spPr bwMode="auto">
          <a:xfrm>
            <a:off x="3467100"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3" name="Oval 49"/>
          <p:cNvSpPr>
            <a:spLocks noChangeArrowheads="1"/>
          </p:cNvSpPr>
          <p:nvPr/>
        </p:nvSpPr>
        <p:spPr bwMode="auto">
          <a:xfrm>
            <a:off x="41132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4" name="Oval 50"/>
          <p:cNvSpPr>
            <a:spLocks noChangeArrowheads="1"/>
          </p:cNvSpPr>
          <p:nvPr/>
        </p:nvSpPr>
        <p:spPr bwMode="auto">
          <a:xfrm>
            <a:off x="41132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5" name="Oval 51"/>
          <p:cNvSpPr>
            <a:spLocks noChangeArrowheads="1"/>
          </p:cNvSpPr>
          <p:nvPr/>
        </p:nvSpPr>
        <p:spPr bwMode="auto">
          <a:xfrm>
            <a:off x="3790950" y="3562350"/>
            <a:ext cx="268288"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6" name="Oval 52"/>
          <p:cNvSpPr>
            <a:spLocks noChangeArrowheads="1"/>
          </p:cNvSpPr>
          <p:nvPr/>
        </p:nvSpPr>
        <p:spPr bwMode="auto">
          <a:xfrm>
            <a:off x="3467100"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7" name="Line 53"/>
          <p:cNvSpPr>
            <a:spLocks noChangeShapeType="1"/>
          </p:cNvSpPr>
          <p:nvPr/>
        </p:nvSpPr>
        <p:spPr bwMode="auto">
          <a:xfrm>
            <a:off x="3683000" y="2003425"/>
            <a:ext cx="161925"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8" name="Line 54"/>
          <p:cNvSpPr>
            <a:spLocks noChangeShapeType="1"/>
          </p:cNvSpPr>
          <p:nvPr/>
        </p:nvSpPr>
        <p:spPr bwMode="auto">
          <a:xfrm flipH="1">
            <a:off x="4006850" y="1954213"/>
            <a:ext cx="160338"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9" name="Line 55"/>
          <p:cNvSpPr>
            <a:spLocks noChangeShapeType="1"/>
          </p:cNvSpPr>
          <p:nvPr/>
        </p:nvSpPr>
        <p:spPr bwMode="auto">
          <a:xfrm>
            <a:off x="4006850" y="2355850"/>
            <a:ext cx="160338"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0" name="Line 56"/>
          <p:cNvSpPr>
            <a:spLocks noChangeShapeType="1"/>
          </p:cNvSpPr>
          <p:nvPr/>
        </p:nvSpPr>
        <p:spPr bwMode="auto">
          <a:xfrm flipH="1">
            <a:off x="3683000"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1" name="Line 57"/>
          <p:cNvSpPr>
            <a:spLocks noChangeShapeType="1"/>
          </p:cNvSpPr>
          <p:nvPr/>
        </p:nvSpPr>
        <p:spPr bwMode="auto">
          <a:xfrm>
            <a:off x="42624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2" name="Line 58"/>
          <p:cNvSpPr>
            <a:spLocks noChangeShapeType="1"/>
          </p:cNvSpPr>
          <p:nvPr/>
        </p:nvSpPr>
        <p:spPr bwMode="auto">
          <a:xfrm>
            <a:off x="36147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3" name="Line 59"/>
          <p:cNvSpPr>
            <a:spLocks noChangeShapeType="1"/>
          </p:cNvSpPr>
          <p:nvPr/>
        </p:nvSpPr>
        <p:spPr bwMode="auto">
          <a:xfrm>
            <a:off x="4006850" y="3763963"/>
            <a:ext cx="160338"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4" name="Line 60"/>
          <p:cNvSpPr>
            <a:spLocks noChangeShapeType="1"/>
          </p:cNvSpPr>
          <p:nvPr/>
        </p:nvSpPr>
        <p:spPr bwMode="auto">
          <a:xfrm>
            <a:off x="3683000"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5" name="Line 61"/>
          <p:cNvSpPr>
            <a:spLocks noChangeShapeType="1"/>
          </p:cNvSpPr>
          <p:nvPr/>
        </p:nvSpPr>
        <p:spPr bwMode="auto">
          <a:xfrm flipH="1">
            <a:off x="4006850" y="3311525"/>
            <a:ext cx="160338"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6" name="Line 62"/>
          <p:cNvSpPr>
            <a:spLocks noChangeShapeType="1"/>
          </p:cNvSpPr>
          <p:nvPr/>
        </p:nvSpPr>
        <p:spPr bwMode="auto">
          <a:xfrm flipH="1">
            <a:off x="3683000" y="3763963"/>
            <a:ext cx="161925"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7" name="Oval 63"/>
          <p:cNvSpPr>
            <a:spLocks noChangeArrowheads="1"/>
          </p:cNvSpPr>
          <p:nvPr/>
        </p:nvSpPr>
        <p:spPr bwMode="auto">
          <a:xfrm>
            <a:off x="47609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8" name="Oval 64"/>
          <p:cNvSpPr>
            <a:spLocks noChangeArrowheads="1"/>
          </p:cNvSpPr>
          <p:nvPr/>
        </p:nvSpPr>
        <p:spPr bwMode="auto">
          <a:xfrm>
            <a:off x="5084763" y="2154238"/>
            <a:ext cx="268287"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89" name="Oval 65"/>
          <p:cNvSpPr>
            <a:spLocks noChangeArrowheads="1"/>
          </p:cNvSpPr>
          <p:nvPr/>
        </p:nvSpPr>
        <p:spPr bwMode="auto">
          <a:xfrm>
            <a:off x="5407025"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0" name="Oval 66"/>
          <p:cNvSpPr>
            <a:spLocks noChangeArrowheads="1"/>
          </p:cNvSpPr>
          <p:nvPr/>
        </p:nvSpPr>
        <p:spPr bwMode="auto">
          <a:xfrm>
            <a:off x="47609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1" name="Oval 67"/>
          <p:cNvSpPr>
            <a:spLocks noChangeArrowheads="1"/>
          </p:cNvSpPr>
          <p:nvPr/>
        </p:nvSpPr>
        <p:spPr bwMode="auto">
          <a:xfrm>
            <a:off x="5407025"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2" name="Oval 68"/>
          <p:cNvSpPr>
            <a:spLocks noChangeArrowheads="1"/>
          </p:cNvSpPr>
          <p:nvPr/>
        </p:nvSpPr>
        <p:spPr bwMode="auto">
          <a:xfrm>
            <a:off x="47609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3" name="Oval 69"/>
          <p:cNvSpPr>
            <a:spLocks noChangeArrowheads="1"/>
          </p:cNvSpPr>
          <p:nvPr/>
        </p:nvSpPr>
        <p:spPr bwMode="auto">
          <a:xfrm>
            <a:off x="5407025"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4" name="Oval 70"/>
          <p:cNvSpPr>
            <a:spLocks noChangeArrowheads="1"/>
          </p:cNvSpPr>
          <p:nvPr/>
        </p:nvSpPr>
        <p:spPr bwMode="auto">
          <a:xfrm>
            <a:off x="5407025"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5" name="Oval 71"/>
          <p:cNvSpPr>
            <a:spLocks noChangeArrowheads="1"/>
          </p:cNvSpPr>
          <p:nvPr/>
        </p:nvSpPr>
        <p:spPr bwMode="auto">
          <a:xfrm>
            <a:off x="5084763" y="3562350"/>
            <a:ext cx="268287"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6" name="Oval 72"/>
          <p:cNvSpPr>
            <a:spLocks noChangeArrowheads="1"/>
          </p:cNvSpPr>
          <p:nvPr/>
        </p:nvSpPr>
        <p:spPr bwMode="auto">
          <a:xfrm>
            <a:off x="47609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7" name="Line 73"/>
          <p:cNvSpPr>
            <a:spLocks noChangeShapeType="1"/>
          </p:cNvSpPr>
          <p:nvPr/>
        </p:nvSpPr>
        <p:spPr bwMode="auto">
          <a:xfrm>
            <a:off x="4976813" y="2003425"/>
            <a:ext cx="160337"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8" name="Line 74"/>
          <p:cNvSpPr>
            <a:spLocks noChangeShapeType="1"/>
          </p:cNvSpPr>
          <p:nvPr/>
        </p:nvSpPr>
        <p:spPr bwMode="auto">
          <a:xfrm flipH="1">
            <a:off x="5299075" y="1954213"/>
            <a:ext cx="161925"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99" name="Line 75"/>
          <p:cNvSpPr>
            <a:spLocks noChangeShapeType="1"/>
          </p:cNvSpPr>
          <p:nvPr/>
        </p:nvSpPr>
        <p:spPr bwMode="auto">
          <a:xfrm>
            <a:off x="5299075"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0" name="Line 76"/>
          <p:cNvSpPr>
            <a:spLocks noChangeShapeType="1"/>
          </p:cNvSpPr>
          <p:nvPr/>
        </p:nvSpPr>
        <p:spPr bwMode="auto">
          <a:xfrm flipH="1">
            <a:off x="4976813" y="2355850"/>
            <a:ext cx="160337"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1" name="Line 77"/>
          <p:cNvSpPr>
            <a:spLocks noChangeShapeType="1"/>
          </p:cNvSpPr>
          <p:nvPr/>
        </p:nvSpPr>
        <p:spPr bwMode="auto">
          <a:xfrm>
            <a:off x="55562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2" name="Line 78"/>
          <p:cNvSpPr>
            <a:spLocks noChangeShapeType="1"/>
          </p:cNvSpPr>
          <p:nvPr/>
        </p:nvSpPr>
        <p:spPr bwMode="auto">
          <a:xfrm>
            <a:off x="49085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3" name="Line 79"/>
          <p:cNvSpPr>
            <a:spLocks noChangeShapeType="1"/>
          </p:cNvSpPr>
          <p:nvPr/>
        </p:nvSpPr>
        <p:spPr bwMode="auto">
          <a:xfrm>
            <a:off x="5299075" y="3763963"/>
            <a:ext cx="161925"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4" name="Line 80"/>
          <p:cNvSpPr>
            <a:spLocks noChangeShapeType="1"/>
          </p:cNvSpPr>
          <p:nvPr/>
        </p:nvSpPr>
        <p:spPr bwMode="auto">
          <a:xfrm>
            <a:off x="4976813" y="3311525"/>
            <a:ext cx="160337"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5" name="Line 81"/>
          <p:cNvSpPr>
            <a:spLocks noChangeShapeType="1"/>
          </p:cNvSpPr>
          <p:nvPr/>
        </p:nvSpPr>
        <p:spPr bwMode="auto">
          <a:xfrm flipH="1">
            <a:off x="5299075"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6" name="Line 82"/>
          <p:cNvSpPr>
            <a:spLocks noChangeShapeType="1"/>
          </p:cNvSpPr>
          <p:nvPr/>
        </p:nvSpPr>
        <p:spPr bwMode="auto">
          <a:xfrm flipH="1">
            <a:off x="4976813" y="3763963"/>
            <a:ext cx="160337"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7" name="Line 83"/>
          <p:cNvSpPr>
            <a:spLocks noChangeShapeType="1"/>
          </p:cNvSpPr>
          <p:nvPr/>
        </p:nvSpPr>
        <p:spPr bwMode="auto">
          <a:xfrm>
            <a:off x="4329113" y="3311525"/>
            <a:ext cx="485775" cy="7048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8" name="Line 84"/>
          <p:cNvSpPr>
            <a:spLocks noChangeShapeType="1"/>
          </p:cNvSpPr>
          <p:nvPr/>
        </p:nvSpPr>
        <p:spPr bwMode="auto">
          <a:xfrm flipH="1">
            <a:off x="4329113" y="3362325"/>
            <a:ext cx="53975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09" name="Oval 85"/>
          <p:cNvSpPr>
            <a:spLocks noChangeArrowheads="1"/>
          </p:cNvSpPr>
          <p:nvPr/>
        </p:nvSpPr>
        <p:spPr bwMode="auto">
          <a:xfrm>
            <a:off x="6629400"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0" name="Oval 86"/>
          <p:cNvSpPr>
            <a:spLocks noChangeArrowheads="1"/>
          </p:cNvSpPr>
          <p:nvPr/>
        </p:nvSpPr>
        <p:spPr bwMode="auto">
          <a:xfrm>
            <a:off x="6953250" y="2154238"/>
            <a:ext cx="268288"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1" name="Oval 87"/>
          <p:cNvSpPr>
            <a:spLocks noChangeArrowheads="1"/>
          </p:cNvSpPr>
          <p:nvPr/>
        </p:nvSpPr>
        <p:spPr bwMode="auto">
          <a:xfrm>
            <a:off x="72755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2" name="Oval 88"/>
          <p:cNvSpPr>
            <a:spLocks noChangeArrowheads="1"/>
          </p:cNvSpPr>
          <p:nvPr/>
        </p:nvSpPr>
        <p:spPr bwMode="auto">
          <a:xfrm>
            <a:off x="6629400"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3" name="Oval 89"/>
          <p:cNvSpPr>
            <a:spLocks noChangeArrowheads="1"/>
          </p:cNvSpPr>
          <p:nvPr/>
        </p:nvSpPr>
        <p:spPr bwMode="auto">
          <a:xfrm>
            <a:off x="72755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4" name="Oval 90"/>
          <p:cNvSpPr>
            <a:spLocks noChangeArrowheads="1"/>
          </p:cNvSpPr>
          <p:nvPr/>
        </p:nvSpPr>
        <p:spPr bwMode="auto">
          <a:xfrm>
            <a:off x="6629400"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5" name="Oval 91"/>
          <p:cNvSpPr>
            <a:spLocks noChangeArrowheads="1"/>
          </p:cNvSpPr>
          <p:nvPr/>
        </p:nvSpPr>
        <p:spPr bwMode="auto">
          <a:xfrm>
            <a:off x="72755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6" name="Oval 92"/>
          <p:cNvSpPr>
            <a:spLocks noChangeArrowheads="1"/>
          </p:cNvSpPr>
          <p:nvPr/>
        </p:nvSpPr>
        <p:spPr bwMode="auto">
          <a:xfrm>
            <a:off x="72755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7" name="Oval 93"/>
          <p:cNvSpPr>
            <a:spLocks noChangeArrowheads="1"/>
          </p:cNvSpPr>
          <p:nvPr/>
        </p:nvSpPr>
        <p:spPr bwMode="auto">
          <a:xfrm>
            <a:off x="6953250" y="3562350"/>
            <a:ext cx="268288"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8" name="Oval 94"/>
          <p:cNvSpPr>
            <a:spLocks noChangeArrowheads="1"/>
          </p:cNvSpPr>
          <p:nvPr/>
        </p:nvSpPr>
        <p:spPr bwMode="auto">
          <a:xfrm>
            <a:off x="6629400"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19" name="Line 95"/>
          <p:cNvSpPr>
            <a:spLocks noChangeShapeType="1"/>
          </p:cNvSpPr>
          <p:nvPr/>
        </p:nvSpPr>
        <p:spPr bwMode="auto">
          <a:xfrm>
            <a:off x="6845300" y="2003425"/>
            <a:ext cx="161925"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0" name="Line 96"/>
          <p:cNvSpPr>
            <a:spLocks noChangeShapeType="1"/>
          </p:cNvSpPr>
          <p:nvPr/>
        </p:nvSpPr>
        <p:spPr bwMode="auto">
          <a:xfrm flipH="1">
            <a:off x="7169150" y="1954213"/>
            <a:ext cx="160338"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1" name="Line 97"/>
          <p:cNvSpPr>
            <a:spLocks noChangeShapeType="1"/>
          </p:cNvSpPr>
          <p:nvPr/>
        </p:nvSpPr>
        <p:spPr bwMode="auto">
          <a:xfrm>
            <a:off x="7169150" y="2355850"/>
            <a:ext cx="160338"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2" name="Line 98"/>
          <p:cNvSpPr>
            <a:spLocks noChangeShapeType="1"/>
          </p:cNvSpPr>
          <p:nvPr/>
        </p:nvSpPr>
        <p:spPr bwMode="auto">
          <a:xfrm flipH="1">
            <a:off x="6845300"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3" name="Line 99"/>
          <p:cNvSpPr>
            <a:spLocks noChangeShapeType="1"/>
          </p:cNvSpPr>
          <p:nvPr/>
        </p:nvSpPr>
        <p:spPr bwMode="auto">
          <a:xfrm>
            <a:off x="74247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4" name="Line 100"/>
          <p:cNvSpPr>
            <a:spLocks noChangeShapeType="1"/>
          </p:cNvSpPr>
          <p:nvPr/>
        </p:nvSpPr>
        <p:spPr bwMode="auto">
          <a:xfrm>
            <a:off x="6777038"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5" name="Line 101"/>
          <p:cNvSpPr>
            <a:spLocks noChangeShapeType="1"/>
          </p:cNvSpPr>
          <p:nvPr/>
        </p:nvSpPr>
        <p:spPr bwMode="auto">
          <a:xfrm>
            <a:off x="7169150" y="3763963"/>
            <a:ext cx="160338"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6" name="Line 102"/>
          <p:cNvSpPr>
            <a:spLocks noChangeShapeType="1"/>
          </p:cNvSpPr>
          <p:nvPr/>
        </p:nvSpPr>
        <p:spPr bwMode="auto">
          <a:xfrm>
            <a:off x="6845300"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7" name="Line 103"/>
          <p:cNvSpPr>
            <a:spLocks noChangeShapeType="1"/>
          </p:cNvSpPr>
          <p:nvPr/>
        </p:nvSpPr>
        <p:spPr bwMode="auto">
          <a:xfrm flipH="1">
            <a:off x="7169150" y="3311525"/>
            <a:ext cx="160338"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8" name="Line 104"/>
          <p:cNvSpPr>
            <a:spLocks noChangeShapeType="1"/>
          </p:cNvSpPr>
          <p:nvPr/>
        </p:nvSpPr>
        <p:spPr bwMode="auto">
          <a:xfrm flipH="1">
            <a:off x="6845300" y="3763963"/>
            <a:ext cx="161925"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29" name="Oval 105"/>
          <p:cNvSpPr>
            <a:spLocks noChangeArrowheads="1"/>
          </p:cNvSpPr>
          <p:nvPr/>
        </p:nvSpPr>
        <p:spPr bwMode="auto">
          <a:xfrm>
            <a:off x="7923213"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0" name="Oval 106"/>
          <p:cNvSpPr>
            <a:spLocks noChangeArrowheads="1"/>
          </p:cNvSpPr>
          <p:nvPr/>
        </p:nvSpPr>
        <p:spPr bwMode="auto">
          <a:xfrm>
            <a:off x="8247063" y="2154238"/>
            <a:ext cx="268287"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1" name="Oval 107"/>
          <p:cNvSpPr>
            <a:spLocks noChangeArrowheads="1"/>
          </p:cNvSpPr>
          <p:nvPr/>
        </p:nvSpPr>
        <p:spPr bwMode="auto">
          <a:xfrm>
            <a:off x="8569325" y="1752600"/>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2" name="Oval 108"/>
          <p:cNvSpPr>
            <a:spLocks noChangeArrowheads="1"/>
          </p:cNvSpPr>
          <p:nvPr/>
        </p:nvSpPr>
        <p:spPr bwMode="auto">
          <a:xfrm>
            <a:off x="7923213"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3" name="Oval 109"/>
          <p:cNvSpPr>
            <a:spLocks noChangeArrowheads="1"/>
          </p:cNvSpPr>
          <p:nvPr/>
        </p:nvSpPr>
        <p:spPr bwMode="auto">
          <a:xfrm>
            <a:off x="8569325" y="2557463"/>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4" name="Oval 110"/>
          <p:cNvSpPr>
            <a:spLocks noChangeArrowheads="1"/>
          </p:cNvSpPr>
          <p:nvPr/>
        </p:nvSpPr>
        <p:spPr bwMode="auto">
          <a:xfrm>
            <a:off x="7923213"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5" name="Oval 111"/>
          <p:cNvSpPr>
            <a:spLocks noChangeArrowheads="1"/>
          </p:cNvSpPr>
          <p:nvPr/>
        </p:nvSpPr>
        <p:spPr bwMode="auto">
          <a:xfrm>
            <a:off x="8569325" y="3109913"/>
            <a:ext cx="269875" cy="2524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6" name="Oval 112"/>
          <p:cNvSpPr>
            <a:spLocks noChangeArrowheads="1"/>
          </p:cNvSpPr>
          <p:nvPr/>
        </p:nvSpPr>
        <p:spPr bwMode="auto">
          <a:xfrm>
            <a:off x="8569325"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7" name="Oval 113"/>
          <p:cNvSpPr>
            <a:spLocks noChangeArrowheads="1"/>
          </p:cNvSpPr>
          <p:nvPr/>
        </p:nvSpPr>
        <p:spPr bwMode="auto">
          <a:xfrm>
            <a:off x="8247063" y="3562350"/>
            <a:ext cx="268287" cy="2524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8" name="Oval 114"/>
          <p:cNvSpPr>
            <a:spLocks noChangeArrowheads="1"/>
          </p:cNvSpPr>
          <p:nvPr/>
        </p:nvSpPr>
        <p:spPr bwMode="auto">
          <a:xfrm>
            <a:off x="7923213" y="4016375"/>
            <a:ext cx="269875" cy="2508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39" name="Line 115"/>
          <p:cNvSpPr>
            <a:spLocks noChangeShapeType="1"/>
          </p:cNvSpPr>
          <p:nvPr/>
        </p:nvSpPr>
        <p:spPr bwMode="auto">
          <a:xfrm>
            <a:off x="8139113" y="2003425"/>
            <a:ext cx="160337" cy="1508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0" name="Line 116"/>
          <p:cNvSpPr>
            <a:spLocks noChangeShapeType="1"/>
          </p:cNvSpPr>
          <p:nvPr/>
        </p:nvSpPr>
        <p:spPr bwMode="auto">
          <a:xfrm flipH="1">
            <a:off x="8461375" y="1954213"/>
            <a:ext cx="161925" cy="2000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1" name="Line 117"/>
          <p:cNvSpPr>
            <a:spLocks noChangeShapeType="1"/>
          </p:cNvSpPr>
          <p:nvPr/>
        </p:nvSpPr>
        <p:spPr bwMode="auto">
          <a:xfrm>
            <a:off x="8461375" y="2355850"/>
            <a:ext cx="161925"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2" name="Line 118"/>
          <p:cNvSpPr>
            <a:spLocks noChangeShapeType="1"/>
          </p:cNvSpPr>
          <p:nvPr/>
        </p:nvSpPr>
        <p:spPr bwMode="auto">
          <a:xfrm flipH="1">
            <a:off x="8139113" y="2355850"/>
            <a:ext cx="160337" cy="20161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3" name="Line 119"/>
          <p:cNvSpPr>
            <a:spLocks noChangeShapeType="1"/>
          </p:cNvSpPr>
          <p:nvPr/>
        </p:nvSpPr>
        <p:spPr bwMode="auto">
          <a:xfrm>
            <a:off x="87185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4" name="Line 120"/>
          <p:cNvSpPr>
            <a:spLocks noChangeShapeType="1"/>
          </p:cNvSpPr>
          <p:nvPr/>
        </p:nvSpPr>
        <p:spPr bwMode="auto">
          <a:xfrm>
            <a:off x="8070850" y="2808288"/>
            <a:ext cx="0" cy="3016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5" name="Line 121"/>
          <p:cNvSpPr>
            <a:spLocks noChangeShapeType="1"/>
          </p:cNvSpPr>
          <p:nvPr/>
        </p:nvSpPr>
        <p:spPr bwMode="auto">
          <a:xfrm>
            <a:off x="8461375" y="3763963"/>
            <a:ext cx="161925" cy="2762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6" name="Line 122"/>
          <p:cNvSpPr>
            <a:spLocks noChangeShapeType="1"/>
          </p:cNvSpPr>
          <p:nvPr/>
        </p:nvSpPr>
        <p:spPr bwMode="auto">
          <a:xfrm>
            <a:off x="8139113" y="3311525"/>
            <a:ext cx="160337"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7" name="Line 123"/>
          <p:cNvSpPr>
            <a:spLocks noChangeShapeType="1"/>
          </p:cNvSpPr>
          <p:nvPr/>
        </p:nvSpPr>
        <p:spPr bwMode="auto">
          <a:xfrm flipH="1">
            <a:off x="8461375" y="3311525"/>
            <a:ext cx="161925" cy="25082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8" name="Line 124"/>
          <p:cNvSpPr>
            <a:spLocks noChangeShapeType="1"/>
          </p:cNvSpPr>
          <p:nvPr/>
        </p:nvSpPr>
        <p:spPr bwMode="auto">
          <a:xfrm flipH="1">
            <a:off x="8139113" y="3763963"/>
            <a:ext cx="160337" cy="2524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49" name="Line 125"/>
          <p:cNvSpPr>
            <a:spLocks noChangeShapeType="1"/>
          </p:cNvSpPr>
          <p:nvPr/>
        </p:nvSpPr>
        <p:spPr bwMode="auto">
          <a:xfrm>
            <a:off x="7491413" y="1954213"/>
            <a:ext cx="485775" cy="6032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0" name="Line 126"/>
          <p:cNvSpPr>
            <a:spLocks noChangeShapeType="1"/>
          </p:cNvSpPr>
          <p:nvPr/>
        </p:nvSpPr>
        <p:spPr bwMode="auto">
          <a:xfrm flipH="1">
            <a:off x="7491413" y="1954213"/>
            <a:ext cx="485775" cy="6032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1" name="Line 127"/>
          <p:cNvSpPr>
            <a:spLocks noChangeShapeType="1"/>
          </p:cNvSpPr>
          <p:nvPr/>
        </p:nvSpPr>
        <p:spPr bwMode="auto">
          <a:xfrm>
            <a:off x="7491413" y="3311525"/>
            <a:ext cx="485775" cy="7048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2" name="Line 128"/>
          <p:cNvSpPr>
            <a:spLocks noChangeShapeType="1"/>
          </p:cNvSpPr>
          <p:nvPr/>
        </p:nvSpPr>
        <p:spPr bwMode="auto">
          <a:xfrm flipH="1">
            <a:off x="7491413" y="3362325"/>
            <a:ext cx="53975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3" name="Line 129"/>
          <p:cNvSpPr>
            <a:spLocks noChangeShapeType="1"/>
          </p:cNvSpPr>
          <p:nvPr/>
        </p:nvSpPr>
        <p:spPr bwMode="auto">
          <a:xfrm>
            <a:off x="8731250" y="3362325"/>
            <a:ext cx="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4" name="Line 130"/>
          <p:cNvSpPr>
            <a:spLocks noChangeShapeType="1"/>
          </p:cNvSpPr>
          <p:nvPr/>
        </p:nvSpPr>
        <p:spPr bwMode="auto">
          <a:xfrm>
            <a:off x="6737350" y="3362325"/>
            <a:ext cx="0" cy="65405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5" name="Line 131"/>
          <p:cNvSpPr>
            <a:spLocks noChangeShapeType="1"/>
          </p:cNvSpPr>
          <p:nvPr/>
        </p:nvSpPr>
        <p:spPr bwMode="auto">
          <a:xfrm>
            <a:off x="7518400" y="2781300"/>
            <a:ext cx="419100" cy="381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156" name="AutoShape 132"/>
          <p:cNvSpPr>
            <a:spLocks noChangeArrowheads="1"/>
          </p:cNvSpPr>
          <p:nvPr/>
        </p:nvSpPr>
        <p:spPr bwMode="auto">
          <a:xfrm>
            <a:off x="2743200" y="4800600"/>
            <a:ext cx="3657600" cy="762000"/>
          </a:xfrm>
          <a:prstGeom prst="rightArrow">
            <a:avLst>
              <a:gd name="adj1" fmla="val 50000"/>
              <a:gd name="adj2" fmla="val 12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smtClean="0"/>
              <a:t>A New Semantics for </a:t>
            </a:r>
            <a:br>
              <a:rPr lang="en-US" smtClean="0"/>
            </a:br>
            <a:r>
              <a:rPr lang="en-US" smtClean="0"/>
              <a:t>Belief Propagation</a:t>
            </a:r>
            <a:endParaRPr lang="en-US"/>
          </a:p>
        </p:txBody>
      </p:sp>
      <p:grpSp>
        <p:nvGrpSpPr>
          <p:cNvPr id="2" name="Group 110"/>
          <p:cNvGrpSpPr>
            <a:grpSpLocks noChangeAspect="1"/>
          </p:cNvGrpSpPr>
          <p:nvPr/>
        </p:nvGrpSpPr>
        <p:grpSpPr bwMode="auto">
          <a:xfrm>
            <a:off x="458788" y="2590800"/>
            <a:ext cx="1276350" cy="1293813"/>
            <a:chOff x="12336" y="9552"/>
            <a:chExt cx="1140" cy="1155"/>
          </a:xfrm>
        </p:grpSpPr>
        <p:sp>
          <p:nvSpPr>
            <p:cNvPr id="65540" name="Oval 111"/>
            <p:cNvSpPr>
              <a:spLocks noChangeAspect="1" noChangeArrowheads="1"/>
            </p:cNvSpPr>
            <p:nvPr/>
          </p:nvSpPr>
          <p:spPr bwMode="auto">
            <a:xfrm rot="16200000" flipH="1">
              <a:off x="1233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1" name="Oval 112"/>
            <p:cNvSpPr>
              <a:spLocks noChangeAspect="1" noChangeArrowheads="1"/>
            </p:cNvSpPr>
            <p:nvPr/>
          </p:nvSpPr>
          <p:spPr bwMode="auto">
            <a:xfrm rot="16200000" flipH="1">
              <a:off x="1233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2" name="Oval 113"/>
            <p:cNvSpPr>
              <a:spLocks noChangeAspect="1" noChangeArrowheads="1"/>
            </p:cNvSpPr>
            <p:nvPr/>
          </p:nvSpPr>
          <p:spPr bwMode="auto">
            <a:xfrm rot="16200000" flipH="1">
              <a:off x="1233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3" name="Oval 114"/>
            <p:cNvSpPr>
              <a:spLocks noChangeAspect="1" noChangeArrowheads="1"/>
            </p:cNvSpPr>
            <p:nvPr/>
          </p:nvSpPr>
          <p:spPr bwMode="auto">
            <a:xfrm rot="16200000" flipH="1">
              <a:off x="12832"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4" name="Oval 115"/>
            <p:cNvSpPr>
              <a:spLocks noChangeAspect="1" noChangeArrowheads="1"/>
            </p:cNvSpPr>
            <p:nvPr/>
          </p:nvSpPr>
          <p:spPr bwMode="auto">
            <a:xfrm rot="16200000" flipH="1">
              <a:off x="12832"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5" name="Oval 116"/>
            <p:cNvSpPr>
              <a:spLocks noChangeAspect="1" noChangeArrowheads="1"/>
            </p:cNvSpPr>
            <p:nvPr/>
          </p:nvSpPr>
          <p:spPr bwMode="auto">
            <a:xfrm rot="16200000" flipH="1">
              <a:off x="12832"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6" name="Oval 117"/>
            <p:cNvSpPr>
              <a:spLocks noChangeAspect="1" noChangeArrowheads="1"/>
            </p:cNvSpPr>
            <p:nvPr/>
          </p:nvSpPr>
          <p:spPr bwMode="auto">
            <a:xfrm rot="16200000" flipH="1">
              <a:off x="1332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7" name="Oval 118"/>
            <p:cNvSpPr>
              <a:spLocks noChangeAspect="1" noChangeArrowheads="1"/>
            </p:cNvSpPr>
            <p:nvPr/>
          </p:nvSpPr>
          <p:spPr bwMode="auto">
            <a:xfrm rot="16200000" flipH="1">
              <a:off x="1332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8" name="Oval 119"/>
            <p:cNvSpPr>
              <a:spLocks noChangeAspect="1" noChangeArrowheads="1"/>
            </p:cNvSpPr>
            <p:nvPr/>
          </p:nvSpPr>
          <p:spPr bwMode="auto">
            <a:xfrm rot="16200000" flipH="1">
              <a:off x="1332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cxnSp>
          <p:nvCxnSpPr>
            <p:cNvPr id="65549" name="AutoShape 120"/>
            <p:cNvCxnSpPr>
              <a:cxnSpLocks noChangeAspect="1" noChangeShapeType="1"/>
              <a:stCxn id="65540" idx="4"/>
              <a:endCxn id="65543" idx="0"/>
            </p:cNvCxnSpPr>
            <p:nvPr/>
          </p:nvCxnSpPr>
          <p:spPr bwMode="auto">
            <a:xfrm>
              <a:off x="12491" y="9627"/>
              <a:ext cx="336" cy="0"/>
            </a:xfrm>
            <a:prstGeom prst="straightConnector1">
              <a:avLst/>
            </a:prstGeom>
            <a:noFill/>
            <a:ln w="38100">
              <a:solidFill>
                <a:schemeClr val="tx1"/>
              </a:solidFill>
              <a:round/>
              <a:headEnd/>
              <a:tailEnd/>
            </a:ln>
          </p:spPr>
        </p:cxnSp>
        <p:cxnSp>
          <p:nvCxnSpPr>
            <p:cNvPr id="65550" name="AutoShape 121"/>
            <p:cNvCxnSpPr>
              <a:cxnSpLocks noChangeAspect="1" noChangeShapeType="1"/>
              <a:stCxn id="65543" idx="4"/>
              <a:endCxn id="65546" idx="0"/>
            </p:cNvCxnSpPr>
            <p:nvPr/>
          </p:nvCxnSpPr>
          <p:spPr bwMode="auto">
            <a:xfrm>
              <a:off x="12986" y="9627"/>
              <a:ext cx="335" cy="0"/>
            </a:xfrm>
            <a:prstGeom prst="straightConnector1">
              <a:avLst/>
            </a:prstGeom>
            <a:noFill/>
            <a:ln w="38100">
              <a:solidFill>
                <a:schemeClr val="tx1"/>
              </a:solidFill>
              <a:round/>
              <a:headEnd/>
              <a:tailEnd/>
            </a:ln>
          </p:spPr>
        </p:cxnSp>
        <p:cxnSp>
          <p:nvCxnSpPr>
            <p:cNvPr id="65551" name="AutoShape 122"/>
            <p:cNvCxnSpPr>
              <a:cxnSpLocks noChangeAspect="1" noChangeShapeType="1"/>
              <a:stCxn id="65540" idx="6"/>
              <a:endCxn id="65541" idx="2"/>
            </p:cNvCxnSpPr>
            <p:nvPr/>
          </p:nvCxnSpPr>
          <p:spPr bwMode="auto">
            <a:xfrm>
              <a:off x="12411" y="9707"/>
              <a:ext cx="0" cy="341"/>
            </a:xfrm>
            <a:prstGeom prst="straightConnector1">
              <a:avLst/>
            </a:prstGeom>
            <a:noFill/>
            <a:ln w="38100">
              <a:solidFill>
                <a:schemeClr val="tx1"/>
              </a:solidFill>
              <a:round/>
              <a:headEnd/>
              <a:tailEnd/>
            </a:ln>
          </p:spPr>
        </p:cxnSp>
        <p:cxnSp>
          <p:nvCxnSpPr>
            <p:cNvPr id="65552" name="AutoShape 123"/>
            <p:cNvCxnSpPr>
              <a:cxnSpLocks noChangeAspect="1" noChangeShapeType="1"/>
              <a:stCxn id="65541" idx="6"/>
              <a:endCxn id="65542" idx="2"/>
            </p:cNvCxnSpPr>
            <p:nvPr/>
          </p:nvCxnSpPr>
          <p:spPr bwMode="auto">
            <a:xfrm>
              <a:off x="12411" y="10208"/>
              <a:ext cx="0" cy="344"/>
            </a:xfrm>
            <a:prstGeom prst="straightConnector1">
              <a:avLst/>
            </a:prstGeom>
            <a:noFill/>
            <a:ln w="38100">
              <a:solidFill>
                <a:schemeClr val="tx1"/>
              </a:solidFill>
              <a:round/>
              <a:headEnd/>
              <a:tailEnd/>
            </a:ln>
          </p:spPr>
        </p:cxnSp>
        <p:cxnSp>
          <p:nvCxnSpPr>
            <p:cNvPr id="65553" name="AutoShape 124"/>
            <p:cNvCxnSpPr>
              <a:cxnSpLocks noChangeAspect="1" noChangeShapeType="1"/>
              <a:stCxn id="65541" idx="4"/>
              <a:endCxn id="65544" idx="0"/>
            </p:cNvCxnSpPr>
            <p:nvPr/>
          </p:nvCxnSpPr>
          <p:spPr bwMode="auto">
            <a:xfrm>
              <a:off x="12491" y="10128"/>
              <a:ext cx="336" cy="0"/>
            </a:xfrm>
            <a:prstGeom prst="straightConnector1">
              <a:avLst/>
            </a:prstGeom>
            <a:noFill/>
            <a:ln w="38100">
              <a:solidFill>
                <a:schemeClr val="tx1"/>
              </a:solidFill>
              <a:round/>
              <a:headEnd/>
              <a:tailEnd/>
            </a:ln>
          </p:spPr>
        </p:cxnSp>
        <p:cxnSp>
          <p:nvCxnSpPr>
            <p:cNvPr id="65554" name="AutoShape 125"/>
            <p:cNvCxnSpPr>
              <a:cxnSpLocks noChangeAspect="1" noChangeShapeType="1"/>
              <a:stCxn id="65544" idx="4"/>
              <a:endCxn id="65547" idx="0"/>
            </p:cNvCxnSpPr>
            <p:nvPr/>
          </p:nvCxnSpPr>
          <p:spPr bwMode="auto">
            <a:xfrm>
              <a:off x="12986" y="10128"/>
              <a:ext cx="335" cy="0"/>
            </a:xfrm>
            <a:prstGeom prst="straightConnector1">
              <a:avLst/>
            </a:prstGeom>
            <a:noFill/>
            <a:ln w="38100">
              <a:solidFill>
                <a:schemeClr val="tx1"/>
              </a:solidFill>
              <a:round/>
              <a:headEnd/>
              <a:tailEnd/>
            </a:ln>
          </p:spPr>
        </p:cxnSp>
        <p:cxnSp>
          <p:nvCxnSpPr>
            <p:cNvPr id="65555" name="AutoShape 126"/>
            <p:cNvCxnSpPr>
              <a:cxnSpLocks noChangeAspect="1" noChangeShapeType="1"/>
              <a:stCxn id="65542" idx="4"/>
              <a:endCxn id="65545" idx="0"/>
            </p:cNvCxnSpPr>
            <p:nvPr/>
          </p:nvCxnSpPr>
          <p:spPr bwMode="auto">
            <a:xfrm>
              <a:off x="12491" y="10632"/>
              <a:ext cx="336" cy="0"/>
            </a:xfrm>
            <a:prstGeom prst="straightConnector1">
              <a:avLst/>
            </a:prstGeom>
            <a:noFill/>
            <a:ln w="38100">
              <a:solidFill>
                <a:schemeClr val="tx1"/>
              </a:solidFill>
              <a:round/>
              <a:headEnd/>
              <a:tailEnd/>
            </a:ln>
          </p:spPr>
        </p:cxnSp>
        <p:cxnSp>
          <p:nvCxnSpPr>
            <p:cNvPr id="65556" name="AutoShape 127"/>
            <p:cNvCxnSpPr>
              <a:cxnSpLocks noChangeAspect="1" noChangeShapeType="1"/>
              <a:stCxn id="65545" idx="4"/>
              <a:endCxn id="65548" idx="0"/>
            </p:cNvCxnSpPr>
            <p:nvPr/>
          </p:nvCxnSpPr>
          <p:spPr bwMode="auto">
            <a:xfrm>
              <a:off x="12986" y="10632"/>
              <a:ext cx="335" cy="0"/>
            </a:xfrm>
            <a:prstGeom prst="straightConnector1">
              <a:avLst/>
            </a:prstGeom>
            <a:noFill/>
            <a:ln w="38100">
              <a:solidFill>
                <a:schemeClr val="tx1"/>
              </a:solidFill>
              <a:round/>
              <a:headEnd/>
              <a:tailEnd/>
            </a:ln>
          </p:spPr>
        </p:cxnSp>
      </p:grpSp>
      <p:grpSp>
        <p:nvGrpSpPr>
          <p:cNvPr id="4" name="Group 128"/>
          <p:cNvGrpSpPr>
            <a:grpSpLocks noChangeAspect="1"/>
          </p:cNvGrpSpPr>
          <p:nvPr/>
        </p:nvGrpSpPr>
        <p:grpSpPr bwMode="auto">
          <a:xfrm>
            <a:off x="3933825" y="2590800"/>
            <a:ext cx="1276350" cy="1293813"/>
            <a:chOff x="15000" y="9552"/>
            <a:chExt cx="1140" cy="1155"/>
          </a:xfrm>
        </p:grpSpPr>
        <p:sp>
          <p:nvSpPr>
            <p:cNvPr id="65558" name="Oval 129"/>
            <p:cNvSpPr>
              <a:spLocks noChangeAspect="1" noChangeArrowheads="1"/>
            </p:cNvSpPr>
            <p:nvPr/>
          </p:nvSpPr>
          <p:spPr bwMode="auto">
            <a:xfrm rot="16200000" flipH="1">
              <a:off x="1500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59" name="Oval 130"/>
            <p:cNvSpPr>
              <a:spLocks noChangeAspect="1" noChangeArrowheads="1"/>
            </p:cNvSpPr>
            <p:nvPr/>
          </p:nvSpPr>
          <p:spPr bwMode="auto">
            <a:xfrm rot="16200000" flipH="1">
              <a:off x="1500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0" name="Oval 131"/>
            <p:cNvSpPr>
              <a:spLocks noChangeAspect="1" noChangeArrowheads="1"/>
            </p:cNvSpPr>
            <p:nvPr/>
          </p:nvSpPr>
          <p:spPr bwMode="auto">
            <a:xfrm rot="16200000" flipH="1">
              <a:off x="1500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1" name="Oval 132"/>
            <p:cNvSpPr>
              <a:spLocks noChangeAspect="1" noChangeArrowheads="1"/>
            </p:cNvSpPr>
            <p:nvPr/>
          </p:nvSpPr>
          <p:spPr bwMode="auto">
            <a:xfrm rot="16200000" flipH="1">
              <a:off x="1549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2" name="Oval 133"/>
            <p:cNvSpPr>
              <a:spLocks noChangeAspect="1" noChangeArrowheads="1"/>
            </p:cNvSpPr>
            <p:nvPr/>
          </p:nvSpPr>
          <p:spPr bwMode="auto">
            <a:xfrm rot="16200000" flipH="1">
              <a:off x="1549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3" name="Oval 134"/>
            <p:cNvSpPr>
              <a:spLocks noChangeAspect="1" noChangeArrowheads="1"/>
            </p:cNvSpPr>
            <p:nvPr/>
          </p:nvSpPr>
          <p:spPr bwMode="auto">
            <a:xfrm rot="16200000" flipH="1">
              <a:off x="1549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4" name="Oval 135"/>
            <p:cNvSpPr>
              <a:spLocks noChangeAspect="1" noChangeArrowheads="1"/>
            </p:cNvSpPr>
            <p:nvPr/>
          </p:nvSpPr>
          <p:spPr bwMode="auto">
            <a:xfrm rot="16200000" flipH="1">
              <a:off x="1599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5" name="Oval 136"/>
            <p:cNvSpPr>
              <a:spLocks noChangeAspect="1" noChangeArrowheads="1"/>
            </p:cNvSpPr>
            <p:nvPr/>
          </p:nvSpPr>
          <p:spPr bwMode="auto">
            <a:xfrm rot="16200000" flipH="1">
              <a:off x="1599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6" name="Oval 137"/>
            <p:cNvSpPr>
              <a:spLocks noChangeAspect="1" noChangeArrowheads="1"/>
            </p:cNvSpPr>
            <p:nvPr/>
          </p:nvSpPr>
          <p:spPr bwMode="auto">
            <a:xfrm rot="16200000" flipH="1">
              <a:off x="1599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cxnSp>
          <p:nvCxnSpPr>
            <p:cNvPr id="65567" name="AutoShape 138"/>
            <p:cNvCxnSpPr>
              <a:cxnSpLocks noChangeAspect="1" noChangeShapeType="1"/>
              <a:stCxn id="65558" idx="4"/>
              <a:endCxn id="65561" idx="0"/>
            </p:cNvCxnSpPr>
            <p:nvPr/>
          </p:nvCxnSpPr>
          <p:spPr bwMode="auto">
            <a:xfrm>
              <a:off x="15155" y="9627"/>
              <a:ext cx="336" cy="0"/>
            </a:xfrm>
            <a:prstGeom prst="straightConnector1">
              <a:avLst/>
            </a:prstGeom>
            <a:noFill/>
            <a:ln w="38100">
              <a:solidFill>
                <a:schemeClr val="tx1"/>
              </a:solidFill>
              <a:round/>
              <a:headEnd/>
              <a:tailEnd/>
            </a:ln>
          </p:spPr>
        </p:cxnSp>
        <p:cxnSp>
          <p:nvCxnSpPr>
            <p:cNvPr id="65568" name="AutoShape 139"/>
            <p:cNvCxnSpPr>
              <a:cxnSpLocks noChangeAspect="1" noChangeShapeType="1"/>
              <a:stCxn id="65561" idx="4"/>
              <a:endCxn id="65564" idx="0"/>
            </p:cNvCxnSpPr>
            <p:nvPr/>
          </p:nvCxnSpPr>
          <p:spPr bwMode="auto">
            <a:xfrm>
              <a:off x="15650" y="9627"/>
              <a:ext cx="335" cy="0"/>
            </a:xfrm>
            <a:prstGeom prst="straightConnector1">
              <a:avLst/>
            </a:prstGeom>
            <a:noFill/>
            <a:ln w="38100">
              <a:solidFill>
                <a:schemeClr val="tx1"/>
              </a:solidFill>
              <a:round/>
              <a:headEnd/>
              <a:tailEnd/>
            </a:ln>
          </p:spPr>
        </p:cxnSp>
        <p:cxnSp>
          <p:nvCxnSpPr>
            <p:cNvPr id="65569" name="AutoShape 140"/>
            <p:cNvCxnSpPr>
              <a:cxnSpLocks noChangeAspect="1" noChangeShapeType="1"/>
              <a:stCxn id="65558" idx="6"/>
              <a:endCxn id="65559" idx="2"/>
            </p:cNvCxnSpPr>
            <p:nvPr/>
          </p:nvCxnSpPr>
          <p:spPr bwMode="auto">
            <a:xfrm>
              <a:off x="15075" y="9707"/>
              <a:ext cx="0" cy="341"/>
            </a:xfrm>
            <a:prstGeom prst="straightConnector1">
              <a:avLst/>
            </a:prstGeom>
            <a:noFill/>
            <a:ln w="38100">
              <a:solidFill>
                <a:schemeClr val="tx1"/>
              </a:solidFill>
              <a:round/>
              <a:headEnd/>
              <a:tailEnd/>
            </a:ln>
          </p:spPr>
        </p:cxnSp>
        <p:cxnSp>
          <p:nvCxnSpPr>
            <p:cNvPr id="65570" name="AutoShape 141"/>
            <p:cNvCxnSpPr>
              <a:cxnSpLocks noChangeAspect="1" noChangeShapeType="1"/>
              <a:stCxn id="65561" idx="6"/>
              <a:endCxn id="65562" idx="2"/>
            </p:cNvCxnSpPr>
            <p:nvPr/>
          </p:nvCxnSpPr>
          <p:spPr bwMode="auto">
            <a:xfrm>
              <a:off x="15571" y="9707"/>
              <a:ext cx="0" cy="341"/>
            </a:xfrm>
            <a:prstGeom prst="straightConnector1">
              <a:avLst/>
            </a:prstGeom>
            <a:noFill/>
            <a:ln w="38100">
              <a:solidFill>
                <a:schemeClr val="tx1"/>
              </a:solidFill>
              <a:round/>
              <a:headEnd/>
              <a:tailEnd/>
            </a:ln>
          </p:spPr>
        </p:cxnSp>
        <p:cxnSp>
          <p:nvCxnSpPr>
            <p:cNvPr id="65571" name="AutoShape 142"/>
            <p:cNvCxnSpPr>
              <a:cxnSpLocks noChangeAspect="1" noChangeShapeType="1"/>
              <a:stCxn id="65559" idx="6"/>
              <a:endCxn id="65560" idx="2"/>
            </p:cNvCxnSpPr>
            <p:nvPr/>
          </p:nvCxnSpPr>
          <p:spPr bwMode="auto">
            <a:xfrm>
              <a:off x="15075" y="10208"/>
              <a:ext cx="0" cy="344"/>
            </a:xfrm>
            <a:prstGeom prst="straightConnector1">
              <a:avLst/>
            </a:prstGeom>
            <a:noFill/>
            <a:ln w="38100">
              <a:solidFill>
                <a:schemeClr val="tx1"/>
              </a:solidFill>
              <a:round/>
              <a:headEnd/>
              <a:tailEnd/>
            </a:ln>
          </p:spPr>
        </p:cxnSp>
        <p:cxnSp>
          <p:nvCxnSpPr>
            <p:cNvPr id="65572" name="AutoShape 143"/>
            <p:cNvCxnSpPr>
              <a:cxnSpLocks noChangeAspect="1" noChangeShapeType="1"/>
              <a:stCxn id="65562" idx="6"/>
              <a:endCxn id="65563" idx="2"/>
            </p:cNvCxnSpPr>
            <p:nvPr/>
          </p:nvCxnSpPr>
          <p:spPr bwMode="auto">
            <a:xfrm>
              <a:off x="15571" y="10208"/>
              <a:ext cx="0" cy="344"/>
            </a:xfrm>
            <a:prstGeom prst="straightConnector1">
              <a:avLst/>
            </a:prstGeom>
            <a:noFill/>
            <a:ln w="38100">
              <a:solidFill>
                <a:schemeClr val="tx1"/>
              </a:solidFill>
              <a:round/>
              <a:headEnd/>
              <a:tailEnd/>
            </a:ln>
          </p:spPr>
        </p:cxnSp>
        <p:cxnSp>
          <p:nvCxnSpPr>
            <p:cNvPr id="65573" name="AutoShape 144"/>
            <p:cNvCxnSpPr>
              <a:cxnSpLocks noChangeAspect="1" noChangeShapeType="1"/>
              <a:stCxn id="65559" idx="4"/>
              <a:endCxn id="65562" idx="0"/>
            </p:cNvCxnSpPr>
            <p:nvPr/>
          </p:nvCxnSpPr>
          <p:spPr bwMode="auto">
            <a:xfrm>
              <a:off x="15155" y="10128"/>
              <a:ext cx="336" cy="0"/>
            </a:xfrm>
            <a:prstGeom prst="straightConnector1">
              <a:avLst/>
            </a:prstGeom>
            <a:noFill/>
            <a:ln w="38100">
              <a:solidFill>
                <a:schemeClr val="tx1"/>
              </a:solidFill>
              <a:round/>
              <a:headEnd/>
              <a:tailEnd/>
            </a:ln>
          </p:spPr>
        </p:cxnSp>
        <p:cxnSp>
          <p:nvCxnSpPr>
            <p:cNvPr id="65574" name="AutoShape 145"/>
            <p:cNvCxnSpPr>
              <a:cxnSpLocks noChangeAspect="1" noChangeShapeType="1"/>
              <a:stCxn id="65562" idx="4"/>
              <a:endCxn id="65565" idx="0"/>
            </p:cNvCxnSpPr>
            <p:nvPr/>
          </p:nvCxnSpPr>
          <p:spPr bwMode="auto">
            <a:xfrm>
              <a:off x="15650" y="10128"/>
              <a:ext cx="335" cy="0"/>
            </a:xfrm>
            <a:prstGeom prst="straightConnector1">
              <a:avLst/>
            </a:prstGeom>
            <a:noFill/>
            <a:ln w="38100">
              <a:solidFill>
                <a:schemeClr val="tx1"/>
              </a:solidFill>
              <a:round/>
              <a:headEnd/>
              <a:tailEnd/>
            </a:ln>
          </p:spPr>
        </p:cxnSp>
        <p:cxnSp>
          <p:nvCxnSpPr>
            <p:cNvPr id="65575" name="AutoShape 146"/>
            <p:cNvCxnSpPr>
              <a:cxnSpLocks noChangeAspect="1" noChangeShapeType="1"/>
              <a:stCxn id="65560" idx="4"/>
              <a:endCxn id="65563" idx="0"/>
            </p:cNvCxnSpPr>
            <p:nvPr/>
          </p:nvCxnSpPr>
          <p:spPr bwMode="auto">
            <a:xfrm>
              <a:off x="15155" y="10632"/>
              <a:ext cx="336" cy="0"/>
            </a:xfrm>
            <a:prstGeom prst="straightConnector1">
              <a:avLst/>
            </a:prstGeom>
            <a:noFill/>
            <a:ln w="38100">
              <a:solidFill>
                <a:schemeClr val="tx1"/>
              </a:solidFill>
              <a:round/>
              <a:headEnd/>
              <a:tailEnd/>
            </a:ln>
          </p:spPr>
        </p:cxnSp>
        <p:cxnSp>
          <p:nvCxnSpPr>
            <p:cNvPr id="65576" name="AutoShape 147"/>
            <p:cNvCxnSpPr>
              <a:cxnSpLocks noChangeAspect="1" noChangeShapeType="1"/>
              <a:stCxn id="65563" idx="4"/>
              <a:endCxn id="65566" idx="0"/>
            </p:cNvCxnSpPr>
            <p:nvPr/>
          </p:nvCxnSpPr>
          <p:spPr bwMode="auto">
            <a:xfrm>
              <a:off x="15650" y="10632"/>
              <a:ext cx="335" cy="0"/>
            </a:xfrm>
            <a:prstGeom prst="straightConnector1">
              <a:avLst/>
            </a:prstGeom>
            <a:noFill/>
            <a:ln w="38100">
              <a:solidFill>
                <a:schemeClr val="tx1"/>
              </a:solidFill>
              <a:round/>
              <a:headEnd/>
              <a:tailEnd/>
            </a:ln>
          </p:spPr>
        </p:cxnSp>
      </p:grpSp>
      <p:grpSp>
        <p:nvGrpSpPr>
          <p:cNvPr id="5" name="Group 148"/>
          <p:cNvGrpSpPr>
            <a:grpSpLocks noChangeAspect="1"/>
          </p:cNvGrpSpPr>
          <p:nvPr/>
        </p:nvGrpSpPr>
        <p:grpSpPr bwMode="auto">
          <a:xfrm>
            <a:off x="7408863" y="2590800"/>
            <a:ext cx="1276350" cy="1293813"/>
            <a:chOff x="17664" y="9552"/>
            <a:chExt cx="1140" cy="1155"/>
          </a:xfrm>
        </p:grpSpPr>
        <p:sp>
          <p:nvSpPr>
            <p:cNvPr id="65578" name="Oval 149"/>
            <p:cNvSpPr>
              <a:spLocks noChangeAspect="1" noChangeArrowheads="1"/>
            </p:cNvSpPr>
            <p:nvPr/>
          </p:nvSpPr>
          <p:spPr bwMode="auto">
            <a:xfrm rot="16200000" flipH="1">
              <a:off x="1766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79" name="Oval 150"/>
            <p:cNvSpPr>
              <a:spLocks noChangeAspect="1" noChangeArrowheads="1"/>
            </p:cNvSpPr>
            <p:nvPr/>
          </p:nvSpPr>
          <p:spPr bwMode="auto">
            <a:xfrm rot="16200000" flipH="1">
              <a:off x="1766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0" name="Oval 151"/>
            <p:cNvSpPr>
              <a:spLocks noChangeAspect="1" noChangeArrowheads="1"/>
            </p:cNvSpPr>
            <p:nvPr/>
          </p:nvSpPr>
          <p:spPr bwMode="auto">
            <a:xfrm rot="16200000" flipH="1">
              <a:off x="1766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1" name="Oval 152"/>
            <p:cNvSpPr>
              <a:spLocks noChangeAspect="1" noChangeArrowheads="1"/>
            </p:cNvSpPr>
            <p:nvPr/>
          </p:nvSpPr>
          <p:spPr bwMode="auto">
            <a:xfrm rot="16200000" flipH="1">
              <a:off x="1816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2" name="Oval 153"/>
            <p:cNvSpPr>
              <a:spLocks noChangeAspect="1" noChangeArrowheads="1"/>
            </p:cNvSpPr>
            <p:nvPr/>
          </p:nvSpPr>
          <p:spPr bwMode="auto">
            <a:xfrm rot="16200000" flipH="1">
              <a:off x="1816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3" name="Oval 154"/>
            <p:cNvSpPr>
              <a:spLocks noChangeAspect="1" noChangeArrowheads="1"/>
            </p:cNvSpPr>
            <p:nvPr/>
          </p:nvSpPr>
          <p:spPr bwMode="auto">
            <a:xfrm rot="16200000" flipH="1">
              <a:off x="1816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4" name="Oval 155"/>
            <p:cNvSpPr>
              <a:spLocks noChangeAspect="1" noChangeArrowheads="1"/>
            </p:cNvSpPr>
            <p:nvPr/>
          </p:nvSpPr>
          <p:spPr bwMode="auto">
            <a:xfrm rot="16200000" flipH="1">
              <a:off x="1865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5" name="Oval 156"/>
            <p:cNvSpPr>
              <a:spLocks noChangeAspect="1" noChangeArrowheads="1"/>
            </p:cNvSpPr>
            <p:nvPr/>
          </p:nvSpPr>
          <p:spPr bwMode="auto">
            <a:xfrm rot="16200000" flipH="1">
              <a:off x="1865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6" name="Oval 157"/>
            <p:cNvSpPr>
              <a:spLocks noChangeAspect="1" noChangeArrowheads="1"/>
            </p:cNvSpPr>
            <p:nvPr/>
          </p:nvSpPr>
          <p:spPr bwMode="auto">
            <a:xfrm rot="16200000" flipH="1">
              <a:off x="1865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cxnSp>
          <p:nvCxnSpPr>
            <p:cNvPr id="65587" name="AutoShape 158"/>
            <p:cNvCxnSpPr>
              <a:cxnSpLocks noChangeAspect="1" noChangeShapeType="1"/>
              <a:stCxn id="65578" idx="4"/>
              <a:endCxn id="65581" idx="0"/>
            </p:cNvCxnSpPr>
            <p:nvPr/>
          </p:nvCxnSpPr>
          <p:spPr bwMode="auto">
            <a:xfrm>
              <a:off x="17819" y="9627"/>
              <a:ext cx="336" cy="0"/>
            </a:xfrm>
            <a:prstGeom prst="straightConnector1">
              <a:avLst/>
            </a:prstGeom>
            <a:noFill/>
            <a:ln w="38100">
              <a:solidFill>
                <a:schemeClr val="tx1"/>
              </a:solidFill>
              <a:round/>
              <a:headEnd/>
              <a:tailEnd/>
            </a:ln>
          </p:spPr>
        </p:cxnSp>
        <p:cxnSp>
          <p:nvCxnSpPr>
            <p:cNvPr id="65588" name="AutoShape 159"/>
            <p:cNvCxnSpPr>
              <a:cxnSpLocks noChangeAspect="1" noChangeShapeType="1"/>
              <a:stCxn id="65581" idx="4"/>
              <a:endCxn id="65584" idx="0"/>
            </p:cNvCxnSpPr>
            <p:nvPr/>
          </p:nvCxnSpPr>
          <p:spPr bwMode="auto">
            <a:xfrm>
              <a:off x="18314" y="9627"/>
              <a:ext cx="335" cy="0"/>
            </a:xfrm>
            <a:prstGeom prst="straightConnector1">
              <a:avLst/>
            </a:prstGeom>
            <a:noFill/>
            <a:ln w="38100">
              <a:solidFill>
                <a:schemeClr val="tx1"/>
              </a:solidFill>
              <a:round/>
              <a:headEnd/>
              <a:tailEnd/>
            </a:ln>
          </p:spPr>
        </p:cxnSp>
        <p:cxnSp>
          <p:nvCxnSpPr>
            <p:cNvPr id="65589" name="AutoShape 160"/>
            <p:cNvCxnSpPr>
              <a:cxnSpLocks noChangeAspect="1" noChangeShapeType="1"/>
              <a:stCxn id="65578" idx="6"/>
              <a:endCxn id="65579" idx="2"/>
            </p:cNvCxnSpPr>
            <p:nvPr/>
          </p:nvCxnSpPr>
          <p:spPr bwMode="auto">
            <a:xfrm>
              <a:off x="17739" y="9707"/>
              <a:ext cx="0" cy="341"/>
            </a:xfrm>
            <a:prstGeom prst="straightConnector1">
              <a:avLst/>
            </a:prstGeom>
            <a:noFill/>
            <a:ln w="38100">
              <a:solidFill>
                <a:schemeClr val="tx1"/>
              </a:solidFill>
              <a:round/>
              <a:headEnd/>
              <a:tailEnd/>
            </a:ln>
          </p:spPr>
        </p:cxnSp>
        <p:cxnSp>
          <p:nvCxnSpPr>
            <p:cNvPr id="65590" name="AutoShape 161"/>
            <p:cNvCxnSpPr>
              <a:cxnSpLocks noChangeAspect="1" noChangeShapeType="1"/>
              <a:stCxn id="65581" idx="6"/>
              <a:endCxn id="65582" idx="2"/>
            </p:cNvCxnSpPr>
            <p:nvPr/>
          </p:nvCxnSpPr>
          <p:spPr bwMode="auto">
            <a:xfrm>
              <a:off x="18235" y="9707"/>
              <a:ext cx="0" cy="341"/>
            </a:xfrm>
            <a:prstGeom prst="straightConnector1">
              <a:avLst/>
            </a:prstGeom>
            <a:noFill/>
            <a:ln w="38100">
              <a:solidFill>
                <a:schemeClr val="tx1"/>
              </a:solidFill>
              <a:round/>
              <a:headEnd/>
              <a:tailEnd/>
            </a:ln>
          </p:spPr>
        </p:cxnSp>
        <p:cxnSp>
          <p:nvCxnSpPr>
            <p:cNvPr id="65591" name="AutoShape 162"/>
            <p:cNvCxnSpPr>
              <a:cxnSpLocks noChangeAspect="1" noChangeShapeType="1"/>
              <a:stCxn id="65584" idx="6"/>
              <a:endCxn id="65585" idx="2"/>
            </p:cNvCxnSpPr>
            <p:nvPr/>
          </p:nvCxnSpPr>
          <p:spPr bwMode="auto">
            <a:xfrm>
              <a:off x="18729" y="9707"/>
              <a:ext cx="0" cy="341"/>
            </a:xfrm>
            <a:prstGeom prst="straightConnector1">
              <a:avLst/>
            </a:prstGeom>
            <a:noFill/>
            <a:ln w="38100">
              <a:solidFill>
                <a:schemeClr val="tx1"/>
              </a:solidFill>
              <a:round/>
              <a:headEnd/>
              <a:tailEnd/>
            </a:ln>
          </p:spPr>
        </p:cxnSp>
        <p:cxnSp>
          <p:nvCxnSpPr>
            <p:cNvPr id="65592" name="AutoShape 163"/>
            <p:cNvCxnSpPr>
              <a:cxnSpLocks noChangeAspect="1" noChangeShapeType="1"/>
              <a:stCxn id="65579" idx="6"/>
              <a:endCxn id="65580" idx="2"/>
            </p:cNvCxnSpPr>
            <p:nvPr/>
          </p:nvCxnSpPr>
          <p:spPr bwMode="auto">
            <a:xfrm>
              <a:off x="17739" y="10208"/>
              <a:ext cx="0" cy="344"/>
            </a:xfrm>
            <a:prstGeom prst="straightConnector1">
              <a:avLst/>
            </a:prstGeom>
            <a:noFill/>
            <a:ln w="38100">
              <a:solidFill>
                <a:schemeClr val="tx1"/>
              </a:solidFill>
              <a:round/>
              <a:headEnd/>
              <a:tailEnd/>
            </a:ln>
          </p:spPr>
        </p:cxnSp>
        <p:cxnSp>
          <p:nvCxnSpPr>
            <p:cNvPr id="65593" name="AutoShape 164"/>
            <p:cNvCxnSpPr>
              <a:cxnSpLocks noChangeAspect="1" noChangeShapeType="1"/>
              <a:stCxn id="65582" idx="6"/>
              <a:endCxn id="65583" idx="2"/>
            </p:cNvCxnSpPr>
            <p:nvPr/>
          </p:nvCxnSpPr>
          <p:spPr bwMode="auto">
            <a:xfrm>
              <a:off x="18235" y="10208"/>
              <a:ext cx="0" cy="344"/>
            </a:xfrm>
            <a:prstGeom prst="straightConnector1">
              <a:avLst/>
            </a:prstGeom>
            <a:noFill/>
            <a:ln w="38100">
              <a:solidFill>
                <a:schemeClr val="tx1"/>
              </a:solidFill>
              <a:round/>
              <a:headEnd/>
              <a:tailEnd/>
            </a:ln>
          </p:spPr>
        </p:cxnSp>
        <p:cxnSp>
          <p:nvCxnSpPr>
            <p:cNvPr id="65594" name="AutoShape 165"/>
            <p:cNvCxnSpPr>
              <a:cxnSpLocks noChangeAspect="1" noChangeShapeType="1"/>
              <a:stCxn id="65585" idx="6"/>
              <a:endCxn id="65586" idx="2"/>
            </p:cNvCxnSpPr>
            <p:nvPr/>
          </p:nvCxnSpPr>
          <p:spPr bwMode="auto">
            <a:xfrm>
              <a:off x="18729" y="10208"/>
              <a:ext cx="0" cy="344"/>
            </a:xfrm>
            <a:prstGeom prst="straightConnector1">
              <a:avLst/>
            </a:prstGeom>
            <a:noFill/>
            <a:ln w="38100">
              <a:solidFill>
                <a:schemeClr val="tx1"/>
              </a:solidFill>
              <a:round/>
              <a:headEnd/>
              <a:tailEnd/>
            </a:ln>
          </p:spPr>
        </p:cxnSp>
        <p:cxnSp>
          <p:nvCxnSpPr>
            <p:cNvPr id="65595" name="AutoShape 166"/>
            <p:cNvCxnSpPr>
              <a:cxnSpLocks noChangeAspect="1" noChangeShapeType="1"/>
              <a:stCxn id="65579" idx="4"/>
              <a:endCxn id="65582" idx="0"/>
            </p:cNvCxnSpPr>
            <p:nvPr/>
          </p:nvCxnSpPr>
          <p:spPr bwMode="auto">
            <a:xfrm>
              <a:off x="17819" y="10128"/>
              <a:ext cx="336" cy="0"/>
            </a:xfrm>
            <a:prstGeom prst="straightConnector1">
              <a:avLst/>
            </a:prstGeom>
            <a:noFill/>
            <a:ln w="38100">
              <a:solidFill>
                <a:schemeClr val="tx1"/>
              </a:solidFill>
              <a:round/>
              <a:headEnd/>
              <a:tailEnd/>
            </a:ln>
          </p:spPr>
        </p:cxnSp>
        <p:cxnSp>
          <p:nvCxnSpPr>
            <p:cNvPr id="65596" name="AutoShape 167"/>
            <p:cNvCxnSpPr>
              <a:cxnSpLocks noChangeAspect="1" noChangeShapeType="1"/>
              <a:stCxn id="65582" idx="4"/>
              <a:endCxn id="65585" idx="0"/>
            </p:cNvCxnSpPr>
            <p:nvPr/>
          </p:nvCxnSpPr>
          <p:spPr bwMode="auto">
            <a:xfrm>
              <a:off x="18314" y="10128"/>
              <a:ext cx="335" cy="0"/>
            </a:xfrm>
            <a:prstGeom prst="straightConnector1">
              <a:avLst/>
            </a:prstGeom>
            <a:noFill/>
            <a:ln w="38100">
              <a:solidFill>
                <a:schemeClr val="tx1"/>
              </a:solidFill>
              <a:round/>
              <a:headEnd/>
              <a:tailEnd/>
            </a:ln>
          </p:spPr>
        </p:cxnSp>
        <p:cxnSp>
          <p:nvCxnSpPr>
            <p:cNvPr id="65597" name="AutoShape 168"/>
            <p:cNvCxnSpPr>
              <a:cxnSpLocks noChangeAspect="1" noChangeShapeType="1"/>
              <a:stCxn id="65580" idx="4"/>
              <a:endCxn id="65583" idx="0"/>
            </p:cNvCxnSpPr>
            <p:nvPr/>
          </p:nvCxnSpPr>
          <p:spPr bwMode="auto">
            <a:xfrm>
              <a:off x="17819" y="10632"/>
              <a:ext cx="336" cy="0"/>
            </a:xfrm>
            <a:prstGeom prst="straightConnector1">
              <a:avLst/>
            </a:prstGeom>
            <a:noFill/>
            <a:ln w="38100">
              <a:solidFill>
                <a:schemeClr val="tx1"/>
              </a:solidFill>
              <a:round/>
              <a:headEnd/>
              <a:tailEnd/>
            </a:ln>
          </p:spPr>
        </p:cxnSp>
        <p:cxnSp>
          <p:nvCxnSpPr>
            <p:cNvPr id="65598" name="AutoShape 169"/>
            <p:cNvCxnSpPr>
              <a:cxnSpLocks noChangeAspect="1" noChangeShapeType="1"/>
              <a:stCxn id="65583" idx="4"/>
              <a:endCxn id="65586" idx="0"/>
            </p:cNvCxnSpPr>
            <p:nvPr/>
          </p:nvCxnSpPr>
          <p:spPr bwMode="auto">
            <a:xfrm>
              <a:off x="18314" y="10632"/>
              <a:ext cx="335" cy="0"/>
            </a:xfrm>
            <a:prstGeom prst="straightConnector1">
              <a:avLst/>
            </a:prstGeom>
            <a:noFill/>
            <a:ln w="38100">
              <a:solidFill>
                <a:schemeClr val="tx1"/>
              </a:solidFill>
              <a:round/>
              <a:headEnd/>
              <a:tailEnd/>
            </a:ln>
          </p:spPr>
        </p:cxnSp>
      </p:grpSp>
      <p:cxnSp>
        <p:nvCxnSpPr>
          <p:cNvPr id="65599" name="AutoShape 170"/>
          <p:cNvCxnSpPr>
            <a:cxnSpLocks noChangeAspect="1" noChangeShapeType="1"/>
          </p:cNvCxnSpPr>
          <p:nvPr/>
        </p:nvCxnSpPr>
        <p:spPr bwMode="auto">
          <a:xfrm>
            <a:off x="5462588" y="3251200"/>
            <a:ext cx="1693862" cy="0"/>
          </a:xfrm>
          <a:prstGeom prst="straightConnector1">
            <a:avLst/>
          </a:prstGeom>
          <a:noFill/>
          <a:ln w="38100">
            <a:solidFill>
              <a:srgbClr val="2A354C"/>
            </a:solidFill>
            <a:round/>
            <a:headEnd/>
            <a:tailEnd type="arrow" w="med" len="med"/>
          </a:ln>
        </p:spPr>
      </p:cxnSp>
      <p:cxnSp>
        <p:nvCxnSpPr>
          <p:cNvPr id="65600" name="AutoShape 171"/>
          <p:cNvCxnSpPr>
            <a:cxnSpLocks noChangeAspect="1" noChangeShapeType="1"/>
          </p:cNvCxnSpPr>
          <p:nvPr/>
        </p:nvCxnSpPr>
        <p:spPr bwMode="auto">
          <a:xfrm>
            <a:off x="1987550" y="3251200"/>
            <a:ext cx="1693863" cy="0"/>
          </a:xfrm>
          <a:prstGeom prst="straightConnector1">
            <a:avLst/>
          </a:prstGeom>
          <a:noFill/>
          <a:ln w="38100">
            <a:solidFill>
              <a:srgbClr val="2A354C"/>
            </a:solidFill>
            <a:round/>
            <a:headEnd/>
            <a:tailEnd type="arrow" w="med" len="med"/>
          </a:ln>
        </p:spPr>
      </p:cxnSp>
      <p:sp>
        <p:nvSpPr>
          <p:cNvPr id="65601" name="Text Box 179"/>
          <p:cNvSpPr txBox="1">
            <a:spLocks noChangeArrowheads="1"/>
          </p:cNvSpPr>
          <p:nvPr/>
        </p:nvSpPr>
        <p:spPr bwMode="auto">
          <a:xfrm>
            <a:off x="368300" y="4902200"/>
            <a:ext cx="1497013" cy="822325"/>
          </a:xfrm>
          <a:prstGeom prst="rect">
            <a:avLst/>
          </a:prstGeom>
          <a:noFill/>
          <a:ln w="9525">
            <a:noFill/>
            <a:miter lim="800000"/>
            <a:headEnd/>
            <a:tailEnd/>
          </a:ln>
        </p:spPr>
        <p:txBody>
          <a:bodyPr wrap="none">
            <a:spAutoFit/>
          </a:bodyPr>
          <a:lstStyle/>
          <a:p>
            <a:pPr algn="ctr">
              <a:spcBef>
                <a:spcPct val="50000"/>
              </a:spcBef>
              <a:buSzTx/>
              <a:buFontTx/>
              <a:buNone/>
            </a:pPr>
            <a:r>
              <a:rPr lang="en-US" sz="2400">
                <a:solidFill>
                  <a:srgbClr val="2A354C"/>
                </a:solidFill>
              </a:rPr>
              <a:t>Loopy BP</a:t>
            </a:r>
            <a:br>
              <a:rPr lang="en-US" sz="2400">
                <a:solidFill>
                  <a:srgbClr val="2A354C"/>
                </a:solidFill>
              </a:rPr>
            </a:br>
            <a:r>
              <a:rPr lang="en-US" sz="2400">
                <a:solidFill>
                  <a:srgbClr val="2A354C"/>
                </a:solidFill>
              </a:rPr>
              <a:t>marginals</a:t>
            </a:r>
          </a:p>
        </p:txBody>
      </p:sp>
      <p:sp>
        <p:nvSpPr>
          <p:cNvPr id="441" name="Left Brace 440"/>
          <p:cNvSpPr>
            <a:spLocks/>
          </p:cNvSpPr>
          <p:nvPr/>
        </p:nvSpPr>
        <p:spPr bwMode="auto">
          <a:xfrm rot="-5400000">
            <a:off x="889000" y="3657600"/>
            <a:ext cx="457200" cy="1676400"/>
          </a:xfrm>
          <a:prstGeom prst="leftBrace">
            <a:avLst>
              <a:gd name="adj1" fmla="val 77832"/>
              <a:gd name="adj2" fmla="val 50000"/>
            </a:avLst>
          </a:prstGeom>
          <a:noFill/>
          <a:ln w="38100" algn="ctr">
            <a:solidFill>
              <a:srgbClr val="536895"/>
            </a:solidFill>
            <a:round/>
            <a:headEnd/>
            <a:tailEnd/>
          </a:ln>
        </p:spPr>
        <p:txBody>
          <a:bodyPr rot="10800000" anchor="ctr"/>
          <a:lstStyle/>
          <a:p>
            <a:pPr algn="ctr" defTabSz="4387850">
              <a:spcBef>
                <a:spcPct val="0"/>
              </a:spcBef>
              <a:buSzTx/>
              <a:buFontTx/>
              <a:buNone/>
            </a:pPr>
            <a:endParaRPr lang="en-US" sz="8600"/>
          </a:p>
        </p:txBody>
      </p:sp>
      <p:sp>
        <p:nvSpPr>
          <p:cNvPr id="74" name="Text Box 66"/>
          <p:cNvSpPr txBox="1">
            <a:spLocks noChangeArrowheads="1"/>
          </p:cNvSpPr>
          <p:nvPr/>
        </p:nvSpPr>
        <p:spPr bwMode="auto">
          <a:xfrm>
            <a:off x="287338" y="1558752"/>
            <a:ext cx="2604624"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a:t>ED-BP networks</a:t>
            </a:r>
            <a:r>
              <a:rPr lang="en-US" sz="2800" smtClean="0"/>
              <a:t>:</a:t>
            </a:r>
            <a:endParaRPr lang="en-US" sz="2800"/>
          </a:p>
        </p:txBody>
      </p:sp>
      <p:graphicFrame>
        <p:nvGraphicFramePr>
          <p:cNvPr id="75" name="Object 74"/>
          <p:cNvGraphicFramePr>
            <a:graphicFrameLocks noChangeAspect="1"/>
          </p:cNvGraphicFramePr>
          <p:nvPr/>
        </p:nvGraphicFramePr>
        <p:xfrm>
          <a:off x="3352800" y="1558752"/>
          <a:ext cx="5486400" cy="803448"/>
        </p:xfrm>
        <a:graphic>
          <a:graphicData uri="http://schemas.openxmlformats.org/presentationml/2006/ole">
            <p:oleObj spid="_x0000_s4100" name="Equation" r:id="rId4" imgW="3035160" imgH="444240" progId="Equation.3">
              <p:embed/>
            </p:oleObj>
          </a:graphicData>
        </a:graphic>
      </p:graphicFrame>
      <p:sp>
        <p:nvSpPr>
          <p:cNvPr id="76" name="TextBox 75"/>
          <p:cNvSpPr txBox="1"/>
          <p:nvPr/>
        </p:nvSpPr>
        <p:spPr>
          <a:xfrm>
            <a:off x="0" y="6334780"/>
            <a:ext cx="4208716"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Darwiche </a:t>
            </a:r>
            <a:r>
              <a:rPr lang="en-US" sz="2800" b="1" smtClean="0">
                <a:solidFill>
                  <a:srgbClr val="0070C0"/>
                </a:solidFill>
              </a:rPr>
              <a:t>AAAI-06</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smtClean="0"/>
              <a:t>A New Semantics for </a:t>
            </a:r>
            <a:br>
              <a:rPr lang="en-US" smtClean="0"/>
            </a:br>
            <a:r>
              <a:rPr lang="en-US" smtClean="0"/>
              <a:t>Belief Propagation</a:t>
            </a:r>
            <a:endParaRPr lang="en-US"/>
          </a:p>
        </p:txBody>
      </p:sp>
      <p:grpSp>
        <p:nvGrpSpPr>
          <p:cNvPr id="2" name="Group 110"/>
          <p:cNvGrpSpPr>
            <a:grpSpLocks noChangeAspect="1"/>
          </p:cNvGrpSpPr>
          <p:nvPr/>
        </p:nvGrpSpPr>
        <p:grpSpPr bwMode="auto">
          <a:xfrm>
            <a:off x="458788" y="2590800"/>
            <a:ext cx="1276350" cy="1293813"/>
            <a:chOff x="12336" y="9552"/>
            <a:chExt cx="1140" cy="1155"/>
          </a:xfrm>
        </p:grpSpPr>
        <p:sp>
          <p:nvSpPr>
            <p:cNvPr id="65540" name="Oval 111"/>
            <p:cNvSpPr>
              <a:spLocks noChangeAspect="1" noChangeArrowheads="1"/>
            </p:cNvSpPr>
            <p:nvPr/>
          </p:nvSpPr>
          <p:spPr bwMode="auto">
            <a:xfrm rot="16200000" flipH="1">
              <a:off x="1233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1" name="Oval 112"/>
            <p:cNvSpPr>
              <a:spLocks noChangeAspect="1" noChangeArrowheads="1"/>
            </p:cNvSpPr>
            <p:nvPr/>
          </p:nvSpPr>
          <p:spPr bwMode="auto">
            <a:xfrm rot="16200000" flipH="1">
              <a:off x="1233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2" name="Oval 113"/>
            <p:cNvSpPr>
              <a:spLocks noChangeAspect="1" noChangeArrowheads="1"/>
            </p:cNvSpPr>
            <p:nvPr/>
          </p:nvSpPr>
          <p:spPr bwMode="auto">
            <a:xfrm rot="16200000" flipH="1">
              <a:off x="1233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3" name="Oval 114"/>
            <p:cNvSpPr>
              <a:spLocks noChangeAspect="1" noChangeArrowheads="1"/>
            </p:cNvSpPr>
            <p:nvPr/>
          </p:nvSpPr>
          <p:spPr bwMode="auto">
            <a:xfrm rot="16200000" flipH="1">
              <a:off x="12832"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4" name="Oval 115"/>
            <p:cNvSpPr>
              <a:spLocks noChangeAspect="1" noChangeArrowheads="1"/>
            </p:cNvSpPr>
            <p:nvPr/>
          </p:nvSpPr>
          <p:spPr bwMode="auto">
            <a:xfrm rot="16200000" flipH="1">
              <a:off x="12832"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5" name="Oval 116"/>
            <p:cNvSpPr>
              <a:spLocks noChangeAspect="1" noChangeArrowheads="1"/>
            </p:cNvSpPr>
            <p:nvPr/>
          </p:nvSpPr>
          <p:spPr bwMode="auto">
            <a:xfrm rot="16200000" flipH="1">
              <a:off x="12832"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6" name="Oval 117"/>
            <p:cNvSpPr>
              <a:spLocks noChangeAspect="1" noChangeArrowheads="1"/>
            </p:cNvSpPr>
            <p:nvPr/>
          </p:nvSpPr>
          <p:spPr bwMode="auto">
            <a:xfrm rot="16200000" flipH="1">
              <a:off x="1332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7" name="Oval 118"/>
            <p:cNvSpPr>
              <a:spLocks noChangeAspect="1" noChangeArrowheads="1"/>
            </p:cNvSpPr>
            <p:nvPr/>
          </p:nvSpPr>
          <p:spPr bwMode="auto">
            <a:xfrm rot="16200000" flipH="1">
              <a:off x="1332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48" name="Oval 119"/>
            <p:cNvSpPr>
              <a:spLocks noChangeAspect="1" noChangeArrowheads="1"/>
            </p:cNvSpPr>
            <p:nvPr/>
          </p:nvSpPr>
          <p:spPr bwMode="auto">
            <a:xfrm rot="16200000" flipH="1">
              <a:off x="1332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cxnSp>
          <p:nvCxnSpPr>
            <p:cNvPr id="65549" name="AutoShape 120"/>
            <p:cNvCxnSpPr>
              <a:cxnSpLocks noChangeAspect="1" noChangeShapeType="1"/>
              <a:stCxn id="65540" idx="4"/>
              <a:endCxn id="65543" idx="0"/>
            </p:cNvCxnSpPr>
            <p:nvPr/>
          </p:nvCxnSpPr>
          <p:spPr bwMode="auto">
            <a:xfrm>
              <a:off x="12491" y="9627"/>
              <a:ext cx="336" cy="0"/>
            </a:xfrm>
            <a:prstGeom prst="straightConnector1">
              <a:avLst/>
            </a:prstGeom>
            <a:noFill/>
            <a:ln w="38100">
              <a:solidFill>
                <a:schemeClr val="tx1"/>
              </a:solidFill>
              <a:round/>
              <a:headEnd/>
              <a:tailEnd/>
            </a:ln>
          </p:spPr>
        </p:cxnSp>
        <p:cxnSp>
          <p:nvCxnSpPr>
            <p:cNvPr id="65550" name="AutoShape 121"/>
            <p:cNvCxnSpPr>
              <a:cxnSpLocks noChangeAspect="1" noChangeShapeType="1"/>
              <a:stCxn id="65543" idx="4"/>
              <a:endCxn id="65546" idx="0"/>
            </p:cNvCxnSpPr>
            <p:nvPr/>
          </p:nvCxnSpPr>
          <p:spPr bwMode="auto">
            <a:xfrm>
              <a:off x="12986" y="9627"/>
              <a:ext cx="335" cy="0"/>
            </a:xfrm>
            <a:prstGeom prst="straightConnector1">
              <a:avLst/>
            </a:prstGeom>
            <a:noFill/>
            <a:ln w="38100">
              <a:solidFill>
                <a:schemeClr val="tx1"/>
              </a:solidFill>
              <a:round/>
              <a:headEnd/>
              <a:tailEnd/>
            </a:ln>
          </p:spPr>
        </p:cxnSp>
        <p:cxnSp>
          <p:nvCxnSpPr>
            <p:cNvPr id="65551" name="AutoShape 122"/>
            <p:cNvCxnSpPr>
              <a:cxnSpLocks noChangeAspect="1" noChangeShapeType="1"/>
              <a:stCxn id="65540" idx="6"/>
              <a:endCxn id="65541" idx="2"/>
            </p:cNvCxnSpPr>
            <p:nvPr/>
          </p:nvCxnSpPr>
          <p:spPr bwMode="auto">
            <a:xfrm>
              <a:off x="12411" y="9707"/>
              <a:ext cx="0" cy="341"/>
            </a:xfrm>
            <a:prstGeom prst="straightConnector1">
              <a:avLst/>
            </a:prstGeom>
            <a:noFill/>
            <a:ln w="38100">
              <a:solidFill>
                <a:schemeClr val="tx1"/>
              </a:solidFill>
              <a:round/>
              <a:headEnd/>
              <a:tailEnd/>
            </a:ln>
          </p:spPr>
        </p:cxnSp>
        <p:cxnSp>
          <p:nvCxnSpPr>
            <p:cNvPr id="65552" name="AutoShape 123"/>
            <p:cNvCxnSpPr>
              <a:cxnSpLocks noChangeAspect="1" noChangeShapeType="1"/>
              <a:stCxn id="65541" idx="6"/>
              <a:endCxn id="65542" idx="2"/>
            </p:cNvCxnSpPr>
            <p:nvPr/>
          </p:nvCxnSpPr>
          <p:spPr bwMode="auto">
            <a:xfrm>
              <a:off x="12411" y="10208"/>
              <a:ext cx="0" cy="344"/>
            </a:xfrm>
            <a:prstGeom prst="straightConnector1">
              <a:avLst/>
            </a:prstGeom>
            <a:noFill/>
            <a:ln w="38100">
              <a:solidFill>
                <a:schemeClr val="tx1"/>
              </a:solidFill>
              <a:round/>
              <a:headEnd/>
              <a:tailEnd/>
            </a:ln>
          </p:spPr>
        </p:cxnSp>
        <p:cxnSp>
          <p:nvCxnSpPr>
            <p:cNvPr id="65553" name="AutoShape 124"/>
            <p:cNvCxnSpPr>
              <a:cxnSpLocks noChangeAspect="1" noChangeShapeType="1"/>
              <a:stCxn id="65541" idx="4"/>
              <a:endCxn id="65544" idx="0"/>
            </p:cNvCxnSpPr>
            <p:nvPr/>
          </p:nvCxnSpPr>
          <p:spPr bwMode="auto">
            <a:xfrm>
              <a:off x="12491" y="10128"/>
              <a:ext cx="336" cy="0"/>
            </a:xfrm>
            <a:prstGeom prst="straightConnector1">
              <a:avLst/>
            </a:prstGeom>
            <a:noFill/>
            <a:ln w="38100">
              <a:solidFill>
                <a:schemeClr val="tx1"/>
              </a:solidFill>
              <a:round/>
              <a:headEnd/>
              <a:tailEnd/>
            </a:ln>
          </p:spPr>
        </p:cxnSp>
        <p:cxnSp>
          <p:nvCxnSpPr>
            <p:cNvPr id="65554" name="AutoShape 125"/>
            <p:cNvCxnSpPr>
              <a:cxnSpLocks noChangeAspect="1" noChangeShapeType="1"/>
              <a:stCxn id="65544" idx="4"/>
              <a:endCxn id="65547" idx="0"/>
            </p:cNvCxnSpPr>
            <p:nvPr/>
          </p:nvCxnSpPr>
          <p:spPr bwMode="auto">
            <a:xfrm>
              <a:off x="12986" y="10128"/>
              <a:ext cx="335" cy="0"/>
            </a:xfrm>
            <a:prstGeom prst="straightConnector1">
              <a:avLst/>
            </a:prstGeom>
            <a:noFill/>
            <a:ln w="38100">
              <a:solidFill>
                <a:schemeClr val="tx1"/>
              </a:solidFill>
              <a:round/>
              <a:headEnd/>
              <a:tailEnd/>
            </a:ln>
          </p:spPr>
        </p:cxnSp>
        <p:cxnSp>
          <p:nvCxnSpPr>
            <p:cNvPr id="65555" name="AutoShape 126"/>
            <p:cNvCxnSpPr>
              <a:cxnSpLocks noChangeAspect="1" noChangeShapeType="1"/>
              <a:stCxn id="65542" idx="4"/>
              <a:endCxn id="65545" idx="0"/>
            </p:cNvCxnSpPr>
            <p:nvPr/>
          </p:nvCxnSpPr>
          <p:spPr bwMode="auto">
            <a:xfrm>
              <a:off x="12491" y="10632"/>
              <a:ext cx="336" cy="0"/>
            </a:xfrm>
            <a:prstGeom prst="straightConnector1">
              <a:avLst/>
            </a:prstGeom>
            <a:noFill/>
            <a:ln w="38100">
              <a:solidFill>
                <a:schemeClr val="tx1"/>
              </a:solidFill>
              <a:round/>
              <a:headEnd/>
              <a:tailEnd/>
            </a:ln>
          </p:spPr>
        </p:cxnSp>
        <p:cxnSp>
          <p:nvCxnSpPr>
            <p:cNvPr id="65556" name="AutoShape 127"/>
            <p:cNvCxnSpPr>
              <a:cxnSpLocks noChangeAspect="1" noChangeShapeType="1"/>
              <a:stCxn id="65545" idx="4"/>
              <a:endCxn id="65548" idx="0"/>
            </p:cNvCxnSpPr>
            <p:nvPr/>
          </p:nvCxnSpPr>
          <p:spPr bwMode="auto">
            <a:xfrm>
              <a:off x="12986" y="10632"/>
              <a:ext cx="335" cy="0"/>
            </a:xfrm>
            <a:prstGeom prst="straightConnector1">
              <a:avLst/>
            </a:prstGeom>
            <a:noFill/>
            <a:ln w="38100">
              <a:solidFill>
                <a:schemeClr val="tx1"/>
              </a:solidFill>
              <a:round/>
              <a:headEnd/>
              <a:tailEnd/>
            </a:ln>
          </p:spPr>
        </p:cxnSp>
      </p:grpSp>
      <p:grpSp>
        <p:nvGrpSpPr>
          <p:cNvPr id="4" name="Group 128"/>
          <p:cNvGrpSpPr>
            <a:grpSpLocks noChangeAspect="1"/>
          </p:cNvGrpSpPr>
          <p:nvPr/>
        </p:nvGrpSpPr>
        <p:grpSpPr bwMode="auto">
          <a:xfrm>
            <a:off x="3933825" y="2590800"/>
            <a:ext cx="1276350" cy="1293813"/>
            <a:chOff x="15000" y="9552"/>
            <a:chExt cx="1140" cy="1155"/>
          </a:xfrm>
        </p:grpSpPr>
        <p:sp>
          <p:nvSpPr>
            <p:cNvPr id="65558" name="Oval 129"/>
            <p:cNvSpPr>
              <a:spLocks noChangeAspect="1" noChangeArrowheads="1"/>
            </p:cNvSpPr>
            <p:nvPr/>
          </p:nvSpPr>
          <p:spPr bwMode="auto">
            <a:xfrm rot="16200000" flipH="1">
              <a:off x="1500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59" name="Oval 130"/>
            <p:cNvSpPr>
              <a:spLocks noChangeAspect="1" noChangeArrowheads="1"/>
            </p:cNvSpPr>
            <p:nvPr/>
          </p:nvSpPr>
          <p:spPr bwMode="auto">
            <a:xfrm rot="16200000" flipH="1">
              <a:off x="1500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0" name="Oval 131"/>
            <p:cNvSpPr>
              <a:spLocks noChangeAspect="1" noChangeArrowheads="1"/>
            </p:cNvSpPr>
            <p:nvPr/>
          </p:nvSpPr>
          <p:spPr bwMode="auto">
            <a:xfrm rot="16200000" flipH="1">
              <a:off x="1500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1" name="Oval 132"/>
            <p:cNvSpPr>
              <a:spLocks noChangeAspect="1" noChangeArrowheads="1"/>
            </p:cNvSpPr>
            <p:nvPr/>
          </p:nvSpPr>
          <p:spPr bwMode="auto">
            <a:xfrm rot="16200000" flipH="1">
              <a:off x="1549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2" name="Oval 133"/>
            <p:cNvSpPr>
              <a:spLocks noChangeAspect="1" noChangeArrowheads="1"/>
            </p:cNvSpPr>
            <p:nvPr/>
          </p:nvSpPr>
          <p:spPr bwMode="auto">
            <a:xfrm rot="16200000" flipH="1">
              <a:off x="1549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3" name="Oval 134"/>
            <p:cNvSpPr>
              <a:spLocks noChangeAspect="1" noChangeArrowheads="1"/>
            </p:cNvSpPr>
            <p:nvPr/>
          </p:nvSpPr>
          <p:spPr bwMode="auto">
            <a:xfrm rot="16200000" flipH="1">
              <a:off x="1549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4" name="Oval 135"/>
            <p:cNvSpPr>
              <a:spLocks noChangeAspect="1" noChangeArrowheads="1"/>
            </p:cNvSpPr>
            <p:nvPr/>
          </p:nvSpPr>
          <p:spPr bwMode="auto">
            <a:xfrm rot="16200000" flipH="1">
              <a:off x="1599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5" name="Oval 136"/>
            <p:cNvSpPr>
              <a:spLocks noChangeAspect="1" noChangeArrowheads="1"/>
            </p:cNvSpPr>
            <p:nvPr/>
          </p:nvSpPr>
          <p:spPr bwMode="auto">
            <a:xfrm rot="16200000" flipH="1">
              <a:off x="1599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66" name="Oval 137"/>
            <p:cNvSpPr>
              <a:spLocks noChangeAspect="1" noChangeArrowheads="1"/>
            </p:cNvSpPr>
            <p:nvPr/>
          </p:nvSpPr>
          <p:spPr bwMode="auto">
            <a:xfrm rot="16200000" flipH="1">
              <a:off x="1599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cxnSp>
          <p:nvCxnSpPr>
            <p:cNvPr id="65567" name="AutoShape 138"/>
            <p:cNvCxnSpPr>
              <a:cxnSpLocks noChangeAspect="1" noChangeShapeType="1"/>
              <a:stCxn id="65558" idx="4"/>
              <a:endCxn id="65561" idx="0"/>
            </p:cNvCxnSpPr>
            <p:nvPr/>
          </p:nvCxnSpPr>
          <p:spPr bwMode="auto">
            <a:xfrm>
              <a:off x="15155" y="9627"/>
              <a:ext cx="336" cy="0"/>
            </a:xfrm>
            <a:prstGeom prst="straightConnector1">
              <a:avLst/>
            </a:prstGeom>
            <a:noFill/>
            <a:ln w="38100">
              <a:solidFill>
                <a:schemeClr val="tx1"/>
              </a:solidFill>
              <a:round/>
              <a:headEnd/>
              <a:tailEnd/>
            </a:ln>
          </p:spPr>
        </p:cxnSp>
        <p:cxnSp>
          <p:nvCxnSpPr>
            <p:cNvPr id="65568" name="AutoShape 139"/>
            <p:cNvCxnSpPr>
              <a:cxnSpLocks noChangeAspect="1" noChangeShapeType="1"/>
              <a:stCxn id="65561" idx="4"/>
              <a:endCxn id="65564" idx="0"/>
            </p:cNvCxnSpPr>
            <p:nvPr/>
          </p:nvCxnSpPr>
          <p:spPr bwMode="auto">
            <a:xfrm>
              <a:off x="15650" y="9627"/>
              <a:ext cx="335" cy="0"/>
            </a:xfrm>
            <a:prstGeom prst="straightConnector1">
              <a:avLst/>
            </a:prstGeom>
            <a:noFill/>
            <a:ln w="38100">
              <a:solidFill>
                <a:schemeClr val="tx1"/>
              </a:solidFill>
              <a:round/>
              <a:headEnd/>
              <a:tailEnd/>
            </a:ln>
          </p:spPr>
        </p:cxnSp>
        <p:cxnSp>
          <p:nvCxnSpPr>
            <p:cNvPr id="65569" name="AutoShape 140"/>
            <p:cNvCxnSpPr>
              <a:cxnSpLocks noChangeAspect="1" noChangeShapeType="1"/>
              <a:stCxn id="65558" idx="6"/>
              <a:endCxn id="65559" idx="2"/>
            </p:cNvCxnSpPr>
            <p:nvPr/>
          </p:nvCxnSpPr>
          <p:spPr bwMode="auto">
            <a:xfrm>
              <a:off x="15075" y="9707"/>
              <a:ext cx="0" cy="341"/>
            </a:xfrm>
            <a:prstGeom prst="straightConnector1">
              <a:avLst/>
            </a:prstGeom>
            <a:noFill/>
            <a:ln w="38100">
              <a:solidFill>
                <a:schemeClr val="tx1"/>
              </a:solidFill>
              <a:round/>
              <a:headEnd/>
              <a:tailEnd/>
            </a:ln>
          </p:spPr>
        </p:cxnSp>
        <p:cxnSp>
          <p:nvCxnSpPr>
            <p:cNvPr id="65570" name="AutoShape 141"/>
            <p:cNvCxnSpPr>
              <a:cxnSpLocks noChangeAspect="1" noChangeShapeType="1"/>
              <a:stCxn id="65561" idx="6"/>
              <a:endCxn id="65562" idx="2"/>
            </p:cNvCxnSpPr>
            <p:nvPr/>
          </p:nvCxnSpPr>
          <p:spPr bwMode="auto">
            <a:xfrm>
              <a:off x="15571" y="9707"/>
              <a:ext cx="0" cy="341"/>
            </a:xfrm>
            <a:prstGeom prst="straightConnector1">
              <a:avLst/>
            </a:prstGeom>
            <a:noFill/>
            <a:ln w="38100">
              <a:solidFill>
                <a:schemeClr val="tx1"/>
              </a:solidFill>
              <a:round/>
              <a:headEnd/>
              <a:tailEnd/>
            </a:ln>
          </p:spPr>
        </p:cxnSp>
        <p:cxnSp>
          <p:nvCxnSpPr>
            <p:cNvPr id="65571" name="AutoShape 142"/>
            <p:cNvCxnSpPr>
              <a:cxnSpLocks noChangeAspect="1" noChangeShapeType="1"/>
              <a:stCxn id="65559" idx="6"/>
              <a:endCxn id="65560" idx="2"/>
            </p:cNvCxnSpPr>
            <p:nvPr/>
          </p:nvCxnSpPr>
          <p:spPr bwMode="auto">
            <a:xfrm>
              <a:off x="15075" y="10208"/>
              <a:ext cx="0" cy="344"/>
            </a:xfrm>
            <a:prstGeom prst="straightConnector1">
              <a:avLst/>
            </a:prstGeom>
            <a:noFill/>
            <a:ln w="38100">
              <a:solidFill>
                <a:schemeClr val="tx1"/>
              </a:solidFill>
              <a:round/>
              <a:headEnd/>
              <a:tailEnd/>
            </a:ln>
          </p:spPr>
        </p:cxnSp>
        <p:cxnSp>
          <p:nvCxnSpPr>
            <p:cNvPr id="65572" name="AutoShape 143"/>
            <p:cNvCxnSpPr>
              <a:cxnSpLocks noChangeAspect="1" noChangeShapeType="1"/>
              <a:stCxn id="65562" idx="6"/>
              <a:endCxn id="65563" idx="2"/>
            </p:cNvCxnSpPr>
            <p:nvPr/>
          </p:nvCxnSpPr>
          <p:spPr bwMode="auto">
            <a:xfrm>
              <a:off x="15571" y="10208"/>
              <a:ext cx="0" cy="344"/>
            </a:xfrm>
            <a:prstGeom prst="straightConnector1">
              <a:avLst/>
            </a:prstGeom>
            <a:noFill/>
            <a:ln w="38100">
              <a:solidFill>
                <a:schemeClr val="tx1"/>
              </a:solidFill>
              <a:round/>
              <a:headEnd/>
              <a:tailEnd/>
            </a:ln>
          </p:spPr>
        </p:cxnSp>
        <p:cxnSp>
          <p:nvCxnSpPr>
            <p:cNvPr id="65573" name="AutoShape 144"/>
            <p:cNvCxnSpPr>
              <a:cxnSpLocks noChangeAspect="1" noChangeShapeType="1"/>
              <a:stCxn id="65559" idx="4"/>
              <a:endCxn id="65562" idx="0"/>
            </p:cNvCxnSpPr>
            <p:nvPr/>
          </p:nvCxnSpPr>
          <p:spPr bwMode="auto">
            <a:xfrm>
              <a:off x="15155" y="10128"/>
              <a:ext cx="336" cy="0"/>
            </a:xfrm>
            <a:prstGeom prst="straightConnector1">
              <a:avLst/>
            </a:prstGeom>
            <a:noFill/>
            <a:ln w="38100">
              <a:solidFill>
                <a:schemeClr val="tx1"/>
              </a:solidFill>
              <a:round/>
              <a:headEnd/>
              <a:tailEnd/>
            </a:ln>
          </p:spPr>
        </p:cxnSp>
        <p:cxnSp>
          <p:nvCxnSpPr>
            <p:cNvPr id="65574" name="AutoShape 145"/>
            <p:cNvCxnSpPr>
              <a:cxnSpLocks noChangeAspect="1" noChangeShapeType="1"/>
              <a:stCxn id="65562" idx="4"/>
              <a:endCxn id="65565" idx="0"/>
            </p:cNvCxnSpPr>
            <p:nvPr/>
          </p:nvCxnSpPr>
          <p:spPr bwMode="auto">
            <a:xfrm>
              <a:off x="15650" y="10128"/>
              <a:ext cx="335" cy="0"/>
            </a:xfrm>
            <a:prstGeom prst="straightConnector1">
              <a:avLst/>
            </a:prstGeom>
            <a:noFill/>
            <a:ln w="38100">
              <a:solidFill>
                <a:schemeClr val="tx1"/>
              </a:solidFill>
              <a:round/>
              <a:headEnd/>
              <a:tailEnd/>
            </a:ln>
          </p:spPr>
        </p:cxnSp>
        <p:cxnSp>
          <p:nvCxnSpPr>
            <p:cNvPr id="65575" name="AutoShape 146"/>
            <p:cNvCxnSpPr>
              <a:cxnSpLocks noChangeAspect="1" noChangeShapeType="1"/>
              <a:stCxn id="65560" idx="4"/>
              <a:endCxn id="65563" idx="0"/>
            </p:cNvCxnSpPr>
            <p:nvPr/>
          </p:nvCxnSpPr>
          <p:spPr bwMode="auto">
            <a:xfrm>
              <a:off x="15155" y="10632"/>
              <a:ext cx="336" cy="0"/>
            </a:xfrm>
            <a:prstGeom prst="straightConnector1">
              <a:avLst/>
            </a:prstGeom>
            <a:noFill/>
            <a:ln w="38100">
              <a:solidFill>
                <a:schemeClr val="tx1"/>
              </a:solidFill>
              <a:round/>
              <a:headEnd/>
              <a:tailEnd/>
            </a:ln>
          </p:spPr>
        </p:cxnSp>
        <p:cxnSp>
          <p:nvCxnSpPr>
            <p:cNvPr id="65576" name="AutoShape 147"/>
            <p:cNvCxnSpPr>
              <a:cxnSpLocks noChangeAspect="1" noChangeShapeType="1"/>
              <a:stCxn id="65563" idx="4"/>
              <a:endCxn id="65566" idx="0"/>
            </p:cNvCxnSpPr>
            <p:nvPr/>
          </p:nvCxnSpPr>
          <p:spPr bwMode="auto">
            <a:xfrm>
              <a:off x="15650" y="10632"/>
              <a:ext cx="335" cy="0"/>
            </a:xfrm>
            <a:prstGeom prst="straightConnector1">
              <a:avLst/>
            </a:prstGeom>
            <a:noFill/>
            <a:ln w="38100">
              <a:solidFill>
                <a:schemeClr val="tx1"/>
              </a:solidFill>
              <a:round/>
              <a:headEnd/>
              <a:tailEnd/>
            </a:ln>
          </p:spPr>
        </p:cxnSp>
      </p:grpSp>
      <p:grpSp>
        <p:nvGrpSpPr>
          <p:cNvPr id="5" name="Group 148"/>
          <p:cNvGrpSpPr>
            <a:grpSpLocks noChangeAspect="1"/>
          </p:cNvGrpSpPr>
          <p:nvPr/>
        </p:nvGrpSpPr>
        <p:grpSpPr bwMode="auto">
          <a:xfrm>
            <a:off x="7408863" y="2590800"/>
            <a:ext cx="1276350" cy="1293813"/>
            <a:chOff x="17664" y="9552"/>
            <a:chExt cx="1140" cy="1155"/>
          </a:xfrm>
        </p:grpSpPr>
        <p:sp>
          <p:nvSpPr>
            <p:cNvPr id="65578" name="Oval 149"/>
            <p:cNvSpPr>
              <a:spLocks noChangeAspect="1" noChangeArrowheads="1"/>
            </p:cNvSpPr>
            <p:nvPr/>
          </p:nvSpPr>
          <p:spPr bwMode="auto">
            <a:xfrm rot="16200000" flipH="1">
              <a:off x="1766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79" name="Oval 150"/>
            <p:cNvSpPr>
              <a:spLocks noChangeAspect="1" noChangeArrowheads="1"/>
            </p:cNvSpPr>
            <p:nvPr/>
          </p:nvSpPr>
          <p:spPr bwMode="auto">
            <a:xfrm rot="16200000" flipH="1">
              <a:off x="1766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0" name="Oval 151"/>
            <p:cNvSpPr>
              <a:spLocks noChangeAspect="1" noChangeArrowheads="1"/>
            </p:cNvSpPr>
            <p:nvPr/>
          </p:nvSpPr>
          <p:spPr bwMode="auto">
            <a:xfrm rot="16200000" flipH="1">
              <a:off x="1766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1" name="Oval 152"/>
            <p:cNvSpPr>
              <a:spLocks noChangeAspect="1" noChangeArrowheads="1"/>
            </p:cNvSpPr>
            <p:nvPr/>
          </p:nvSpPr>
          <p:spPr bwMode="auto">
            <a:xfrm rot="16200000" flipH="1">
              <a:off x="1816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2" name="Oval 153"/>
            <p:cNvSpPr>
              <a:spLocks noChangeAspect="1" noChangeArrowheads="1"/>
            </p:cNvSpPr>
            <p:nvPr/>
          </p:nvSpPr>
          <p:spPr bwMode="auto">
            <a:xfrm rot="16200000" flipH="1">
              <a:off x="1816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3" name="Oval 154"/>
            <p:cNvSpPr>
              <a:spLocks noChangeAspect="1" noChangeArrowheads="1"/>
            </p:cNvSpPr>
            <p:nvPr/>
          </p:nvSpPr>
          <p:spPr bwMode="auto">
            <a:xfrm rot="16200000" flipH="1">
              <a:off x="1816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4" name="Oval 155"/>
            <p:cNvSpPr>
              <a:spLocks noChangeAspect="1" noChangeArrowheads="1"/>
            </p:cNvSpPr>
            <p:nvPr/>
          </p:nvSpPr>
          <p:spPr bwMode="auto">
            <a:xfrm rot="16200000" flipH="1">
              <a:off x="1865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5" name="Oval 156"/>
            <p:cNvSpPr>
              <a:spLocks noChangeAspect="1" noChangeArrowheads="1"/>
            </p:cNvSpPr>
            <p:nvPr/>
          </p:nvSpPr>
          <p:spPr bwMode="auto">
            <a:xfrm rot="16200000" flipH="1">
              <a:off x="1865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sp>
          <p:nvSpPr>
            <p:cNvPr id="65586" name="Oval 157"/>
            <p:cNvSpPr>
              <a:spLocks noChangeAspect="1" noChangeArrowheads="1"/>
            </p:cNvSpPr>
            <p:nvPr/>
          </p:nvSpPr>
          <p:spPr bwMode="auto">
            <a:xfrm rot="16200000" flipH="1">
              <a:off x="1865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solidFill>
                  <a:srgbClr val="0070C0"/>
                </a:solidFill>
                <a:cs typeface="Arial" pitchFamily="34" charset="0"/>
              </a:endParaRPr>
            </a:p>
          </p:txBody>
        </p:sp>
        <p:cxnSp>
          <p:nvCxnSpPr>
            <p:cNvPr id="65587" name="AutoShape 158"/>
            <p:cNvCxnSpPr>
              <a:cxnSpLocks noChangeAspect="1" noChangeShapeType="1"/>
              <a:stCxn id="65578" idx="4"/>
              <a:endCxn id="65581" idx="0"/>
            </p:cNvCxnSpPr>
            <p:nvPr/>
          </p:nvCxnSpPr>
          <p:spPr bwMode="auto">
            <a:xfrm>
              <a:off x="17819" y="9627"/>
              <a:ext cx="336" cy="0"/>
            </a:xfrm>
            <a:prstGeom prst="straightConnector1">
              <a:avLst/>
            </a:prstGeom>
            <a:noFill/>
            <a:ln w="38100">
              <a:solidFill>
                <a:schemeClr val="tx1"/>
              </a:solidFill>
              <a:round/>
              <a:headEnd/>
              <a:tailEnd/>
            </a:ln>
          </p:spPr>
        </p:cxnSp>
        <p:cxnSp>
          <p:nvCxnSpPr>
            <p:cNvPr id="65588" name="AutoShape 159"/>
            <p:cNvCxnSpPr>
              <a:cxnSpLocks noChangeAspect="1" noChangeShapeType="1"/>
              <a:stCxn id="65581" idx="4"/>
              <a:endCxn id="65584" idx="0"/>
            </p:cNvCxnSpPr>
            <p:nvPr/>
          </p:nvCxnSpPr>
          <p:spPr bwMode="auto">
            <a:xfrm>
              <a:off x="18314" y="9627"/>
              <a:ext cx="335" cy="0"/>
            </a:xfrm>
            <a:prstGeom prst="straightConnector1">
              <a:avLst/>
            </a:prstGeom>
            <a:noFill/>
            <a:ln w="38100">
              <a:solidFill>
                <a:schemeClr val="tx1"/>
              </a:solidFill>
              <a:round/>
              <a:headEnd/>
              <a:tailEnd/>
            </a:ln>
          </p:spPr>
        </p:cxnSp>
        <p:cxnSp>
          <p:nvCxnSpPr>
            <p:cNvPr id="65589" name="AutoShape 160"/>
            <p:cNvCxnSpPr>
              <a:cxnSpLocks noChangeAspect="1" noChangeShapeType="1"/>
              <a:stCxn id="65578" idx="6"/>
              <a:endCxn id="65579" idx="2"/>
            </p:cNvCxnSpPr>
            <p:nvPr/>
          </p:nvCxnSpPr>
          <p:spPr bwMode="auto">
            <a:xfrm>
              <a:off x="17739" y="9707"/>
              <a:ext cx="0" cy="341"/>
            </a:xfrm>
            <a:prstGeom prst="straightConnector1">
              <a:avLst/>
            </a:prstGeom>
            <a:noFill/>
            <a:ln w="38100">
              <a:solidFill>
                <a:schemeClr val="tx1"/>
              </a:solidFill>
              <a:round/>
              <a:headEnd/>
              <a:tailEnd/>
            </a:ln>
          </p:spPr>
        </p:cxnSp>
        <p:cxnSp>
          <p:nvCxnSpPr>
            <p:cNvPr id="65590" name="AutoShape 161"/>
            <p:cNvCxnSpPr>
              <a:cxnSpLocks noChangeAspect="1" noChangeShapeType="1"/>
              <a:stCxn id="65581" idx="6"/>
              <a:endCxn id="65582" idx="2"/>
            </p:cNvCxnSpPr>
            <p:nvPr/>
          </p:nvCxnSpPr>
          <p:spPr bwMode="auto">
            <a:xfrm>
              <a:off x="18235" y="9707"/>
              <a:ext cx="0" cy="341"/>
            </a:xfrm>
            <a:prstGeom prst="straightConnector1">
              <a:avLst/>
            </a:prstGeom>
            <a:noFill/>
            <a:ln w="38100">
              <a:solidFill>
                <a:schemeClr val="tx1"/>
              </a:solidFill>
              <a:round/>
              <a:headEnd/>
              <a:tailEnd/>
            </a:ln>
          </p:spPr>
        </p:cxnSp>
        <p:cxnSp>
          <p:nvCxnSpPr>
            <p:cNvPr id="65591" name="AutoShape 162"/>
            <p:cNvCxnSpPr>
              <a:cxnSpLocks noChangeAspect="1" noChangeShapeType="1"/>
              <a:stCxn id="65584" idx="6"/>
              <a:endCxn id="65585" idx="2"/>
            </p:cNvCxnSpPr>
            <p:nvPr/>
          </p:nvCxnSpPr>
          <p:spPr bwMode="auto">
            <a:xfrm>
              <a:off x="18729" y="9707"/>
              <a:ext cx="0" cy="341"/>
            </a:xfrm>
            <a:prstGeom prst="straightConnector1">
              <a:avLst/>
            </a:prstGeom>
            <a:noFill/>
            <a:ln w="38100">
              <a:solidFill>
                <a:schemeClr val="tx1"/>
              </a:solidFill>
              <a:round/>
              <a:headEnd/>
              <a:tailEnd/>
            </a:ln>
          </p:spPr>
        </p:cxnSp>
        <p:cxnSp>
          <p:nvCxnSpPr>
            <p:cNvPr id="65592" name="AutoShape 163"/>
            <p:cNvCxnSpPr>
              <a:cxnSpLocks noChangeAspect="1" noChangeShapeType="1"/>
              <a:stCxn id="65579" idx="6"/>
              <a:endCxn id="65580" idx="2"/>
            </p:cNvCxnSpPr>
            <p:nvPr/>
          </p:nvCxnSpPr>
          <p:spPr bwMode="auto">
            <a:xfrm>
              <a:off x="17739" y="10208"/>
              <a:ext cx="0" cy="344"/>
            </a:xfrm>
            <a:prstGeom prst="straightConnector1">
              <a:avLst/>
            </a:prstGeom>
            <a:noFill/>
            <a:ln w="38100">
              <a:solidFill>
                <a:schemeClr val="tx1"/>
              </a:solidFill>
              <a:round/>
              <a:headEnd/>
              <a:tailEnd/>
            </a:ln>
          </p:spPr>
        </p:cxnSp>
        <p:cxnSp>
          <p:nvCxnSpPr>
            <p:cNvPr id="65593" name="AutoShape 164"/>
            <p:cNvCxnSpPr>
              <a:cxnSpLocks noChangeAspect="1" noChangeShapeType="1"/>
              <a:stCxn id="65582" idx="6"/>
              <a:endCxn id="65583" idx="2"/>
            </p:cNvCxnSpPr>
            <p:nvPr/>
          </p:nvCxnSpPr>
          <p:spPr bwMode="auto">
            <a:xfrm>
              <a:off x="18235" y="10208"/>
              <a:ext cx="0" cy="344"/>
            </a:xfrm>
            <a:prstGeom prst="straightConnector1">
              <a:avLst/>
            </a:prstGeom>
            <a:noFill/>
            <a:ln w="38100">
              <a:solidFill>
                <a:schemeClr val="tx1"/>
              </a:solidFill>
              <a:round/>
              <a:headEnd/>
              <a:tailEnd/>
            </a:ln>
          </p:spPr>
        </p:cxnSp>
        <p:cxnSp>
          <p:nvCxnSpPr>
            <p:cNvPr id="65594" name="AutoShape 165"/>
            <p:cNvCxnSpPr>
              <a:cxnSpLocks noChangeAspect="1" noChangeShapeType="1"/>
              <a:stCxn id="65585" idx="6"/>
              <a:endCxn id="65586" idx="2"/>
            </p:cNvCxnSpPr>
            <p:nvPr/>
          </p:nvCxnSpPr>
          <p:spPr bwMode="auto">
            <a:xfrm>
              <a:off x="18729" y="10208"/>
              <a:ext cx="0" cy="344"/>
            </a:xfrm>
            <a:prstGeom prst="straightConnector1">
              <a:avLst/>
            </a:prstGeom>
            <a:noFill/>
            <a:ln w="38100">
              <a:solidFill>
                <a:schemeClr val="tx1"/>
              </a:solidFill>
              <a:round/>
              <a:headEnd/>
              <a:tailEnd/>
            </a:ln>
          </p:spPr>
        </p:cxnSp>
        <p:cxnSp>
          <p:nvCxnSpPr>
            <p:cNvPr id="65595" name="AutoShape 166"/>
            <p:cNvCxnSpPr>
              <a:cxnSpLocks noChangeAspect="1" noChangeShapeType="1"/>
              <a:stCxn id="65579" idx="4"/>
              <a:endCxn id="65582" idx="0"/>
            </p:cNvCxnSpPr>
            <p:nvPr/>
          </p:nvCxnSpPr>
          <p:spPr bwMode="auto">
            <a:xfrm>
              <a:off x="17819" y="10128"/>
              <a:ext cx="336" cy="0"/>
            </a:xfrm>
            <a:prstGeom prst="straightConnector1">
              <a:avLst/>
            </a:prstGeom>
            <a:noFill/>
            <a:ln w="38100">
              <a:solidFill>
                <a:schemeClr val="tx1"/>
              </a:solidFill>
              <a:round/>
              <a:headEnd/>
              <a:tailEnd/>
            </a:ln>
          </p:spPr>
        </p:cxnSp>
        <p:cxnSp>
          <p:nvCxnSpPr>
            <p:cNvPr id="65596" name="AutoShape 167"/>
            <p:cNvCxnSpPr>
              <a:cxnSpLocks noChangeAspect="1" noChangeShapeType="1"/>
              <a:stCxn id="65582" idx="4"/>
              <a:endCxn id="65585" idx="0"/>
            </p:cNvCxnSpPr>
            <p:nvPr/>
          </p:nvCxnSpPr>
          <p:spPr bwMode="auto">
            <a:xfrm>
              <a:off x="18314" y="10128"/>
              <a:ext cx="335" cy="0"/>
            </a:xfrm>
            <a:prstGeom prst="straightConnector1">
              <a:avLst/>
            </a:prstGeom>
            <a:noFill/>
            <a:ln w="38100">
              <a:solidFill>
                <a:schemeClr val="tx1"/>
              </a:solidFill>
              <a:round/>
              <a:headEnd/>
              <a:tailEnd/>
            </a:ln>
          </p:spPr>
        </p:cxnSp>
        <p:cxnSp>
          <p:nvCxnSpPr>
            <p:cNvPr id="65597" name="AutoShape 168"/>
            <p:cNvCxnSpPr>
              <a:cxnSpLocks noChangeAspect="1" noChangeShapeType="1"/>
              <a:stCxn id="65580" idx="4"/>
              <a:endCxn id="65583" idx="0"/>
            </p:cNvCxnSpPr>
            <p:nvPr/>
          </p:nvCxnSpPr>
          <p:spPr bwMode="auto">
            <a:xfrm>
              <a:off x="17819" y="10632"/>
              <a:ext cx="336" cy="0"/>
            </a:xfrm>
            <a:prstGeom prst="straightConnector1">
              <a:avLst/>
            </a:prstGeom>
            <a:noFill/>
            <a:ln w="38100">
              <a:solidFill>
                <a:schemeClr val="tx1"/>
              </a:solidFill>
              <a:round/>
              <a:headEnd/>
              <a:tailEnd/>
            </a:ln>
          </p:spPr>
        </p:cxnSp>
        <p:cxnSp>
          <p:nvCxnSpPr>
            <p:cNvPr id="65598" name="AutoShape 169"/>
            <p:cNvCxnSpPr>
              <a:cxnSpLocks noChangeAspect="1" noChangeShapeType="1"/>
              <a:stCxn id="65583" idx="4"/>
              <a:endCxn id="65586" idx="0"/>
            </p:cNvCxnSpPr>
            <p:nvPr/>
          </p:nvCxnSpPr>
          <p:spPr bwMode="auto">
            <a:xfrm>
              <a:off x="18314" y="10632"/>
              <a:ext cx="335" cy="0"/>
            </a:xfrm>
            <a:prstGeom prst="straightConnector1">
              <a:avLst/>
            </a:prstGeom>
            <a:noFill/>
            <a:ln w="38100">
              <a:solidFill>
                <a:schemeClr val="tx1"/>
              </a:solidFill>
              <a:round/>
              <a:headEnd/>
              <a:tailEnd/>
            </a:ln>
          </p:spPr>
        </p:cxnSp>
      </p:grpSp>
      <p:cxnSp>
        <p:nvCxnSpPr>
          <p:cNvPr id="65599" name="AutoShape 170"/>
          <p:cNvCxnSpPr>
            <a:cxnSpLocks noChangeAspect="1" noChangeShapeType="1"/>
          </p:cNvCxnSpPr>
          <p:nvPr/>
        </p:nvCxnSpPr>
        <p:spPr bwMode="auto">
          <a:xfrm>
            <a:off x="5462588" y="3251200"/>
            <a:ext cx="1693862" cy="0"/>
          </a:xfrm>
          <a:prstGeom prst="straightConnector1">
            <a:avLst/>
          </a:prstGeom>
          <a:noFill/>
          <a:ln w="38100">
            <a:solidFill>
              <a:srgbClr val="2A354C"/>
            </a:solidFill>
            <a:round/>
            <a:headEnd/>
            <a:tailEnd type="arrow" w="med" len="med"/>
          </a:ln>
        </p:spPr>
      </p:cxnSp>
      <p:cxnSp>
        <p:nvCxnSpPr>
          <p:cNvPr id="65600" name="AutoShape 171"/>
          <p:cNvCxnSpPr>
            <a:cxnSpLocks noChangeAspect="1" noChangeShapeType="1"/>
          </p:cNvCxnSpPr>
          <p:nvPr/>
        </p:nvCxnSpPr>
        <p:spPr bwMode="auto">
          <a:xfrm>
            <a:off x="1987550" y="3251200"/>
            <a:ext cx="1693863" cy="0"/>
          </a:xfrm>
          <a:prstGeom prst="straightConnector1">
            <a:avLst/>
          </a:prstGeom>
          <a:noFill/>
          <a:ln w="38100">
            <a:solidFill>
              <a:srgbClr val="2A354C"/>
            </a:solidFill>
            <a:round/>
            <a:headEnd/>
            <a:tailEnd type="arrow" w="med" len="med"/>
          </a:ln>
        </p:spPr>
      </p:cxnSp>
      <p:sp>
        <p:nvSpPr>
          <p:cNvPr id="65601" name="Text Box 179"/>
          <p:cNvSpPr txBox="1">
            <a:spLocks noChangeArrowheads="1"/>
          </p:cNvSpPr>
          <p:nvPr/>
        </p:nvSpPr>
        <p:spPr bwMode="auto">
          <a:xfrm>
            <a:off x="368300" y="4902200"/>
            <a:ext cx="1497013" cy="822325"/>
          </a:xfrm>
          <a:prstGeom prst="rect">
            <a:avLst/>
          </a:prstGeom>
          <a:noFill/>
          <a:ln w="9525">
            <a:noFill/>
            <a:miter lim="800000"/>
            <a:headEnd/>
            <a:tailEnd/>
          </a:ln>
        </p:spPr>
        <p:txBody>
          <a:bodyPr wrap="none">
            <a:spAutoFit/>
          </a:bodyPr>
          <a:lstStyle/>
          <a:p>
            <a:pPr algn="ctr">
              <a:spcBef>
                <a:spcPct val="50000"/>
              </a:spcBef>
              <a:buSzTx/>
              <a:buFontTx/>
              <a:buNone/>
            </a:pPr>
            <a:r>
              <a:rPr lang="en-US" sz="2400">
                <a:solidFill>
                  <a:srgbClr val="2A354C"/>
                </a:solidFill>
              </a:rPr>
              <a:t>Loopy BP</a:t>
            </a:r>
            <a:br>
              <a:rPr lang="en-US" sz="2400">
                <a:solidFill>
                  <a:srgbClr val="2A354C"/>
                </a:solidFill>
              </a:rPr>
            </a:br>
            <a:r>
              <a:rPr lang="en-US" sz="2400">
                <a:solidFill>
                  <a:srgbClr val="2A354C"/>
                </a:solidFill>
              </a:rPr>
              <a:t>marginals</a:t>
            </a:r>
          </a:p>
        </p:txBody>
      </p:sp>
      <p:sp>
        <p:nvSpPr>
          <p:cNvPr id="441" name="Left Brace 440"/>
          <p:cNvSpPr>
            <a:spLocks/>
          </p:cNvSpPr>
          <p:nvPr/>
        </p:nvSpPr>
        <p:spPr bwMode="auto">
          <a:xfrm rot="-5400000">
            <a:off x="889000" y="3657600"/>
            <a:ext cx="457200" cy="1676400"/>
          </a:xfrm>
          <a:prstGeom prst="leftBrace">
            <a:avLst>
              <a:gd name="adj1" fmla="val 77832"/>
              <a:gd name="adj2" fmla="val 50000"/>
            </a:avLst>
          </a:prstGeom>
          <a:noFill/>
          <a:ln w="38100" algn="ctr">
            <a:solidFill>
              <a:srgbClr val="536895"/>
            </a:solidFill>
            <a:round/>
            <a:headEnd/>
            <a:tailEnd/>
          </a:ln>
        </p:spPr>
        <p:txBody>
          <a:bodyPr rot="10800000" anchor="ctr"/>
          <a:lstStyle/>
          <a:p>
            <a:pPr algn="ctr" defTabSz="4387850">
              <a:spcBef>
                <a:spcPct val="0"/>
              </a:spcBef>
              <a:buSzTx/>
              <a:buFontTx/>
              <a:buNone/>
            </a:pPr>
            <a:endParaRPr lang="en-US" sz="8600"/>
          </a:p>
        </p:txBody>
      </p:sp>
      <p:sp>
        <p:nvSpPr>
          <p:cNvPr id="65603" name="Text Box 183"/>
          <p:cNvSpPr txBox="1">
            <a:spLocks noChangeArrowheads="1"/>
          </p:cNvSpPr>
          <p:nvPr/>
        </p:nvSpPr>
        <p:spPr bwMode="auto">
          <a:xfrm>
            <a:off x="7302500" y="4902200"/>
            <a:ext cx="1484313" cy="822325"/>
          </a:xfrm>
          <a:prstGeom prst="rect">
            <a:avLst/>
          </a:prstGeom>
          <a:noFill/>
          <a:ln w="9525">
            <a:noFill/>
            <a:miter lim="800000"/>
            <a:headEnd/>
            <a:tailEnd/>
          </a:ln>
        </p:spPr>
        <p:txBody>
          <a:bodyPr wrap="none">
            <a:spAutoFit/>
          </a:bodyPr>
          <a:lstStyle/>
          <a:p>
            <a:pPr algn="ctr">
              <a:spcBef>
                <a:spcPct val="50000"/>
              </a:spcBef>
              <a:buSzTx/>
              <a:buFontTx/>
              <a:buNone/>
            </a:pPr>
            <a:r>
              <a:rPr lang="en-US" sz="2400">
                <a:solidFill>
                  <a:srgbClr val="2A354C"/>
                </a:solidFill>
              </a:rPr>
              <a:t>Exact</a:t>
            </a:r>
            <a:br>
              <a:rPr lang="en-US" sz="2400">
                <a:solidFill>
                  <a:srgbClr val="2A354C"/>
                </a:solidFill>
              </a:rPr>
            </a:br>
            <a:r>
              <a:rPr lang="en-US" sz="2400">
                <a:solidFill>
                  <a:srgbClr val="2A354C"/>
                </a:solidFill>
              </a:rPr>
              <a:t>Inference</a:t>
            </a:r>
          </a:p>
        </p:txBody>
      </p:sp>
      <p:sp>
        <p:nvSpPr>
          <p:cNvPr id="3" name="Left Brace 440"/>
          <p:cNvSpPr>
            <a:spLocks/>
          </p:cNvSpPr>
          <p:nvPr/>
        </p:nvSpPr>
        <p:spPr bwMode="auto">
          <a:xfrm rot="-5400000">
            <a:off x="7818438" y="3657600"/>
            <a:ext cx="457200" cy="1676400"/>
          </a:xfrm>
          <a:prstGeom prst="leftBrace">
            <a:avLst>
              <a:gd name="adj1" fmla="val 77832"/>
              <a:gd name="adj2" fmla="val 50000"/>
            </a:avLst>
          </a:prstGeom>
          <a:noFill/>
          <a:ln w="38100" algn="ctr">
            <a:solidFill>
              <a:srgbClr val="536895"/>
            </a:solidFill>
            <a:round/>
            <a:headEnd/>
            <a:tailEnd/>
          </a:ln>
        </p:spPr>
        <p:txBody>
          <a:bodyPr rot="10800000" anchor="ctr"/>
          <a:lstStyle/>
          <a:p>
            <a:pPr algn="ctr" defTabSz="4387850">
              <a:spcBef>
                <a:spcPct val="0"/>
              </a:spcBef>
              <a:buSzTx/>
              <a:buFontTx/>
              <a:buNone/>
            </a:pPr>
            <a:endParaRPr lang="en-US" sz="8600"/>
          </a:p>
        </p:txBody>
      </p:sp>
      <p:sp>
        <p:nvSpPr>
          <p:cNvPr id="74" name="Text Box 66"/>
          <p:cNvSpPr txBox="1">
            <a:spLocks noChangeArrowheads="1"/>
          </p:cNvSpPr>
          <p:nvPr/>
        </p:nvSpPr>
        <p:spPr bwMode="auto">
          <a:xfrm>
            <a:off x="287338" y="1558752"/>
            <a:ext cx="2604624"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a:t>ED-BP networks</a:t>
            </a:r>
            <a:r>
              <a:rPr lang="en-US" sz="2800" smtClean="0"/>
              <a:t>:</a:t>
            </a:r>
            <a:endParaRPr lang="en-US" sz="2800"/>
          </a:p>
        </p:txBody>
      </p:sp>
      <p:graphicFrame>
        <p:nvGraphicFramePr>
          <p:cNvPr id="75" name="Object 74"/>
          <p:cNvGraphicFramePr>
            <a:graphicFrameLocks noChangeAspect="1"/>
          </p:cNvGraphicFramePr>
          <p:nvPr/>
        </p:nvGraphicFramePr>
        <p:xfrm>
          <a:off x="3352800" y="1558752"/>
          <a:ext cx="5486400" cy="803448"/>
        </p:xfrm>
        <a:graphic>
          <a:graphicData uri="http://schemas.openxmlformats.org/presentationml/2006/ole">
            <p:oleObj spid="_x0000_s256002" name="Equation" r:id="rId3" imgW="3035160" imgH="444240" progId="Equation.3">
              <p:embed/>
            </p:oleObj>
          </a:graphicData>
        </a:graphic>
      </p:graphicFrame>
      <p:sp>
        <p:nvSpPr>
          <p:cNvPr id="76" name="TextBox 75"/>
          <p:cNvSpPr txBox="1"/>
          <p:nvPr/>
        </p:nvSpPr>
        <p:spPr>
          <a:xfrm>
            <a:off x="0" y="6334780"/>
            <a:ext cx="4208716"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Darwiche </a:t>
            </a:r>
            <a:r>
              <a:rPr lang="en-US" sz="2800" b="1" smtClean="0">
                <a:solidFill>
                  <a:srgbClr val="0070C0"/>
                </a:solidFill>
              </a:rPr>
              <a:t>AAAI-06</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3665619" cy="584775"/>
          </a:xfrm>
          <a:prstGeom prst="rect">
            <a:avLst/>
          </a:prstGeom>
          <a:noFill/>
        </p:spPr>
        <p:txBody>
          <a:bodyPr wrap="none" rtlCol="0">
            <a:spAutoFit/>
          </a:bodyPr>
          <a:lstStyle/>
          <a:p>
            <a:r>
              <a:rPr lang="en-US" sz="3200" smtClean="0">
                <a:latin typeface="+mj-lt"/>
              </a:rPr>
              <a:t>Compensate/</a:t>
            </a:r>
            <a:r>
              <a:rPr lang="en-US" sz="3200" smtClean="0">
                <a:solidFill>
                  <a:srgbClr val="FF0000"/>
                </a:solidFill>
                <a:latin typeface="+mj-lt"/>
              </a:rPr>
              <a:t>Correct</a:t>
            </a:r>
            <a:endParaRPr lang="en-US" sz="3200">
              <a:solidFill>
                <a:srgbClr val="FF0000"/>
              </a:solidFill>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4191000"/>
            <a:ext cx="4114800" cy="2286000"/>
          </a:xfrm>
          <a:prstGeom prst="rect">
            <a:avLst/>
          </a:prstGeom>
          <a:noFill/>
        </p:spPr>
        <p:txBody>
          <a:bodyPr wrap="square" rtlCol="0">
            <a:noAutofit/>
          </a:bodyPr>
          <a:lstStyle/>
          <a:p>
            <a:pPr marL="457200" indent="-457200">
              <a:buAutoNum type="arabicParenR"/>
            </a:pPr>
            <a:r>
              <a:rPr lang="en-US" sz="2400" smtClean="0">
                <a:solidFill>
                  <a:schemeClr val="tx2">
                    <a:lumMod val="75000"/>
                  </a:schemeClr>
                </a:solidFill>
              </a:rPr>
              <a:t>A </a:t>
            </a:r>
            <a:r>
              <a:rPr lang="en-US" sz="2400" smtClean="0">
                <a:solidFill>
                  <a:schemeClr val="accent1">
                    <a:lumMod val="50000"/>
                  </a:schemeClr>
                </a:solidFill>
              </a:rPr>
              <a:t>new semantics for BP</a:t>
            </a:r>
          </a:p>
          <a:p>
            <a:pPr marL="914400" lvl="1" indent="-457200">
              <a:buAutoNum type="arabicParenR"/>
            </a:pPr>
            <a:r>
              <a:rPr lang="en-US" sz="2400" smtClean="0">
                <a:solidFill>
                  <a:schemeClr val="accent1">
                    <a:lumMod val="50000"/>
                  </a:schemeClr>
                </a:solidFill>
              </a:rPr>
              <a:t>marginals</a:t>
            </a:r>
          </a:p>
          <a:p>
            <a:pPr marL="914400" lvl="1" indent="-457200">
              <a:buAutoNum type="arabicParenR"/>
            </a:pPr>
            <a:r>
              <a:rPr lang="en-US" sz="2400" smtClean="0">
                <a:solidFill>
                  <a:srgbClr val="FF0000"/>
                </a:solidFill>
              </a:rPr>
              <a:t>partition function</a:t>
            </a:r>
          </a:p>
          <a:p>
            <a:pPr marL="914400" lvl="1" indent="-457200">
              <a:buAutoNum type="arabicParenR"/>
            </a:pPr>
            <a:r>
              <a:rPr lang="en-US" sz="2400" smtClean="0">
                <a:solidFill>
                  <a:schemeClr val="tx2">
                    <a:lumMod val="75000"/>
                  </a:schemeClr>
                </a:solidFill>
              </a:rPr>
              <a:t>MAP</a:t>
            </a:r>
          </a:p>
          <a:p>
            <a:pPr marL="457200" indent="-457200">
              <a:buAutoNum type="arabicParenR"/>
            </a:pPr>
            <a:r>
              <a:rPr lang="en-US" sz="2400" smtClean="0">
                <a:solidFill>
                  <a:schemeClr val="tx2">
                    <a:lumMod val="75000"/>
                  </a:schemeClr>
                </a:solidFill>
              </a:rPr>
              <a:t>Ideal compensations</a:t>
            </a: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Relaxing Equivalence</a:t>
            </a:r>
            <a:r>
              <a:rPr lang="en-US" baseline="0" smtClean="0"/>
              <a:t> Constraints</a:t>
            </a:r>
            <a:endParaRPr lang="en-US"/>
          </a:p>
        </p:txBody>
      </p:sp>
      <p:sp>
        <p:nvSpPr>
          <p:cNvPr id="3" name="Content Placeholder 2"/>
          <p:cNvSpPr>
            <a:spLocks noGrp="1"/>
          </p:cNvSpPr>
          <p:nvPr>
            <p:ph idx="1"/>
          </p:nvPr>
        </p:nvSpPr>
        <p:spPr/>
        <p:txBody>
          <a:bodyPr>
            <a:normAutofit/>
          </a:bodyPr>
          <a:lstStyle/>
          <a:p>
            <a:pPr>
              <a:buNone/>
            </a:pPr>
            <a:r>
              <a:rPr lang="en-US" smtClean="0"/>
              <a:t>In original model (with eq. constraints):</a:t>
            </a:r>
          </a:p>
          <a:p>
            <a:pPr>
              <a:buNone/>
            </a:pPr>
            <a:r>
              <a:rPr lang="en-US" smtClean="0">
                <a:latin typeface="Cambria" pitchFamily="18" charset="0"/>
              </a:rPr>
              <a:t>	</a:t>
            </a:r>
            <a:r>
              <a:rPr lang="en-US" i="1" smtClean="0">
                <a:latin typeface="Cambria" pitchFamily="18" charset="0"/>
              </a:rPr>
              <a:t>Pr</a:t>
            </a:r>
            <a:r>
              <a:rPr lang="en-US" smtClean="0">
                <a:latin typeface="Cambria" pitchFamily="18" charset="0"/>
              </a:rPr>
              <a:t>(</a:t>
            </a:r>
            <a:r>
              <a:rPr lang="en-US" b="1" smtClean="0">
                <a:latin typeface="Cambria" pitchFamily="18" charset="0"/>
              </a:rPr>
              <a:t>x</a:t>
            </a:r>
            <a:r>
              <a:rPr lang="en-US" smtClean="0">
                <a:latin typeface="Cambria" pitchFamily="18" charset="0"/>
              </a:rPr>
              <a:t>) = </a:t>
            </a:r>
            <a:r>
              <a:rPr lang="en-US" i="1" smtClean="0">
                <a:latin typeface="Cambria" pitchFamily="18" charset="0"/>
                <a:ea typeface="Cambria Math"/>
              </a:rPr>
              <a:t>Z</a:t>
            </a:r>
            <a:r>
              <a:rPr lang="en-US" baseline="30000" smtClean="0">
                <a:latin typeface="Cambria" pitchFamily="18" charset="0"/>
                <a:ea typeface="Cambria Math"/>
              </a:rPr>
              <a:t>-1</a:t>
            </a:r>
            <a:r>
              <a:rPr lang="en-US" smtClean="0">
                <a:latin typeface="Cambria" pitchFamily="18" charset="0"/>
                <a:ea typeface="Cambria Math"/>
              </a:rPr>
              <a:t>·</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 · </a:t>
            </a:r>
            <a:r>
              <a:rPr lang="en-US" smtClean="0">
                <a:latin typeface="Cambria" pitchFamily="18" charset="0"/>
              </a:rPr>
              <a:t>∏</a:t>
            </a:r>
            <a:r>
              <a:rPr lang="en-US" i="1" baseline="-25000" smtClean="0">
                <a:latin typeface="Cambria" pitchFamily="18" charset="0"/>
              </a:rPr>
              <a:t>ij</a:t>
            </a:r>
            <a:r>
              <a:rPr lang="el-GR" i="1" smtClean="0">
                <a:latin typeface="Cambria" pitchFamily="18" charset="0"/>
                <a:ea typeface="Cambria Math"/>
              </a:rPr>
              <a:t>ψ</a:t>
            </a:r>
            <a:r>
              <a:rPr lang="en-US" i="1" baseline="-25000" smtClean="0">
                <a:latin typeface="Cambria" pitchFamily="18" charset="0"/>
                <a:ea typeface="Cambria Math"/>
              </a:rPr>
              <a:t>eq</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endParaRPr lang="en-US" smtClean="0">
              <a:latin typeface="Cambria" pitchFamily="18" charset="0"/>
            </a:endParaRPr>
          </a:p>
          <a:p>
            <a:pPr>
              <a:buNone/>
            </a:pPr>
            <a:r>
              <a:rPr lang="en-US" i="1" smtClean="0">
                <a:latin typeface="Cambria" pitchFamily="18" charset="0"/>
              </a:rPr>
              <a:t>	Z</a:t>
            </a:r>
            <a:r>
              <a:rPr lang="en-US" smtClean="0">
                <a:latin typeface="Cambria" pitchFamily="18" charset="0"/>
              </a:rPr>
              <a:t> 	= </a:t>
            </a:r>
            <a:r>
              <a:rPr lang="en-US" smtClean="0">
                <a:latin typeface="Cambria" pitchFamily="18" charset="0"/>
                <a:ea typeface="Cambria Math"/>
              </a:rPr>
              <a:t>∑</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 </a:t>
            </a:r>
            <a:r>
              <a:rPr lang="en-US" smtClean="0">
                <a:latin typeface="Cambria" pitchFamily="18" charset="0"/>
                <a:ea typeface="Cambria Math"/>
              </a:rPr>
              <a:t>· </a:t>
            </a:r>
            <a:r>
              <a:rPr lang="en-US" smtClean="0">
                <a:latin typeface="Cambria" pitchFamily="18" charset="0"/>
              </a:rPr>
              <a:t>∏</a:t>
            </a:r>
            <a:r>
              <a:rPr lang="en-US" i="1" baseline="-25000" err="1" smtClean="0">
                <a:latin typeface="Cambria" pitchFamily="18" charset="0"/>
              </a:rPr>
              <a:t>ij</a:t>
            </a:r>
            <a:r>
              <a:rPr lang="el-GR" i="1" smtClean="0">
                <a:latin typeface="Cambria" pitchFamily="18" charset="0"/>
                <a:ea typeface="Cambria Math"/>
              </a:rPr>
              <a:t>ψ</a:t>
            </a:r>
            <a:r>
              <a:rPr lang="en-US" i="1" baseline="-25000" err="1" smtClean="0">
                <a:latin typeface="Cambria" pitchFamily="18" charset="0"/>
                <a:ea typeface="Cambria Math"/>
              </a:rPr>
              <a:t>eq</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i</a:t>
            </a:r>
            <a:r>
              <a:rPr lang="en-US" err="1"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endParaRPr lang="en-US" smtClean="0">
              <a:latin typeface="Cambria" pitchFamily="18" charset="0"/>
            </a:endParaRPr>
          </a:p>
          <a:p>
            <a:pPr>
              <a:buNone/>
            </a:pPr>
            <a:r>
              <a:rPr lang="en-US" smtClean="0"/>
              <a:t>In relaxed model:</a:t>
            </a:r>
          </a:p>
          <a:p>
            <a:pPr>
              <a:buNone/>
            </a:pPr>
            <a:r>
              <a:rPr lang="en-US" smtClean="0"/>
              <a:t>	</a:t>
            </a:r>
            <a:r>
              <a:rPr lang="en-US" i="1" smtClean="0">
                <a:latin typeface="Cambria" pitchFamily="18" charset="0"/>
              </a:rPr>
              <a:t>Z</a:t>
            </a:r>
            <a:r>
              <a:rPr lang="en-US" baseline="-25000" smtClean="0">
                <a:latin typeface="Cambria" pitchFamily="18" charset="0"/>
              </a:rPr>
              <a:t>0</a:t>
            </a:r>
            <a:r>
              <a:rPr lang="en-US" smtClean="0">
                <a:latin typeface="Cambria" pitchFamily="18" charset="0"/>
              </a:rPr>
              <a:t>	= </a:t>
            </a:r>
            <a:r>
              <a:rPr lang="en-US" smtClean="0">
                <a:latin typeface="Cambria" pitchFamily="18" charset="0"/>
                <a:ea typeface="Cambria Math"/>
              </a:rPr>
              <a:t>∑</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p>
          <a:p>
            <a:pPr>
              <a:buNone/>
            </a:pPr>
            <a:r>
              <a:rPr lang="en-US" smtClean="0"/>
              <a:t>In compensated model:</a:t>
            </a:r>
          </a:p>
          <a:p>
            <a:pPr>
              <a:buNone/>
            </a:pPr>
            <a:r>
              <a:rPr lang="en-US" smtClean="0">
                <a:latin typeface="Cambria" pitchFamily="18" charset="0"/>
              </a:rPr>
              <a:t>	</a:t>
            </a:r>
            <a:r>
              <a:rPr lang="en-US" i="1" smtClean="0">
                <a:latin typeface="Cambria" pitchFamily="18" charset="0"/>
              </a:rPr>
              <a:t>Z'	</a:t>
            </a:r>
            <a:r>
              <a:rPr lang="en-US" smtClean="0">
                <a:latin typeface="Cambria" pitchFamily="18" charset="0"/>
              </a:rPr>
              <a:t>=</a:t>
            </a:r>
            <a:r>
              <a:rPr lang="en-US" smtClean="0">
                <a:latin typeface="Cambria" pitchFamily="18" charset="0"/>
                <a:ea typeface="Cambria Math"/>
              </a:rPr>
              <a:t> ∑</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 </a:t>
            </a:r>
            <a:r>
              <a:rPr lang="en-US" smtClean="0">
                <a:latin typeface="Cambria" pitchFamily="18" charset="0"/>
                <a:ea typeface="Cambria Math"/>
              </a:rPr>
              <a:t>· </a:t>
            </a:r>
            <a:r>
              <a:rPr lang="en-US" smtClean="0">
                <a:latin typeface="Cambria" pitchFamily="18" charset="0"/>
              </a:rPr>
              <a:t>∏</a:t>
            </a:r>
            <a:r>
              <a:rPr lang="en-US" i="1" baseline="-25000" smtClean="0">
                <a:latin typeface="Cambria" pitchFamily="18" charset="0"/>
              </a:rPr>
              <a:t>ij</a:t>
            </a:r>
            <a:r>
              <a:rPr lang="el-GR" i="1" smtClean="0">
                <a:latin typeface="Cambria" pitchFamily="18" charset="0"/>
                <a:ea typeface="Cambria Math"/>
              </a:rPr>
              <a:t>θ</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l-GR" i="1" smtClean="0">
                <a:latin typeface="Cambria" pitchFamily="18" charset="0"/>
                <a:ea typeface="Cambria Math"/>
              </a:rPr>
              <a:t>θ</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endParaRPr lang="en-US" smtClean="0">
              <a:latin typeface="Cambria"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Deleting an Equivalence Edge</a:t>
            </a:r>
          </a:p>
        </p:txBody>
      </p:sp>
      <p:sp>
        <p:nvSpPr>
          <p:cNvPr id="58371" name="Oval 3"/>
          <p:cNvSpPr>
            <a:spLocks noChangeAspect="1" noChangeArrowheads="1"/>
          </p:cNvSpPr>
          <p:nvPr/>
        </p:nvSpPr>
        <p:spPr bwMode="auto">
          <a:xfrm rot="16200000" flipH="1">
            <a:off x="914400"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8372" name="Oval 4"/>
          <p:cNvSpPr>
            <a:spLocks noChangeAspect="1" noChangeArrowheads="1"/>
          </p:cNvSpPr>
          <p:nvPr/>
        </p:nvSpPr>
        <p:spPr bwMode="auto">
          <a:xfrm rot="16200000" flipH="1">
            <a:off x="914400"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8373" name="AutoShape 5"/>
          <p:cNvCxnSpPr>
            <a:cxnSpLocks noChangeAspect="1" noChangeShapeType="1"/>
            <a:stCxn id="58371" idx="6"/>
            <a:endCxn id="58372" idx="2"/>
          </p:cNvCxnSpPr>
          <p:nvPr/>
        </p:nvCxnSpPr>
        <p:spPr bwMode="auto">
          <a:xfrm>
            <a:off x="1257300" y="2159001"/>
            <a:ext cx="0" cy="2387600"/>
          </a:xfrm>
          <a:prstGeom prst="straightConnector1">
            <a:avLst/>
          </a:prstGeom>
          <a:noFill/>
          <a:ln w="50800">
            <a:solidFill>
              <a:schemeClr val="tx1"/>
            </a:solidFill>
            <a:round/>
            <a:headEnd/>
            <a:tailEnd type="none" w="lg" len="lg"/>
          </a:ln>
          <a:effectLst/>
        </p:spPr>
      </p:cxnSp>
      <p:cxnSp>
        <p:nvCxnSpPr>
          <p:cNvPr id="58374" name="AutoShape 6"/>
          <p:cNvCxnSpPr>
            <a:cxnSpLocks noChangeAspect="1" noChangeShapeType="1"/>
            <a:stCxn id="58371" idx="4"/>
            <a:endCxn id="58376" idx="0"/>
          </p:cNvCxnSpPr>
          <p:nvPr/>
        </p:nvCxnSpPr>
        <p:spPr bwMode="auto">
          <a:xfrm>
            <a:off x="1625600" y="1790701"/>
            <a:ext cx="2141538" cy="0"/>
          </a:xfrm>
          <a:prstGeom prst="straightConnector1">
            <a:avLst/>
          </a:prstGeom>
          <a:noFill/>
          <a:ln w="50800">
            <a:solidFill>
              <a:schemeClr val="tx1"/>
            </a:solidFill>
            <a:round/>
            <a:headEnd/>
            <a:tailEnd type="none" w="lg" len="lg"/>
          </a:ln>
          <a:effectLst/>
        </p:spPr>
      </p:cxnSp>
      <p:cxnSp>
        <p:nvCxnSpPr>
          <p:cNvPr id="58375" name="AutoShape 7"/>
          <p:cNvCxnSpPr>
            <a:cxnSpLocks noChangeAspect="1" noChangeShapeType="1"/>
            <a:stCxn id="58372" idx="4"/>
            <a:endCxn id="58377" idx="0"/>
          </p:cNvCxnSpPr>
          <p:nvPr/>
        </p:nvCxnSpPr>
        <p:spPr bwMode="auto">
          <a:xfrm>
            <a:off x="1625600" y="4914901"/>
            <a:ext cx="2141538" cy="0"/>
          </a:xfrm>
          <a:prstGeom prst="straightConnector1">
            <a:avLst/>
          </a:prstGeom>
          <a:noFill/>
          <a:ln w="50800">
            <a:solidFill>
              <a:schemeClr val="tx1"/>
            </a:solidFill>
            <a:round/>
            <a:headEnd/>
            <a:tailEnd type="none" w="lg" len="lg"/>
          </a:ln>
          <a:effectLst/>
        </p:spPr>
      </p:cxnSp>
      <p:sp>
        <p:nvSpPr>
          <p:cNvPr id="58376" name="Oval 8"/>
          <p:cNvSpPr>
            <a:spLocks noChangeAspect="1" noChangeArrowheads="1"/>
          </p:cNvSpPr>
          <p:nvPr/>
        </p:nvSpPr>
        <p:spPr bwMode="auto">
          <a:xfrm rot="16200000" flipH="1">
            <a:off x="3792538"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8377" name="Oval 9"/>
          <p:cNvSpPr>
            <a:spLocks noChangeAspect="1" noChangeArrowheads="1"/>
          </p:cNvSpPr>
          <p:nvPr/>
        </p:nvSpPr>
        <p:spPr bwMode="auto">
          <a:xfrm rot="16200000" flipH="1">
            <a:off x="3792538"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sp>
        <p:nvSpPr>
          <p:cNvPr id="58379" name="AutoShape 11"/>
          <p:cNvSpPr>
            <a:spLocks noChangeArrowheads="1"/>
          </p:cNvSpPr>
          <p:nvPr/>
        </p:nvSpPr>
        <p:spPr bwMode="auto">
          <a:xfrm>
            <a:off x="3906838" y="26416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0" name="AutoShape 12"/>
          <p:cNvCxnSpPr>
            <a:cxnSpLocks noChangeAspect="1" noChangeShapeType="1"/>
            <a:stCxn id="58379" idx="0"/>
            <a:endCxn id="58376" idx="6"/>
          </p:cNvCxnSpPr>
          <p:nvPr/>
        </p:nvCxnSpPr>
        <p:spPr bwMode="auto">
          <a:xfrm flipV="1">
            <a:off x="4135438" y="2133601"/>
            <a:ext cx="1588" cy="508001"/>
          </a:xfrm>
          <a:prstGeom prst="straightConnector1">
            <a:avLst/>
          </a:prstGeom>
          <a:noFill/>
          <a:ln w="50800">
            <a:solidFill>
              <a:schemeClr val="tx1"/>
            </a:solidFill>
            <a:round/>
            <a:headEnd/>
            <a:tailEnd type="none" w="lg" len="lg"/>
          </a:ln>
          <a:effectLst/>
        </p:spPr>
      </p:cxnSp>
      <p:sp>
        <p:nvSpPr>
          <p:cNvPr id="58381" name="AutoShape 13"/>
          <p:cNvSpPr>
            <a:spLocks noChangeArrowheads="1"/>
          </p:cNvSpPr>
          <p:nvPr/>
        </p:nvSpPr>
        <p:spPr bwMode="auto">
          <a:xfrm>
            <a:off x="3906838" y="36068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2" name="AutoShape 14"/>
          <p:cNvCxnSpPr>
            <a:cxnSpLocks noChangeAspect="1" noChangeShapeType="1"/>
            <a:stCxn id="58377" idx="2"/>
            <a:endCxn id="58381" idx="4"/>
          </p:cNvCxnSpPr>
          <p:nvPr/>
        </p:nvCxnSpPr>
        <p:spPr bwMode="auto">
          <a:xfrm rot="5400000" flipH="1" flipV="1">
            <a:off x="3881439" y="4318002"/>
            <a:ext cx="507999" cy="1588"/>
          </a:xfrm>
          <a:prstGeom prst="straightConnector1">
            <a:avLst/>
          </a:prstGeom>
          <a:noFill/>
          <a:ln w="50800">
            <a:solidFill>
              <a:schemeClr val="tx1"/>
            </a:solidFill>
            <a:round/>
            <a:headEnd/>
            <a:tailEnd type="none" w="lg" len="lg"/>
          </a:ln>
          <a:effectLst/>
        </p:spPr>
      </p:cxnSp>
      <p:graphicFrame>
        <p:nvGraphicFramePr>
          <p:cNvPr id="20" name="Object 19"/>
          <p:cNvGraphicFramePr>
            <a:graphicFrameLocks noChangeAspect="1"/>
          </p:cNvGraphicFramePr>
          <p:nvPr/>
        </p:nvGraphicFramePr>
        <p:xfrm>
          <a:off x="4419600" y="1712913"/>
          <a:ext cx="3738563" cy="1422400"/>
        </p:xfrm>
        <a:graphic>
          <a:graphicData uri="http://schemas.openxmlformats.org/presentationml/2006/ole">
            <p:oleObj spid="_x0000_s258050" name="Equation" r:id="rId3" imgW="1168200" imgH="444240" progId="Equation.3">
              <p:embed/>
            </p:oleObj>
          </a:graphicData>
        </a:graphic>
      </p:graphicFrame>
      <p:graphicFrame>
        <p:nvGraphicFramePr>
          <p:cNvPr id="5128" name="Object 8"/>
          <p:cNvGraphicFramePr>
            <a:graphicFrameLocks noChangeAspect="1"/>
          </p:cNvGraphicFramePr>
          <p:nvPr/>
        </p:nvGraphicFramePr>
        <p:xfrm>
          <a:off x="4419600" y="3597275"/>
          <a:ext cx="3544888" cy="1309688"/>
        </p:xfrm>
        <a:graphic>
          <a:graphicData uri="http://schemas.openxmlformats.org/presentationml/2006/ole">
            <p:oleObj spid="_x0000_s258051" name="Equation" r:id="rId4" imgW="1168200" imgH="431640" progId="Equation.3">
              <p:embed/>
            </p:oleObj>
          </a:graphicData>
        </a:graphic>
      </p:graphicFrame>
      <p:sp>
        <p:nvSpPr>
          <p:cNvPr id="21" name="Text Box 18"/>
          <p:cNvSpPr txBox="1">
            <a:spLocks noChangeArrowheads="1"/>
          </p:cNvSpPr>
          <p:nvPr/>
        </p:nvSpPr>
        <p:spPr bwMode="auto">
          <a:xfrm>
            <a:off x="76200" y="5334000"/>
            <a:ext cx="6116418"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smtClean="0">
                <a:solidFill>
                  <a:srgbClr val="2A354C"/>
                </a:solidFill>
              </a:rPr>
              <a:t>Restore a </a:t>
            </a:r>
            <a:r>
              <a:rPr lang="en-US" sz="2800" b="1" i="1">
                <a:solidFill>
                  <a:srgbClr val="2A354C"/>
                </a:solidFill>
              </a:rPr>
              <a:t>weaker notion of equivalence</a:t>
            </a:r>
            <a:r>
              <a:rPr lang="en-US" sz="2800">
                <a:solidFill>
                  <a:srgbClr val="2A354C"/>
                </a:solidFill>
              </a:rPr>
              <a:t>:</a:t>
            </a:r>
          </a:p>
        </p:txBody>
      </p:sp>
      <p:graphicFrame>
        <p:nvGraphicFramePr>
          <p:cNvPr id="6151" name="Object 7"/>
          <p:cNvGraphicFramePr>
            <a:graphicFrameLocks noChangeAspect="1"/>
          </p:cNvGraphicFramePr>
          <p:nvPr/>
        </p:nvGraphicFramePr>
        <p:xfrm>
          <a:off x="3352800" y="5751513"/>
          <a:ext cx="5486400" cy="803275"/>
        </p:xfrm>
        <a:graphic>
          <a:graphicData uri="http://schemas.openxmlformats.org/presentationml/2006/ole">
            <p:oleObj spid="_x0000_s258052" name="Equation" r:id="rId5" imgW="3035160" imgH="444240" progId="Equation.3">
              <p:embed/>
            </p:oleObj>
          </a:graphicData>
        </a:graphic>
      </p:graphicFrame>
      <p:sp>
        <p:nvSpPr>
          <p:cNvPr id="19" name="TextBox 18"/>
          <p:cNvSpPr txBox="1"/>
          <p:nvPr/>
        </p:nvSpPr>
        <p:spPr>
          <a:xfrm>
            <a:off x="0" y="6334780"/>
            <a:ext cx="3997120"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UAI-08</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343400" y="1371600"/>
            <a:ext cx="4724400" cy="3276600"/>
          </a:xfrm>
          <a:prstGeom prst="rect">
            <a:avLst/>
          </a:prstGeom>
          <a:noFill/>
          <a:ln w="50800">
            <a:noFill/>
            <a:miter lim="800000"/>
            <a:headEnd/>
            <a:tailEnd/>
          </a:ln>
          <a:effectLst/>
        </p:spPr>
        <p:txBody>
          <a:bodyPr/>
          <a:lstStyle/>
          <a:p>
            <a:pPr algn="ctr" eaLnBrk="0" hangingPunct="0">
              <a:spcBef>
                <a:spcPct val="50000"/>
              </a:spcBef>
              <a:buSzTx/>
              <a:buFontTx/>
              <a:buNone/>
            </a:pPr>
            <a:r>
              <a:rPr lang="en-US" sz="2400" b="1">
                <a:solidFill>
                  <a:srgbClr val="2A354C"/>
                </a:solidFill>
              </a:rPr>
              <a:t>Prop.:</a:t>
            </a:r>
            <a:r>
              <a:rPr lang="en-US" sz="2400"/>
              <a:t> </a:t>
            </a:r>
            <a:r>
              <a:rPr lang="en-US" sz="2400">
                <a:solidFill>
                  <a:srgbClr val="536895"/>
                </a:solidFill>
              </a:rPr>
              <a:t>If </a:t>
            </a:r>
            <a:r>
              <a:rPr lang="en-US" sz="2400" i="1">
                <a:solidFill>
                  <a:srgbClr val="536895"/>
                </a:solidFill>
                <a:latin typeface="Cambria" pitchFamily="18" charset="0"/>
              </a:rPr>
              <a:t>MI</a:t>
            </a:r>
            <a:r>
              <a:rPr lang="en-US" sz="2400">
                <a:solidFill>
                  <a:srgbClr val="536895"/>
                </a:solidFill>
                <a:latin typeface="Cambria" pitchFamily="18" charset="0"/>
              </a:rPr>
              <a:t>(</a:t>
            </a:r>
            <a:r>
              <a:rPr lang="en-US" sz="2400" i="1">
                <a:solidFill>
                  <a:srgbClr val="536895"/>
                </a:solidFill>
                <a:latin typeface="Cambria" pitchFamily="18" charset="0"/>
              </a:rPr>
              <a:t>X</a:t>
            </a:r>
            <a:r>
              <a:rPr lang="en-US" sz="2400" i="1" baseline="-25000">
                <a:solidFill>
                  <a:srgbClr val="536895"/>
                </a:solidFill>
                <a:latin typeface="Cambria" pitchFamily="18" charset="0"/>
              </a:rPr>
              <a:t>i</a:t>
            </a:r>
            <a:r>
              <a:rPr lang="en-US" sz="2400">
                <a:solidFill>
                  <a:srgbClr val="536895"/>
                </a:solidFill>
                <a:latin typeface="Cambria" pitchFamily="18" charset="0"/>
              </a:rPr>
              <a:t>,</a:t>
            </a:r>
            <a:r>
              <a:rPr lang="en-US" sz="2400" i="1">
                <a:solidFill>
                  <a:srgbClr val="536895"/>
                </a:solidFill>
                <a:latin typeface="Cambria" pitchFamily="18" charset="0"/>
              </a:rPr>
              <a:t>X</a:t>
            </a:r>
            <a:r>
              <a:rPr lang="en-US" sz="2400" i="1" baseline="-25000">
                <a:solidFill>
                  <a:srgbClr val="536895"/>
                </a:solidFill>
                <a:latin typeface="Cambria" pitchFamily="18" charset="0"/>
              </a:rPr>
              <a:t>j</a:t>
            </a:r>
            <a:r>
              <a:rPr lang="en-US" sz="2400">
                <a:solidFill>
                  <a:srgbClr val="536895"/>
                </a:solidFill>
                <a:latin typeface="Cambria" pitchFamily="18" charset="0"/>
              </a:rPr>
              <a:t>) = 0 </a:t>
            </a:r>
            <a:r>
              <a:rPr lang="en-US" sz="2400">
                <a:solidFill>
                  <a:srgbClr val="536895"/>
                </a:solidFill>
              </a:rPr>
              <a:t>in ED-BP network </a:t>
            </a:r>
            <a:r>
              <a:rPr lang="en-US" sz="2400" i="1">
                <a:solidFill>
                  <a:srgbClr val="536895"/>
                </a:solidFill>
                <a:latin typeface="Cambria" pitchFamily="18" charset="0"/>
              </a:rPr>
              <a:t>M'</a:t>
            </a:r>
            <a:r>
              <a:rPr lang="en-US" sz="2400">
                <a:solidFill>
                  <a:srgbClr val="536895"/>
                </a:solidFill>
              </a:rPr>
              <a:t>, then</a:t>
            </a:r>
            <a:r>
              <a:rPr lang="en-US" sz="2400" smtClean="0">
                <a:solidFill>
                  <a:srgbClr val="536895"/>
                </a:solidFill>
              </a:rPr>
              <a:t>:</a:t>
            </a:r>
            <a:br>
              <a:rPr lang="en-US" sz="2400" smtClean="0">
                <a:solidFill>
                  <a:srgbClr val="536895"/>
                </a:solidFill>
              </a:rPr>
            </a:br>
            <a:endParaRPr lang="en-US" sz="2400">
              <a:solidFill>
                <a:srgbClr val="536895"/>
              </a:solidFill>
            </a:endParaRPr>
          </a:p>
          <a:p>
            <a:pPr algn="ctr" eaLnBrk="0" hangingPunct="0">
              <a:spcBef>
                <a:spcPct val="50000"/>
              </a:spcBef>
              <a:buSzTx/>
              <a:buFontTx/>
              <a:buNone/>
            </a:pPr>
            <a:endParaRPr lang="en-US" sz="2400">
              <a:solidFill>
                <a:srgbClr val="536895"/>
              </a:solidFill>
            </a:endParaRPr>
          </a:p>
          <a:p>
            <a:pPr algn="ctr" eaLnBrk="0" hangingPunct="0">
              <a:spcBef>
                <a:spcPct val="50000"/>
              </a:spcBef>
              <a:buSzTx/>
              <a:buFontTx/>
              <a:buNone/>
            </a:pPr>
            <a:r>
              <a:rPr lang="en-US" sz="2400">
                <a:solidFill>
                  <a:srgbClr val="536895"/>
                </a:solidFill>
              </a:rPr>
              <a:t>where</a:t>
            </a:r>
          </a:p>
        </p:txBody>
      </p:sp>
      <p:sp>
        <p:nvSpPr>
          <p:cNvPr id="68611" name="Rectangle 3"/>
          <p:cNvSpPr>
            <a:spLocks noGrp="1" noChangeArrowheads="1"/>
          </p:cNvSpPr>
          <p:nvPr>
            <p:ph type="title"/>
          </p:nvPr>
        </p:nvSpPr>
        <p:spPr/>
        <p:txBody>
          <a:bodyPr/>
          <a:lstStyle/>
          <a:p>
            <a:r>
              <a:rPr lang="en-US"/>
              <a:t>An Easy Case: Delete a Single Edge</a:t>
            </a:r>
            <a:endParaRPr lang="en-US" sz="3600"/>
          </a:p>
        </p:txBody>
      </p:sp>
      <p:sp>
        <p:nvSpPr>
          <p:cNvPr id="68612" name="Oval 4"/>
          <p:cNvSpPr>
            <a:spLocks noChangeAspect="1" noChangeArrowheads="1"/>
          </p:cNvSpPr>
          <p:nvPr/>
        </p:nvSpPr>
        <p:spPr bwMode="auto">
          <a:xfrm rot="16200000" flipH="1">
            <a:off x="323850" y="1981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68613" name="Oval 5"/>
          <p:cNvSpPr>
            <a:spLocks noChangeAspect="1" noChangeArrowheads="1"/>
          </p:cNvSpPr>
          <p:nvPr/>
        </p:nvSpPr>
        <p:spPr bwMode="auto">
          <a:xfrm rot="16200000" flipH="1">
            <a:off x="323850" y="5105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68614" name="AutoShape 6"/>
          <p:cNvCxnSpPr>
            <a:cxnSpLocks noChangeAspect="1" noChangeShapeType="1"/>
            <a:stCxn id="68612" idx="6"/>
            <a:endCxn id="68613" idx="2"/>
          </p:cNvCxnSpPr>
          <p:nvPr/>
        </p:nvCxnSpPr>
        <p:spPr bwMode="auto">
          <a:xfrm>
            <a:off x="666750" y="2692400"/>
            <a:ext cx="0" cy="2387600"/>
          </a:xfrm>
          <a:prstGeom prst="straightConnector1">
            <a:avLst/>
          </a:prstGeom>
          <a:noFill/>
          <a:ln w="50800">
            <a:solidFill>
              <a:schemeClr val="tx1"/>
            </a:solidFill>
            <a:round/>
            <a:headEnd/>
            <a:tailEnd type="none" w="lg" len="lg"/>
          </a:ln>
          <a:effectLst/>
        </p:spPr>
      </p:cxnSp>
      <p:cxnSp>
        <p:nvCxnSpPr>
          <p:cNvPr id="68615" name="AutoShape 7"/>
          <p:cNvCxnSpPr>
            <a:cxnSpLocks noChangeAspect="1" noChangeShapeType="1"/>
            <a:stCxn id="68612" idx="4"/>
            <a:endCxn id="68617" idx="0"/>
          </p:cNvCxnSpPr>
          <p:nvPr/>
        </p:nvCxnSpPr>
        <p:spPr bwMode="auto">
          <a:xfrm>
            <a:off x="1035050" y="2324100"/>
            <a:ext cx="2141538" cy="0"/>
          </a:xfrm>
          <a:prstGeom prst="straightConnector1">
            <a:avLst/>
          </a:prstGeom>
          <a:noFill/>
          <a:ln w="50800">
            <a:solidFill>
              <a:schemeClr val="tx1"/>
            </a:solidFill>
            <a:round/>
            <a:headEnd/>
            <a:tailEnd type="none" w="lg" len="lg"/>
          </a:ln>
          <a:effectLst/>
        </p:spPr>
      </p:cxnSp>
      <p:cxnSp>
        <p:nvCxnSpPr>
          <p:cNvPr id="68616" name="AutoShape 8"/>
          <p:cNvCxnSpPr>
            <a:cxnSpLocks noChangeAspect="1" noChangeShapeType="1"/>
            <a:stCxn id="68613" idx="4"/>
            <a:endCxn id="68618" idx="0"/>
          </p:cNvCxnSpPr>
          <p:nvPr/>
        </p:nvCxnSpPr>
        <p:spPr bwMode="auto">
          <a:xfrm>
            <a:off x="1035050" y="5448300"/>
            <a:ext cx="2141538" cy="0"/>
          </a:xfrm>
          <a:prstGeom prst="straightConnector1">
            <a:avLst/>
          </a:prstGeom>
          <a:noFill/>
          <a:ln w="50800">
            <a:solidFill>
              <a:schemeClr val="tx1"/>
            </a:solidFill>
            <a:round/>
            <a:headEnd/>
            <a:tailEnd type="none" w="lg" len="lg"/>
          </a:ln>
          <a:effectLst/>
        </p:spPr>
      </p:cxnSp>
      <p:sp>
        <p:nvSpPr>
          <p:cNvPr id="68617" name="Oval 9"/>
          <p:cNvSpPr>
            <a:spLocks noChangeAspect="1" noChangeArrowheads="1"/>
          </p:cNvSpPr>
          <p:nvPr/>
        </p:nvSpPr>
        <p:spPr bwMode="auto">
          <a:xfrm rot="16200000" flipH="1">
            <a:off x="3201988" y="1981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Cambria" pitchFamily="18" charset="0"/>
              </a:rPr>
              <a:t>X</a:t>
            </a:r>
            <a:r>
              <a:rPr lang="en-US" sz="3200" i="1" baseline="-25000" smtClean="0">
                <a:latin typeface="Cambria" pitchFamily="18" charset="0"/>
              </a:rPr>
              <a:t>i</a:t>
            </a:r>
            <a:endParaRPr lang="en-US" sz="3200" i="1" baseline="-25000">
              <a:latin typeface="Cambria" pitchFamily="18" charset="0"/>
            </a:endParaRPr>
          </a:p>
        </p:txBody>
      </p:sp>
      <p:sp>
        <p:nvSpPr>
          <p:cNvPr id="68618" name="Oval 10"/>
          <p:cNvSpPr>
            <a:spLocks noChangeAspect="1" noChangeArrowheads="1"/>
          </p:cNvSpPr>
          <p:nvPr/>
        </p:nvSpPr>
        <p:spPr bwMode="auto">
          <a:xfrm rot="16200000" flipH="1">
            <a:off x="3201988" y="5105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Cambria" pitchFamily="18" charset="0"/>
              </a:rPr>
              <a:t>X</a:t>
            </a:r>
            <a:r>
              <a:rPr lang="en-US" sz="3200" i="1" baseline="-25000" smtClean="0">
                <a:latin typeface="Cambria" pitchFamily="18" charset="0"/>
              </a:rPr>
              <a:t>j</a:t>
            </a:r>
            <a:endParaRPr lang="en-US" sz="3200" i="1" baseline="-25000">
              <a:latin typeface="Cambria" pitchFamily="18" charset="0"/>
            </a:endParaRPr>
          </a:p>
        </p:txBody>
      </p:sp>
      <p:sp>
        <p:nvSpPr>
          <p:cNvPr id="68620" name="AutoShape 12"/>
          <p:cNvSpPr>
            <a:spLocks noChangeArrowheads="1"/>
          </p:cNvSpPr>
          <p:nvPr/>
        </p:nvSpPr>
        <p:spPr bwMode="auto">
          <a:xfrm>
            <a:off x="3316288" y="31750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68621" name="AutoShape 13"/>
          <p:cNvCxnSpPr>
            <a:cxnSpLocks noChangeAspect="1" noChangeShapeType="1"/>
            <a:stCxn id="68620" idx="0"/>
            <a:endCxn id="68617" idx="6"/>
          </p:cNvCxnSpPr>
          <p:nvPr/>
        </p:nvCxnSpPr>
        <p:spPr bwMode="auto">
          <a:xfrm flipV="1">
            <a:off x="3544888" y="2667000"/>
            <a:ext cx="1588" cy="508000"/>
          </a:xfrm>
          <a:prstGeom prst="straightConnector1">
            <a:avLst/>
          </a:prstGeom>
          <a:noFill/>
          <a:ln w="50800">
            <a:solidFill>
              <a:schemeClr val="tx1"/>
            </a:solidFill>
            <a:round/>
            <a:headEnd/>
            <a:tailEnd type="none" w="lg" len="lg"/>
          </a:ln>
          <a:effectLst/>
        </p:spPr>
      </p:cxnSp>
      <p:sp>
        <p:nvSpPr>
          <p:cNvPr id="68622" name="AutoShape 14"/>
          <p:cNvSpPr>
            <a:spLocks noChangeArrowheads="1"/>
          </p:cNvSpPr>
          <p:nvPr/>
        </p:nvSpPr>
        <p:spPr bwMode="auto">
          <a:xfrm>
            <a:off x="3316288" y="41402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68623" name="AutoShape 15"/>
          <p:cNvCxnSpPr>
            <a:cxnSpLocks noChangeAspect="1" noChangeShapeType="1"/>
            <a:stCxn id="68618" idx="2"/>
            <a:endCxn id="68622" idx="4"/>
          </p:cNvCxnSpPr>
          <p:nvPr/>
        </p:nvCxnSpPr>
        <p:spPr bwMode="auto">
          <a:xfrm rot="5400000" flipH="1" flipV="1">
            <a:off x="3290888" y="4851400"/>
            <a:ext cx="508000" cy="1588"/>
          </a:xfrm>
          <a:prstGeom prst="straightConnector1">
            <a:avLst/>
          </a:prstGeom>
          <a:noFill/>
          <a:ln w="50800">
            <a:solidFill>
              <a:schemeClr val="tx1"/>
            </a:solidFill>
            <a:round/>
            <a:headEnd/>
            <a:tailEnd type="none" w="lg" len="lg"/>
          </a:ln>
          <a:effectLst/>
        </p:spPr>
      </p:cxnSp>
      <p:sp>
        <p:nvSpPr>
          <p:cNvPr id="68629" name="Text Box 21"/>
          <p:cNvSpPr txBox="1">
            <a:spLocks noChangeArrowheads="1"/>
          </p:cNvSpPr>
          <p:nvPr/>
        </p:nvSpPr>
        <p:spPr bwMode="auto">
          <a:xfrm>
            <a:off x="4800600" y="4953000"/>
            <a:ext cx="4070350" cy="822325"/>
          </a:xfrm>
          <a:prstGeom prst="rect">
            <a:avLst/>
          </a:prstGeom>
          <a:noFill/>
          <a:ln w="50800">
            <a:noFill/>
            <a:miter lim="800000"/>
            <a:headEnd/>
            <a:tailEnd/>
          </a:ln>
          <a:effectLst/>
        </p:spPr>
        <p:txBody>
          <a:bodyPr wrap="none">
            <a:spAutoFit/>
          </a:bodyPr>
          <a:lstStyle/>
          <a:p>
            <a:pPr eaLnBrk="0" hangingPunct="0">
              <a:spcBef>
                <a:spcPct val="50000"/>
              </a:spcBef>
              <a:buSzTx/>
              <a:buFontTx/>
              <a:buNone/>
            </a:pPr>
            <a:r>
              <a:rPr lang="en-US" sz="2400">
                <a:solidFill>
                  <a:srgbClr val="2A354C"/>
                </a:solidFill>
              </a:rPr>
              <a:t>With multiple edges deleted</a:t>
            </a:r>
            <a:br>
              <a:rPr lang="en-US" sz="2400">
                <a:solidFill>
                  <a:srgbClr val="2A354C"/>
                </a:solidFill>
              </a:rPr>
            </a:br>
            <a:r>
              <a:rPr lang="en-US" sz="2400">
                <a:solidFill>
                  <a:srgbClr val="2A354C"/>
                </a:solidFill>
              </a:rPr>
              <a:t>(</a:t>
            </a:r>
            <a:r>
              <a:rPr lang="en-US" sz="2400">
                <a:solidFill>
                  <a:srgbClr val="536895"/>
                </a:solidFill>
              </a:rPr>
              <a:t>ZERO-EC</a:t>
            </a:r>
            <a:r>
              <a:rPr lang="en-US" sz="2400">
                <a:solidFill>
                  <a:srgbClr val="2A354C"/>
                </a:solidFill>
              </a:rPr>
              <a:t>):</a:t>
            </a:r>
          </a:p>
        </p:txBody>
      </p:sp>
      <p:graphicFrame>
        <p:nvGraphicFramePr>
          <p:cNvPr id="13319" name="Object 7"/>
          <p:cNvGraphicFramePr>
            <a:graphicFrameLocks noChangeAspect="1"/>
          </p:cNvGraphicFramePr>
          <p:nvPr/>
        </p:nvGraphicFramePr>
        <p:xfrm>
          <a:off x="3657600" y="2620962"/>
          <a:ext cx="1300163" cy="731838"/>
        </p:xfrm>
        <a:graphic>
          <a:graphicData uri="http://schemas.openxmlformats.org/presentationml/2006/ole">
            <p:oleObj spid="_x0000_s13319" name="Equation" r:id="rId3" imgW="406080" imgH="228600" progId="Equation.3">
              <p:embed/>
            </p:oleObj>
          </a:graphicData>
        </a:graphic>
      </p:graphicFrame>
      <p:graphicFrame>
        <p:nvGraphicFramePr>
          <p:cNvPr id="13320" name="Object 8"/>
          <p:cNvGraphicFramePr>
            <a:graphicFrameLocks noChangeAspect="1"/>
          </p:cNvGraphicFramePr>
          <p:nvPr/>
        </p:nvGraphicFramePr>
        <p:xfrm>
          <a:off x="3657600" y="4525962"/>
          <a:ext cx="1309688" cy="731838"/>
        </p:xfrm>
        <a:graphic>
          <a:graphicData uri="http://schemas.openxmlformats.org/presentationml/2006/ole">
            <p:oleObj spid="_x0000_s13320" name="Equation" r:id="rId4" imgW="431640" imgH="241200" progId="Equation.3">
              <p:embed/>
            </p:oleObj>
          </a:graphicData>
        </a:graphic>
      </p:graphicFrame>
      <p:graphicFrame>
        <p:nvGraphicFramePr>
          <p:cNvPr id="13323" name="Object 11"/>
          <p:cNvGraphicFramePr>
            <a:graphicFrameLocks noChangeAspect="1"/>
          </p:cNvGraphicFramePr>
          <p:nvPr/>
        </p:nvGraphicFramePr>
        <p:xfrm>
          <a:off x="5699125" y="2209800"/>
          <a:ext cx="1763923" cy="1143000"/>
        </p:xfrm>
        <a:graphic>
          <a:graphicData uri="http://schemas.openxmlformats.org/presentationml/2006/ole">
            <p:oleObj spid="_x0000_s13323" name="Equation" r:id="rId5" imgW="685800" imgH="444240" progId="Equation.3">
              <p:embed/>
            </p:oleObj>
          </a:graphicData>
        </a:graphic>
      </p:graphicFrame>
      <p:graphicFrame>
        <p:nvGraphicFramePr>
          <p:cNvPr id="13325" name="Object 13"/>
          <p:cNvGraphicFramePr>
            <a:graphicFrameLocks noChangeAspect="1"/>
          </p:cNvGraphicFramePr>
          <p:nvPr/>
        </p:nvGraphicFramePr>
        <p:xfrm>
          <a:off x="4581525" y="3657600"/>
          <a:ext cx="4410075" cy="882650"/>
        </p:xfrm>
        <a:graphic>
          <a:graphicData uri="http://schemas.openxmlformats.org/presentationml/2006/ole">
            <p:oleObj spid="_x0000_s13325" name="Equation" r:id="rId6" imgW="1714320" imgH="342720" progId="Equation.3">
              <p:embed/>
            </p:oleObj>
          </a:graphicData>
        </a:graphic>
      </p:graphicFrame>
      <p:graphicFrame>
        <p:nvGraphicFramePr>
          <p:cNvPr id="13327" name="Object 15"/>
          <p:cNvGraphicFramePr>
            <a:graphicFrameLocks noChangeAspect="1"/>
          </p:cNvGraphicFramePr>
          <p:nvPr/>
        </p:nvGraphicFramePr>
        <p:xfrm>
          <a:off x="5638800" y="5638800"/>
          <a:ext cx="2286000" cy="1143000"/>
        </p:xfrm>
        <a:graphic>
          <a:graphicData uri="http://schemas.openxmlformats.org/presentationml/2006/ole">
            <p:oleObj spid="_x0000_s13327" name="Equation" r:id="rId7" imgW="888840" imgH="444240" progId="Equation.3">
              <p:embed/>
            </p:oleObj>
          </a:graphicData>
        </a:graphic>
      </p:graphicFrame>
      <p:sp>
        <p:nvSpPr>
          <p:cNvPr id="21" name="TextBox 20"/>
          <p:cNvSpPr txBox="1"/>
          <p:nvPr/>
        </p:nvSpPr>
        <p:spPr>
          <a:xfrm>
            <a:off x="0" y="6334780"/>
            <a:ext cx="3997120"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UAI-08</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343400" y="1371600"/>
            <a:ext cx="4724400" cy="3276600"/>
          </a:xfrm>
          <a:prstGeom prst="rect">
            <a:avLst/>
          </a:prstGeom>
          <a:noFill/>
          <a:ln w="50800">
            <a:noFill/>
            <a:miter lim="800000"/>
            <a:headEnd/>
            <a:tailEnd/>
          </a:ln>
          <a:effectLst/>
        </p:spPr>
        <p:txBody>
          <a:bodyPr/>
          <a:lstStyle/>
          <a:p>
            <a:pPr algn="ctr" eaLnBrk="0" hangingPunct="0">
              <a:spcBef>
                <a:spcPct val="50000"/>
              </a:spcBef>
              <a:buSzTx/>
              <a:buFontTx/>
              <a:buNone/>
            </a:pPr>
            <a:r>
              <a:rPr lang="en-US" sz="2400" b="1">
                <a:solidFill>
                  <a:srgbClr val="2A354C"/>
                </a:solidFill>
              </a:rPr>
              <a:t>Prop.:</a:t>
            </a:r>
            <a:r>
              <a:rPr lang="en-US" sz="2400"/>
              <a:t> </a:t>
            </a:r>
            <a:r>
              <a:rPr lang="en-US" sz="2400" smtClean="0">
                <a:solidFill>
                  <a:srgbClr val="536895"/>
                </a:solidFill>
              </a:rPr>
              <a:t>For any edge in </a:t>
            </a:r>
            <a:r>
              <a:rPr lang="en-US" sz="2400">
                <a:solidFill>
                  <a:srgbClr val="536895"/>
                </a:solidFill>
              </a:rPr>
              <a:t>ED-BP network </a:t>
            </a:r>
            <a:r>
              <a:rPr lang="en-US" sz="2400" i="1">
                <a:solidFill>
                  <a:srgbClr val="536895"/>
                </a:solidFill>
                <a:latin typeface="Cambria" pitchFamily="18" charset="0"/>
              </a:rPr>
              <a:t>M</a:t>
            </a:r>
            <a:r>
              <a:rPr lang="en-US" sz="2400" i="1" smtClean="0">
                <a:solidFill>
                  <a:srgbClr val="536895"/>
                </a:solidFill>
                <a:latin typeface="Cambria" pitchFamily="18" charset="0"/>
              </a:rPr>
              <a:t>'</a:t>
            </a:r>
            <a:r>
              <a:rPr lang="en-US" sz="2400" smtClean="0">
                <a:solidFill>
                  <a:srgbClr val="536895"/>
                </a:solidFill>
              </a:rPr>
              <a:t>:</a:t>
            </a:r>
            <a:br>
              <a:rPr lang="en-US" sz="2400" smtClean="0">
                <a:solidFill>
                  <a:srgbClr val="536895"/>
                </a:solidFill>
              </a:rPr>
            </a:br>
            <a:endParaRPr lang="en-US" sz="2400">
              <a:solidFill>
                <a:srgbClr val="536895"/>
              </a:solidFill>
            </a:endParaRPr>
          </a:p>
          <a:p>
            <a:pPr algn="ctr" eaLnBrk="0" hangingPunct="0">
              <a:spcBef>
                <a:spcPct val="50000"/>
              </a:spcBef>
              <a:buSzTx/>
              <a:buFontTx/>
              <a:buNone/>
            </a:pPr>
            <a:endParaRPr lang="en-US" sz="2400">
              <a:solidFill>
                <a:srgbClr val="536895"/>
              </a:solidFill>
            </a:endParaRPr>
          </a:p>
          <a:p>
            <a:pPr algn="ctr" eaLnBrk="0" hangingPunct="0">
              <a:spcBef>
                <a:spcPct val="50000"/>
              </a:spcBef>
              <a:buSzTx/>
              <a:buFontTx/>
              <a:buNone/>
            </a:pPr>
            <a:r>
              <a:rPr lang="en-US" sz="2400">
                <a:solidFill>
                  <a:srgbClr val="536895"/>
                </a:solidFill>
              </a:rPr>
              <a:t>where</a:t>
            </a:r>
          </a:p>
        </p:txBody>
      </p:sp>
      <p:sp>
        <p:nvSpPr>
          <p:cNvPr id="68611" name="Rectangle 3"/>
          <p:cNvSpPr>
            <a:spLocks noGrp="1" noChangeArrowheads="1"/>
          </p:cNvSpPr>
          <p:nvPr>
            <p:ph type="title"/>
          </p:nvPr>
        </p:nvSpPr>
        <p:spPr/>
        <p:txBody>
          <a:bodyPr/>
          <a:lstStyle/>
          <a:p>
            <a:r>
              <a:rPr lang="en-US"/>
              <a:t>An Easy Case: Delete a Single Edge</a:t>
            </a:r>
            <a:endParaRPr lang="en-US" sz="3600"/>
          </a:p>
        </p:txBody>
      </p:sp>
      <p:sp>
        <p:nvSpPr>
          <p:cNvPr id="68612" name="Oval 4"/>
          <p:cNvSpPr>
            <a:spLocks noChangeAspect="1" noChangeArrowheads="1"/>
          </p:cNvSpPr>
          <p:nvPr/>
        </p:nvSpPr>
        <p:spPr bwMode="auto">
          <a:xfrm rot="16200000" flipH="1">
            <a:off x="323850" y="1981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68613" name="Oval 5"/>
          <p:cNvSpPr>
            <a:spLocks noChangeAspect="1" noChangeArrowheads="1"/>
          </p:cNvSpPr>
          <p:nvPr/>
        </p:nvSpPr>
        <p:spPr bwMode="auto">
          <a:xfrm rot="16200000" flipH="1">
            <a:off x="323850" y="5105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68614" name="AutoShape 6"/>
          <p:cNvCxnSpPr>
            <a:cxnSpLocks noChangeAspect="1" noChangeShapeType="1"/>
            <a:stCxn id="68612" idx="6"/>
            <a:endCxn id="68613" idx="2"/>
          </p:cNvCxnSpPr>
          <p:nvPr/>
        </p:nvCxnSpPr>
        <p:spPr bwMode="auto">
          <a:xfrm>
            <a:off x="666750" y="2692400"/>
            <a:ext cx="0" cy="2387600"/>
          </a:xfrm>
          <a:prstGeom prst="straightConnector1">
            <a:avLst/>
          </a:prstGeom>
          <a:noFill/>
          <a:ln w="50800">
            <a:solidFill>
              <a:schemeClr val="tx1"/>
            </a:solidFill>
            <a:round/>
            <a:headEnd/>
            <a:tailEnd type="none" w="lg" len="lg"/>
          </a:ln>
          <a:effectLst/>
        </p:spPr>
      </p:cxnSp>
      <p:cxnSp>
        <p:nvCxnSpPr>
          <p:cNvPr id="68615" name="AutoShape 7"/>
          <p:cNvCxnSpPr>
            <a:cxnSpLocks noChangeAspect="1" noChangeShapeType="1"/>
            <a:stCxn id="68612" idx="4"/>
            <a:endCxn id="68617" idx="0"/>
          </p:cNvCxnSpPr>
          <p:nvPr/>
        </p:nvCxnSpPr>
        <p:spPr bwMode="auto">
          <a:xfrm>
            <a:off x="1035050" y="2324100"/>
            <a:ext cx="2141538" cy="0"/>
          </a:xfrm>
          <a:prstGeom prst="straightConnector1">
            <a:avLst/>
          </a:prstGeom>
          <a:noFill/>
          <a:ln w="50800">
            <a:solidFill>
              <a:schemeClr val="tx1"/>
            </a:solidFill>
            <a:round/>
            <a:headEnd/>
            <a:tailEnd type="none" w="lg" len="lg"/>
          </a:ln>
          <a:effectLst/>
        </p:spPr>
      </p:cxnSp>
      <p:cxnSp>
        <p:nvCxnSpPr>
          <p:cNvPr id="68616" name="AutoShape 8"/>
          <p:cNvCxnSpPr>
            <a:cxnSpLocks noChangeAspect="1" noChangeShapeType="1"/>
            <a:stCxn id="68613" idx="4"/>
            <a:endCxn id="68618" idx="0"/>
          </p:cNvCxnSpPr>
          <p:nvPr/>
        </p:nvCxnSpPr>
        <p:spPr bwMode="auto">
          <a:xfrm>
            <a:off x="1035050" y="5448300"/>
            <a:ext cx="2141538" cy="0"/>
          </a:xfrm>
          <a:prstGeom prst="straightConnector1">
            <a:avLst/>
          </a:prstGeom>
          <a:noFill/>
          <a:ln w="50800">
            <a:solidFill>
              <a:schemeClr val="tx1"/>
            </a:solidFill>
            <a:round/>
            <a:headEnd/>
            <a:tailEnd type="none" w="lg" len="lg"/>
          </a:ln>
          <a:effectLst/>
        </p:spPr>
      </p:cxnSp>
      <p:sp>
        <p:nvSpPr>
          <p:cNvPr id="68617" name="Oval 9"/>
          <p:cNvSpPr>
            <a:spLocks noChangeAspect="1" noChangeArrowheads="1"/>
          </p:cNvSpPr>
          <p:nvPr/>
        </p:nvSpPr>
        <p:spPr bwMode="auto">
          <a:xfrm rot="16200000" flipH="1">
            <a:off x="3201988" y="1981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Cambria" pitchFamily="18" charset="0"/>
              </a:rPr>
              <a:t>X</a:t>
            </a:r>
            <a:r>
              <a:rPr lang="en-US" sz="3200" i="1" baseline="-25000" smtClean="0">
                <a:latin typeface="Cambria" pitchFamily="18" charset="0"/>
              </a:rPr>
              <a:t>i</a:t>
            </a:r>
            <a:endParaRPr lang="en-US" sz="3200" i="1" baseline="-25000">
              <a:latin typeface="Cambria" pitchFamily="18" charset="0"/>
            </a:endParaRPr>
          </a:p>
        </p:txBody>
      </p:sp>
      <p:sp>
        <p:nvSpPr>
          <p:cNvPr id="68618" name="Oval 10"/>
          <p:cNvSpPr>
            <a:spLocks noChangeAspect="1" noChangeArrowheads="1"/>
          </p:cNvSpPr>
          <p:nvPr/>
        </p:nvSpPr>
        <p:spPr bwMode="auto">
          <a:xfrm rot="16200000" flipH="1">
            <a:off x="3201988" y="5105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Cambria" pitchFamily="18" charset="0"/>
              </a:rPr>
              <a:t>X</a:t>
            </a:r>
            <a:r>
              <a:rPr lang="en-US" sz="3200" i="1" baseline="-25000" smtClean="0">
                <a:latin typeface="Cambria" pitchFamily="18" charset="0"/>
              </a:rPr>
              <a:t>j</a:t>
            </a:r>
            <a:endParaRPr lang="en-US" sz="3200" i="1" baseline="-25000">
              <a:latin typeface="Cambria" pitchFamily="18" charset="0"/>
            </a:endParaRPr>
          </a:p>
        </p:txBody>
      </p:sp>
      <p:sp>
        <p:nvSpPr>
          <p:cNvPr id="68620" name="AutoShape 12"/>
          <p:cNvSpPr>
            <a:spLocks noChangeArrowheads="1"/>
          </p:cNvSpPr>
          <p:nvPr/>
        </p:nvSpPr>
        <p:spPr bwMode="auto">
          <a:xfrm>
            <a:off x="3316288" y="31750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68621" name="AutoShape 13"/>
          <p:cNvCxnSpPr>
            <a:cxnSpLocks noChangeAspect="1" noChangeShapeType="1"/>
            <a:stCxn id="68620" idx="0"/>
            <a:endCxn id="68617" idx="6"/>
          </p:cNvCxnSpPr>
          <p:nvPr/>
        </p:nvCxnSpPr>
        <p:spPr bwMode="auto">
          <a:xfrm flipV="1">
            <a:off x="3544888" y="2667000"/>
            <a:ext cx="1588" cy="508000"/>
          </a:xfrm>
          <a:prstGeom prst="straightConnector1">
            <a:avLst/>
          </a:prstGeom>
          <a:noFill/>
          <a:ln w="50800">
            <a:solidFill>
              <a:schemeClr val="tx1"/>
            </a:solidFill>
            <a:round/>
            <a:headEnd/>
            <a:tailEnd type="none" w="lg" len="lg"/>
          </a:ln>
          <a:effectLst/>
        </p:spPr>
      </p:cxnSp>
      <p:sp>
        <p:nvSpPr>
          <p:cNvPr id="68622" name="AutoShape 14"/>
          <p:cNvSpPr>
            <a:spLocks noChangeArrowheads="1"/>
          </p:cNvSpPr>
          <p:nvPr/>
        </p:nvSpPr>
        <p:spPr bwMode="auto">
          <a:xfrm>
            <a:off x="3316288" y="41402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68623" name="AutoShape 15"/>
          <p:cNvCxnSpPr>
            <a:cxnSpLocks noChangeAspect="1" noChangeShapeType="1"/>
            <a:stCxn id="68618" idx="2"/>
            <a:endCxn id="68622" idx="4"/>
          </p:cNvCxnSpPr>
          <p:nvPr/>
        </p:nvCxnSpPr>
        <p:spPr bwMode="auto">
          <a:xfrm rot="5400000" flipH="1" flipV="1">
            <a:off x="3290888" y="4851400"/>
            <a:ext cx="508000" cy="1588"/>
          </a:xfrm>
          <a:prstGeom prst="straightConnector1">
            <a:avLst/>
          </a:prstGeom>
          <a:noFill/>
          <a:ln w="50800">
            <a:solidFill>
              <a:schemeClr val="tx1"/>
            </a:solidFill>
            <a:round/>
            <a:headEnd/>
            <a:tailEnd type="none" w="lg" len="lg"/>
          </a:ln>
          <a:effectLst/>
        </p:spPr>
      </p:cxnSp>
      <p:sp>
        <p:nvSpPr>
          <p:cNvPr id="68629" name="Text Box 21"/>
          <p:cNvSpPr txBox="1">
            <a:spLocks noChangeArrowheads="1"/>
          </p:cNvSpPr>
          <p:nvPr/>
        </p:nvSpPr>
        <p:spPr bwMode="auto">
          <a:xfrm>
            <a:off x="4800600" y="4953000"/>
            <a:ext cx="3722942" cy="830997"/>
          </a:xfrm>
          <a:prstGeom prst="rect">
            <a:avLst/>
          </a:prstGeom>
          <a:noFill/>
          <a:ln w="50800">
            <a:noFill/>
            <a:miter lim="800000"/>
            <a:headEnd/>
            <a:tailEnd/>
          </a:ln>
          <a:effectLst/>
        </p:spPr>
        <p:txBody>
          <a:bodyPr wrap="none">
            <a:spAutoFit/>
          </a:bodyPr>
          <a:lstStyle/>
          <a:p>
            <a:pPr eaLnBrk="0" hangingPunct="0">
              <a:spcBef>
                <a:spcPct val="50000"/>
              </a:spcBef>
              <a:buSzTx/>
              <a:buFontTx/>
              <a:buNone/>
            </a:pPr>
            <a:r>
              <a:rPr lang="en-US" sz="2400">
                <a:solidFill>
                  <a:srgbClr val="2A354C"/>
                </a:solidFill>
              </a:rPr>
              <a:t>With multiple edges deleted</a:t>
            </a:r>
            <a:br>
              <a:rPr lang="en-US" sz="2400">
                <a:solidFill>
                  <a:srgbClr val="2A354C"/>
                </a:solidFill>
              </a:rPr>
            </a:br>
            <a:r>
              <a:rPr lang="en-US" sz="2400" smtClean="0">
                <a:solidFill>
                  <a:srgbClr val="2A354C"/>
                </a:solidFill>
              </a:rPr>
              <a:t>(</a:t>
            </a:r>
            <a:r>
              <a:rPr lang="en-US" sz="2400" smtClean="0">
                <a:solidFill>
                  <a:srgbClr val="536895"/>
                </a:solidFill>
              </a:rPr>
              <a:t>GENERAL-EC</a:t>
            </a:r>
            <a:r>
              <a:rPr lang="en-US" sz="2400">
                <a:solidFill>
                  <a:srgbClr val="2A354C"/>
                </a:solidFill>
              </a:rPr>
              <a:t>):</a:t>
            </a:r>
          </a:p>
        </p:txBody>
      </p:sp>
      <p:graphicFrame>
        <p:nvGraphicFramePr>
          <p:cNvPr id="13319" name="Object 7"/>
          <p:cNvGraphicFramePr>
            <a:graphicFrameLocks noChangeAspect="1"/>
          </p:cNvGraphicFramePr>
          <p:nvPr/>
        </p:nvGraphicFramePr>
        <p:xfrm>
          <a:off x="3657600" y="2620962"/>
          <a:ext cx="1300163" cy="731838"/>
        </p:xfrm>
        <a:graphic>
          <a:graphicData uri="http://schemas.openxmlformats.org/presentationml/2006/ole">
            <p:oleObj spid="_x0000_s16386" name="Equation" r:id="rId3" imgW="406080" imgH="228600" progId="Equation.3">
              <p:embed/>
            </p:oleObj>
          </a:graphicData>
        </a:graphic>
      </p:graphicFrame>
      <p:graphicFrame>
        <p:nvGraphicFramePr>
          <p:cNvPr id="13320" name="Object 8"/>
          <p:cNvGraphicFramePr>
            <a:graphicFrameLocks noChangeAspect="1"/>
          </p:cNvGraphicFramePr>
          <p:nvPr/>
        </p:nvGraphicFramePr>
        <p:xfrm>
          <a:off x="3657600" y="4525962"/>
          <a:ext cx="1309688" cy="731838"/>
        </p:xfrm>
        <a:graphic>
          <a:graphicData uri="http://schemas.openxmlformats.org/presentationml/2006/ole">
            <p:oleObj spid="_x0000_s16387" name="Equation" r:id="rId4" imgW="431640" imgH="241200" progId="Equation.3">
              <p:embed/>
            </p:oleObj>
          </a:graphicData>
        </a:graphic>
      </p:graphicFrame>
      <p:graphicFrame>
        <p:nvGraphicFramePr>
          <p:cNvPr id="13323" name="Object 11"/>
          <p:cNvGraphicFramePr>
            <a:graphicFrameLocks noChangeAspect="1"/>
          </p:cNvGraphicFramePr>
          <p:nvPr/>
        </p:nvGraphicFramePr>
        <p:xfrm>
          <a:off x="5683250" y="2178050"/>
          <a:ext cx="1797050" cy="1208088"/>
        </p:xfrm>
        <a:graphic>
          <a:graphicData uri="http://schemas.openxmlformats.org/presentationml/2006/ole">
            <p:oleObj spid="_x0000_s16388" name="Equation" r:id="rId5" imgW="698400" imgH="469800" progId="Equation.3">
              <p:embed/>
            </p:oleObj>
          </a:graphicData>
        </a:graphic>
      </p:graphicFrame>
      <p:graphicFrame>
        <p:nvGraphicFramePr>
          <p:cNvPr id="13325" name="Object 13"/>
          <p:cNvGraphicFramePr>
            <a:graphicFrameLocks noChangeAspect="1"/>
          </p:cNvGraphicFramePr>
          <p:nvPr/>
        </p:nvGraphicFramePr>
        <p:xfrm>
          <a:off x="4630738" y="3657600"/>
          <a:ext cx="4311650" cy="882650"/>
        </p:xfrm>
        <a:graphic>
          <a:graphicData uri="http://schemas.openxmlformats.org/presentationml/2006/ole">
            <p:oleObj spid="_x0000_s16389" name="Equation" r:id="rId6" imgW="1676160" imgH="342720" progId="Equation.3">
              <p:embed/>
            </p:oleObj>
          </a:graphicData>
        </a:graphic>
      </p:graphicFrame>
      <p:graphicFrame>
        <p:nvGraphicFramePr>
          <p:cNvPr id="13327" name="Object 15"/>
          <p:cNvGraphicFramePr>
            <a:graphicFrameLocks noChangeAspect="1"/>
          </p:cNvGraphicFramePr>
          <p:nvPr/>
        </p:nvGraphicFramePr>
        <p:xfrm>
          <a:off x="5622925" y="5562600"/>
          <a:ext cx="2317750" cy="1208088"/>
        </p:xfrm>
        <a:graphic>
          <a:graphicData uri="http://schemas.openxmlformats.org/presentationml/2006/ole">
            <p:oleObj spid="_x0000_s16390" name="Equation" r:id="rId7" imgW="901440" imgH="469800" progId="Equation.3">
              <p:embed/>
            </p:oleObj>
          </a:graphicData>
        </a:graphic>
      </p:graphicFrame>
      <p:sp>
        <p:nvSpPr>
          <p:cNvPr id="21" name="TextBox 20"/>
          <p:cNvSpPr txBox="1"/>
          <p:nvPr/>
        </p:nvSpPr>
        <p:spPr>
          <a:xfrm>
            <a:off x="0" y="6334780"/>
            <a:ext cx="3997120"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UAI-08</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65125" y="1295400"/>
            <a:ext cx="4909293" cy="1384995"/>
          </a:xfrm>
          <a:prstGeom prst="rect">
            <a:avLst/>
          </a:prstGeom>
          <a:noFill/>
          <a:ln w="50800">
            <a:noFill/>
            <a:miter lim="800000"/>
            <a:headEnd/>
            <a:tailEnd/>
          </a:ln>
          <a:effectLst/>
        </p:spPr>
        <p:txBody>
          <a:bodyPr wrap="none">
            <a:spAutoFit/>
          </a:bodyPr>
          <a:lstStyle/>
          <a:p>
            <a:pPr eaLnBrk="0" hangingPunct="0">
              <a:spcBef>
                <a:spcPct val="50000"/>
              </a:spcBef>
              <a:buSzTx/>
              <a:buFontTx/>
              <a:buNone/>
            </a:pPr>
            <a:r>
              <a:rPr lang="en-US" sz="2400">
                <a:solidFill>
                  <a:srgbClr val="2A354C"/>
                </a:solidFill>
              </a:rPr>
              <a:t>Bethe free energy approximation:</a:t>
            </a:r>
            <a:br>
              <a:rPr lang="en-US" sz="2400">
                <a:solidFill>
                  <a:srgbClr val="2A354C"/>
                </a:solidFill>
              </a:rPr>
            </a:br>
            <a:endParaRPr lang="en-US" sz="2400">
              <a:solidFill>
                <a:srgbClr val="2A354C"/>
              </a:solidFill>
            </a:endParaRPr>
          </a:p>
          <a:p>
            <a:pPr eaLnBrk="0" hangingPunct="0">
              <a:spcBef>
                <a:spcPct val="50000"/>
              </a:spcBef>
              <a:buSzTx/>
              <a:buFontTx/>
              <a:buNone/>
            </a:pPr>
            <a:r>
              <a:rPr lang="en-US" sz="2400">
                <a:solidFill>
                  <a:srgbClr val="2A354C"/>
                </a:solidFill>
              </a:rPr>
              <a:t>as a partition function approximation:</a:t>
            </a:r>
          </a:p>
        </p:txBody>
      </p:sp>
      <p:sp>
        <p:nvSpPr>
          <p:cNvPr id="70659" name="Rectangle 3"/>
          <p:cNvSpPr>
            <a:spLocks noGrp="1" noChangeArrowheads="1"/>
          </p:cNvSpPr>
          <p:nvPr>
            <p:ph type="title"/>
          </p:nvPr>
        </p:nvSpPr>
        <p:spPr/>
        <p:txBody>
          <a:bodyPr/>
          <a:lstStyle/>
          <a:p>
            <a:r>
              <a:rPr lang="en-US"/>
              <a:t>Bethe Free Energy is </a:t>
            </a:r>
            <a:r>
              <a:rPr lang="en-US" sz="3600"/>
              <a:t>ZERO-EC</a:t>
            </a:r>
          </a:p>
        </p:txBody>
      </p:sp>
      <p:grpSp>
        <p:nvGrpSpPr>
          <p:cNvPr id="2" name="Group 5"/>
          <p:cNvGrpSpPr>
            <a:grpSpLocks/>
          </p:cNvGrpSpPr>
          <p:nvPr/>
        </p:nvGrpSpPr>
        <p:grpSpPr bwMode="auto">
          <a:xfrm>
            <a:off x="457200" y="4114800"/>
            <a:ext cx="2138363" cy="2286000"/>
            <a:chOff x="1872" y="2544"/>
            <a:chExt cx="1347" cy="1440"/>
          </a:xfrm>
        </p:grpSpPr>
        <p:sp>
          <p:nvSpPr>
            <p:cNvPr id="70662" name="Oval 6"/>
            <p:cNvSpPr>
              <a:spLocks noChangeAspect="1" noChangeArrowheads="1"/>
            </p:cNvSpPr>
            <p:nvPr/>
          </p:nvSpPr>
          <p:spPr bwMode="auto">
            <a:xfrm rot="16200000" flipH="1">
              <a:off x="1872" y="2544"/>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70663" name="Oval 7"/>
            <p:cNvSpPr>
              <a:spLocks noChangeAspect="1" noChangeArrowheads="1"/>
            </p:cNvSpPr>
            <p:nvPr/>
          </p:nvSpPr>
          <p:spPr bwMode="auto">
            <a:xfrm rot="16200000" flipH="1">
              <a:off x="1872" y="3725"/>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70664" name="AutoShape 8"/>
            <p:cNvCxnSpPr>
              <a:cxnSpLocks noChangeAspect="1" noChangeShapeType="1"/>
              <a:stCxn id="70662" idx="6"/>
              <a:endCxn id="70663" idx="2"/>
            </p:cNvCxnSpPr>
            <p:nvPr/>
          </p:nvCxnSpPr>
          <p:spPr bwMode="auto">
            <a:xfrm>
              <a:off x="2002" y="2820"/>
              <a:ext cx="0" cy="890"/>
            </a:xfrm>
            <a:prstGeom prst="straightConnector1">
              <a:avLst/>
            </a:prstGeom>
            <a:noFill/>
            <a:ln w="50800">
              <a:solidFill>
                <a:schemeClr val="tx1"/>
              </a:solidFill>
              <a:round/>
              <a:headEnd/>
              <a:tailEnd type="none" w="lg" len="lg"/>
            </a:ln>
            <a:effectLst/>
          </p:spPr>
        </p:cxnSp>
        <p:cxnSp>
          <p:nvCxnSpPr>
            <p:cNvPr id="70665" name="AutoShape 9"/>
            <p:cNvCxnSpPr>
              <a:cxnSpLocks noChangeAspect="1" noChangeShapeType="1"/>
              <a:stCxn id="70662" idx="4"/>
              <a:endCxn id="70667" idx="0"/>
            </p:cNvCxnSpPr>
            <p:nvPr/>
          </p:nvCxnSpPr>
          <p:spPr bwMode="auto">
            <a:xfrm>
              <a:off x="2148" y="2674"/>
              <a:ext cx="797" cy="0"/>
            </a:xfrm>
            <a:prstGeom prst="straightConnector1">
              <a:avLst/>
            </a:prstGeom>
            <a:noFill/>
            <a:ln w="50800">
              <a:solidFill>
                <a:schemeClr val="tx1"/>
              </a:solidFill>
              <a:round/>
              <a:headEnd/>
              <a:tailEnd type="none" w="lg" len="lg"/>
            </a:ln>
            <a:effectLst/>
          </p:spPr>
        </p:cxnSp>
        <p:cxnSp>
          <p:nvCxnSpPr>
            <p:cNvPr id="70666" name="AutoShape 10"/>
            <p:cNvCxnSpPr>
              <a:cxnSpLocks noChangeAspect="1" noChangeShapeType="1"/>
              <a:stCxn id="70663" idx="4"/>
              <a:endCxn id="70668" idx="0"/>
            </p:cNvCxnSpPr>
            <p:nvPr/>
          </p:nvCxnSpPr>
          <p:spPr bwMode="auto">
            <a:xfrm>
              <a:off x="2148" y="3855"/>
              <a:ext cx="797" cy="0"/>
            </a:xfrm>
            <a:prstGeom prst="straightConnector1">
              <a:avLst/>
            </a:prstGeom>
            <a:noFill/>
            <a:ln w="50800">
              <a:solidFill>
                <a:schemeClr val="tx1"/>
              </a:solidFill>
              <a:round/>
              <a:headEnd/>
              <a:tailEnd type="none" w="lg" len="lg"/>
            </a:ln>
            <a:effectLst/>
          </p:spPr>
        </p:cxnSp>
        <p:sp>
          <p:nvSpPr>
            <p:cNvPr id="70667" name="Oval 11"/>
            <p:cNvSpPr>
              <a:spLocks noChangeAspect="1" noChangeArrowheads="1"/>
            </p:cNvSpPr>
            <p:nvPr/>
          </p:nvSpPr>
          <p:spPr bwMode="auto">
            <a:xfrm rot="16200000" flipH="1">
              <a:off x="2960" y="2544"/>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3200" i="1">
                <a:latin typeface="Times New Roman" pitchFamily="18" charset="0"/>
              </a:endParaRPr>
            </a:p>
          </p:txBody>
        </p:sp>
        <p:sp>
          <p:nvSpPr>
            <p:cNvPr id="70668" name="Oval 12"/>
            <p:cNvSpPr>
              <a:spLocks noChangeAspect="1" noChangeArrowheads="1"/>
            </p:cNvSpPr>
            <p:nvPr/>
          </p:nvSpPr>
          <p:spPr bwMode="auto">
            <a:xfrm rot="16200000" flipH="1">
              <a:off x="2960" y="3725"/>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endParaRPr lang="en-US" sz="3200" i="1">
                <a:latin typeface="Times New Roman" pitchFamily="18" charset="0"/>
              </a:endParaRPr>
            </a:p>
          </p:txBody>
        </p:sp>
        <p:grpSp>
          <p:nvGrpSpPr>
            <p:cNvPr id="3" name="Group 13"/>
            <p:cNvGrpSpPr>
              <a:grpSpLocks noChangeAspect="1"/>
            </p:cNvGrpSpPr>
            <p:nvPr/>
          </p:nvGrpSpPr>
          <p:grpSpPr bwMode="auto">
            <a:xfrm>
              <a:off x="3003" y="2813"/>
              <a:ext cx="173" cy="902"/>
              <a:chOff x="2308" y="1984"/>
              <a:chExt cx="288" cy="1504"/>
            </a:xfrm>
          </p:grpSpPr>
          <p:sp>
            <p:nvSpPr>
              <p:cNvPr id="70670" name="AutoShape 14"/>
              <p:cNvSpPr>
                <a:spLocks noChangeAspect="1" noChangeArrowheads="1"/>
              </p:cNvSpPr>
              <p:nvPr/>
            </p:nvSpPr>
            <p:spPr bwMode="auto">
              <a:xfrm>
                <a:off x="2308" y="2288"/>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0671" name="AutoShape 15"/>
              <p:cNvCxnSpPr>
                <a:cxnSpLocks noChangeAspect="1" noChangeShapeType="1"/>
                <a:stCxn id="70670" idx="0"/>
                <a:endCxn id="70667" idx="6"/>
              </p:cNvCxnSpPr>
              <p:nvPr/>
            </p:nvCxnSpPr>
            <p:spPr bwMode="auto">
              <a:xfrm flipV="1">
                <a:off x="2452" y="1984"/>
                <a:ext cx="0" cy="288"/>
              </a:xfrm>
              <a:prstGeom prst="straightConnector1">
                <a:avLst/>
              </a:prstGeom>
              <a:noFill/>
              <a:ln w="50800">
                <a:solidFill>
                  <a:schemeClr val="tx1"/>
                </a:solidFill>
                <a:round/>
                <a:headEnd/>
                <a:tailEnd type="none" w="lg" len="lg"/>
              </a:ln>
              <a:effectLst/>
            </p:spPr>
          </p:cxnSp>
          <p:sp>
            <p:nvSpPr>
              <p:cNvPr id="70672" name="AutoShape 16"/>
              <p:cNvSpPr>
                <a:spLocks noChangeAspect="1" noChangeArrowheads="1"/>
              </p:cNvSpPr>
              <p:nvPr/>
            </p:nvSpPr>
            <p:spPr bwMode="auto">
              <a:xfrm>
                <a:off x="2308" y="2896"/>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0673" name="AutoShape 17"/>
              <p:cNvCxnSpPr>
                <a:cxnSpLocks noChangeAspect="1" noChangeShapeType="1"/>
                <a:stCxn id="70668" idx="2"/>
                <a:endCxn id="70672" idx="4"/>
              </p:cNvCxnSpPr>
              <p:nvPr/>
            </p:nvCxnSpPr>
            <p:spPr bwMode="auto">
              <a:xfrm flipV="1">
                <a:off x="2452" y="3200"/>
                <a:ext cx="0" cy="288"/>
              </a:xfrm>
              <a:prstGeom prst="straightConnector1">
                <a:avLst/>
              </a:prstGeom>
              <a:noFill/>
              <a:ln w="50800">
                <a:solidFill>
                  <a:schemeClr val="tx1"/>
                </a:solidFill>
                <a:round/>
                <a:headEnd/>
                <a:tailEnd type="none" w="lg" len="lg"/>
              </a:ln>
              <a:effectLst/>
            </p:spPr>
          </p:cxnSp>
        </p:grpSp>
      </p:grpSp>
      <p:sp>
        <p:nvSpPr>
          <p:cNvPr id="70676" name="Text Box 20"/>
          <p:cNvSpPr txBox="1">
            <a:spLocks noChangeArrowheads="1"/>
          </p:cNvSpPr>
          <p:nvPr/>
        </p:nvSpPr>
        <p:spPr bwMode="auto">
          <a:xfrm>
            <a:off x="2971800" y="4267200"/>
            <a:ext cx="5476564" cy="954107"/>
          </a:xfrm>
          <a:prstGeom prst="rect">
            <a:avLst/>
          </a:prstGeom>
          <a:noFill/>
          <a:ln w="50800">
            <a:noFill/>
            <a:miter lim="800000"/>
            <a:headEnd/>
            <a:tailEnd/>
          </a:ln>
          <a:effectLst/>
        </p:spPr>
        <p:txBody>
          <a:bodyPr wrap="none">
            <a:spAutoFit/>
          </a:bodyPr>
          <a:lstStyle/>
          <a:p>
            <a:pPr eaLnBrk="0" hangingPunct="0">
              <a:spcBef>
                <a:spcPct val="50000"/>
              </a:spcBef>
              <a:buSzTx/>
              <a:buFontTx/>
              <a:buNone/>
            </a:pPr>
            <a:r>
              <a:rPr lang="en-US" sz="2800" b="1">
                <a:solidFill>
                  <a:srgbClr val="2A354C"/>
                </a:solidFill>
              </a:rPr>
              <a:t>Theorem:</a:t>
            </a:r>
            <a:r>
              <a:rPr lang="en-US" sz="2800">
                <a:solidFill>
                  <a:srgbClr val="2A354C"/>
                </a:solidFill>
              </a:rPr>
              <a:t> </a:t>
            </a:r>
            <a:r>
              <a:rPr lang="en-US" sz="2800">
                <a:solidFill>
                  <a:srgbClr val="536895"/>
                </a:solidFill>
              </a:rPr>
              <a:t>The Bethe approximation </a:t>
            </a:r>
            <a:br>
              <a:rPr lang="en-US" sz="2800">
                <a:solidFill>
                  <a:srgbClr val="536895"/>
                </a:solidFill>
              </a:rPr>
            </a:br>
            <a:r>
              <a:rPr lang="en-US" sz="2800">
                <a:solidFill>
                  <a:srgbClr val="536895"/>
                </a:solidFill>
              </a:rPr>
              <a:t>is ZERO-EC when </a:t>
            </a:r>
            <a:r>
              <a:rPr lang="en-US" sz="2800" i="1">
                <a:solidFill>
                  <a:srgbClr val="536895"/>
                </a:solidFill>
                <a:latin typeface="Cambria" pitchFamily="18" charset="0"/>
              </a:rPr>
              <a:t>M'</a:t>
            </a:r>
            <a:r>
              <a:rPr lang="en-US" sz="2800">
                <a:solidFill>
                  <a:srgbClr val="536895"/>
                </a:solidFill>
                <a:latin typeface="Cambria" pitchFamily="18" charset="0"/>
              </a:rPr>
              <a:t> </a:t>
            </a:r>
            <a:r>
              <a:rPr lang="en-US" sz="2800">
                <a:solidFill>
                  <a:srgbClr val="536895"/>
                </a:solidFill>
              </a:rPr>
              <a:t>is a tree :</a:t>
            </a:r>
          </a:p>
        </p:txBody>
      </p:sp>
      <p:grpSp>
        <p:nvGrpSpPr>
          <p:cNvPr id="4" name="Group 22"/>
          <p:cNvGrpSpPr>
            <a:grpSpLocks/>
          </p:cNvGrpSpPr>
          <p:nvPr/>
        </p:nvGrpSpPr>
        <p:grpSpPr bwMode="auto">
          <a:xfrm>
            <a:off x="6553200" y="1638300"/>
            <a:ext cx="2138363" cy="2286000"/>
            <a:chOff x="192" y="1512"/>
            <a:chExt cx="1347" cy="1440"/>
          </a:xfrm>
        </p:grpSpPr>
        <p:sp>
          <p:nvSpPr>
            <p:cNvPr id="70679" name="Oval 23"/>
            <p:cNvSpPr>
              <a:spLocks noChangeAspect="1" noChangeArrowheads="1"/>
            </p:cNvSpPr>
            <p:nvPr/>
          </p:nvSpPr>
          <p:spPr bwMode="auto">
            <a:xfrm rot="16200000" flipH="1">
              <a:off x="192" y="1512"/>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70680" name="Oval 24"/>
            <p:cNvSpPr>
              <a:spLocks noChangeAspect="1" noChangeArrowheads="1"/>
            </p:cNvSpPr>
            <p:nvPr/>
          </p:nvSpPr>
          <p:spPr bwMode="auto">
            <a:xfrm rot="16200000" flipH="1">
              <a:off x="192" y="2693"/>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70681" name="AutoShape 25"/>
            <p:cNvCxnSpPr>
              <a:cxnSpLocks noChangeAspect="1" noChangeShapeType="1"/>
              <a:stCxn id="70679" idx="6"/>
              <a:endCxn id="70680" idx="2"/>
            </p:cNvCxnSpPr>
            <p:nvPr/>
          </p:nvCxnSpPr>
          <p:spPr bwMode="auto">
            <a:xfrm>
              <a:off x="322" y="1788"/>
              <a:ext cx="0" cy="890"/>
            </a:xfrm>
            <a:prstGeom prst="straightConnector1">
              <a:avLst/>
            </a:prstGeom>
            <a:noFill/>
            <a:ln w="50800">
              <a:solidFill>
                <a:schemeClr val="tx1"/>
              </a:solidFill>
              <a:round/>
              <a:headEnd/>
              <a:tailEnd type="none" w="lg" len="lg"/>
            </a:ln>
            <a:effectLst/>
          </p:spPr>
        </p:cxnSp>
        <p:cxnSp>
          <p:nvCxnSpPr>
            <p:cNvPr id="70682" name="AutoShape 26"/>
            <p:cNvCxnSpPr>
              <a:cxnSpLocks noChangeAspect="1" noChangeShapeType="1"/>
              <a:stCxn id="70679" idx="4"/>
              <a:endCxn id="70684" idx="0"/>
            </p:cNvCxnSpPr>
            <p:nvPr/>
          </p:nvCxnSpPr>
          <p:spPr bwMode="auto">
            <a:xfrm>
              <a:off x="468" y="1642"/>
              <a:ext cx="797" cy="0"/>
            </a:xfrm>
            <a:prstGeom prst="straightConnector1">
              <a:avLst/>
            </a:prstGeom>
            <a:noFill/>
            <a:ln w="50800">
              <a:solidFill>
                <a:schemeClr val="tx1"/>
              </a:solidFill>
              <a:round/>
              <a:headEnd/>
              <a:tailEnd type="none" w="lg" len="lg"/>
            </a:ln>
            <a:effectLst/>
          </p:spPr>
        </p:cxnSp>
        <p:cxnSp>
          <p:nvCxnSpPr>
            <p:cNvPr id="70683" name="AutoShape 27"/>
            <p:cNvCxnSpPr>
              <a:cxnSpLocks noChangeAspect="1" noChangeShapeType="1"/>
              <a:stCxn id="70680" idx="4"/>
              <a:endCxn id="70685" idx="0"/>
            </p:cNvCxnSpPr>
            <p:nvPr/>
          </p:nvCxnSpPr>
          <p:spPr bwMode="auto">
            <a:xfrm>
              <a:off x="468" y="2823"/>
              <a:ext cx="797" cy="0"/>
            </a:xfrm>
            <a:prstGeom prst="straightConnector1">
              <a:avLst/>
            </a:prstGeom>
            <a:noFill/>
            <a:ln w="50800">
              <a:solidFill>
                <a:schemeClr val="tx1"/>
              </a:solidFill>
              <a:round/>
              <a:headEnd/>
              <a:tailEnd type="none" w="lg" len="lg"/>
            </a:ln>
            <a:effectLst/>
          </p:spPr>
        </p:cxnSp>
        <p:sp>
          <p:nvSpPr>
            <p:cNvPr id="70684" name="Oval 28"/>
            <p:cNvSpPr>
              <a:spLocks noChangeAspect="1" noChangeArrowheads="1"/>
            </p:cNvSpPr>
            <p:nvPr/>
          </p:nvSpPr>
          <p:spPr bwMode="auto">
            <a:xfrm rot="16200000" flipH="1">
              <a:off x="1280" y="1512"/>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3200" i="1">
                <a:latin typeface="Times New Roman" pitchFamily="18" charset="0"/>
              </a:endParaRPr>
            </a:p>
          </p:txBody>
        </p:sp>
        <p:sp>
          <p:nvSpPr>
            <p:cNvPr id="70685" name="Oval 29"/>
            <p:cNvSpPr>
              <a:spLocks noChangeAspect="1" noChangeArrowheads="1"/>
            </p:cNvSpPr>
            <p:nvPr/>
          </p:nvSpPr>
          <p:spPr bwMode="auto">
            <a:xfrm rot="16200000" flipH="1">
              <a:off x="1280" y="2693"/>
              <a:ext cx="259" cy="25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endParaRPr lang="en-US" sz="3200" i="1">
                <a:latin typeface="Times New Roman" pitchFamily="18" charset="0"/>
              </a:endParaRPr>
            </a:p>
          </p:txBody>
        </p:sp>
        <p:cxnSp>
          <p:nvCxnSpPr>
            <p:cNvPr id="70686" name="AutoShape 30"/>
            <p:cNvCxnSpPr>
              <a:cxnSpLocks noChangeShapeType="1"/>
              <a:stCxn id="70684" idx="6"/>
              <a:endCxn id="70685" idx="2"/>
            </p:cNvCxnSpPr>
            <p:nvPr/>
          </p:nvCxnSpPr>
          <p:spPr bwMode="auto">
            <a:xfrm>
              <a:off x="1410" y="1788"/>
              <a:ext cx="0" cy="890"/>
            </a:xfrm>
            <a:prstGeom prst="straightConnector1">
              <a:avLst/>
            </a:prstGeom>
            <a:noFill/>
            <a:ln w="50800">
              <a:solidFill>
                <a:schemeClr val="tx1"/>
              </a:solidFill>
              <a:round/>
              <a:headEnd/>
              <a:tailEnd/>
            </a:ln>
            <a:effectLst/>
          </p:spPr>
        </p:cxnSp>
      </p:grpSp>
      <p:graphicFrame>
        <p:nvGraphicFramePr>
          <p:cNvPr id="14344" name="Object 8"/>
          <p:cNvGraphicFramePr>
            <a:graphicFrameLocks noChangeAspect="1"/>
          </p:cNvGraphicFramePr>
          <p:nvPr/>
        </p:nvGraphicFramePr>
        <p:xfrm>
          <a:off x="4003675" y="5181600"/>
          <a:ext cx="3527425" cy="1143000"/>
        </p:xfrm>
        <a:graphic>
          <a:graphicData uri="http://schemas.openxmlformats.org/presentationml/2006/ole">
            <p:oleObj spid="_x0000_s14344" name="Equation" r:id="rId3" imgW="1371600" imgH="444240" progId="Equation.3">
              <p:embed/>
            </p:oleObj>
          </a:graphicData>
        </a:graphic>
      </p:graphicFrame>
      <p:graphicFrame>
        <p:nvGraphicFramePr>
          <p:cNvPr id="14345" name="Object 9"/>
          <p:cNvGraphicFramePr>
            <a:graphicFrameLocks noChangeAspect="1"/>
          </p:cNvGraphicFramePr>
          <p:nvPr/>
        </p:nvGraphicFramePr>
        <p:xfrm>
          <a:off x="838200" y="2743200"/>
          <a:ext cx="2317750" cy="620713"/>
        </p:xfrm>
        <a:graphic>
          <a:graphicData uri="http://schemas.openxmlformats.org/presentationml/2006/ole">
            <p:oleObj spid="_x0000_s14345" name="Equation" r:id="rId4" imgW="901440" imgH="241200" progId="Equation.3">
              <p:embed/>
            </p:oleObj>
          </a:graphicData>
        </a:graphic>
      </p:graphicFrame>
      <p:graphicFrame>
        <p:nvGraphicFramePr>
          <p:cNvPr id="14346" name="Object 10"/>
          <p:cNvGraphicFramePr>
            <a:graphicFrameLocks noChangeAspect="1"/>
          </p:cNvGraphicFramePr>
          <p:nvPr/>
        </p:nvGraphicFramePr>
        <p:xfrm>
          <a:off x="838200" y="1676400"/>
          <a:ext cx="2286000" cy="620713"/>
        </p:xfrm>
        <a:graphic>
          <a:graphicData uri="http://schemas.openxmlformats.org/presentationml/2006/ole">
            <p:oleObj spid="_x0000_s14346" name="Equation" r:id="rId5" imgW="888840" imgH="241200" progId="Equation.3">
              <p:embed/>
            </p:oleObj>
          </a:graphicData>
        </a:graphic>
      </p:graphicFrame>
      <p:sp>
        <p:nvSpPr>
          <p:cNvPr id="36" name="TextBox 35"/>
          <p:cNvSpPr txBox="1"/>
          <p:nvPr/>
        </p:nvSpPr>
        <p:spPr>
          <a:xfrm>
            <a:off x="7315200" y="1143000"/>
            <a:ext cx="590226" cy="707886"/>
          </a:xfrm>
          <a:prstGeom prst="rect">
            <a:avLst/>
          </a:prstGeom>
          <a:noFill/>
        </p:spPr>
        <p:txBody>
          <a:bodyPr wrap="none" rtlCol="0">
            <a:spAutoFit/>
          </a:bodyPr>
          <a:lstStyle/>
          <a:p>
            <a:r>
              <a:rPr lang="en-US" sz="4000" i="1" smtClean="0">
                <a:latin typeface="Cambria" pitchFamily="18" charset="0"/>
              </a:rPr>
              <a:t>M</a:t>
            </a:r>
            <a:endParaRPr lang="en-US" sz="4000" i="1">
              <a:latin typeface="Cambria" pitchFamily="18" charset="0"/>
            </a:endParaRPr>
          </a:p>
        </p:txBody>
      </p:sp>
      <p:sp>
        <p:nvSpPr>
          <p:cNvPr id="37" name="TextBox 36"/>
          <p:cNvSpPr txBox="1"/>
          <p:nvPr/>
        </p:nvSpPr>
        <p:spPr>
          <a:xfrm>
            <a:off x="1238574" y="3635514"/>
            <a:ext cx="710451" cy="707886"/>
          </a:xfrm>
          <a:prstGeom prst="rect">
            <a:avLst/>
          </a:prstGeom>
          <a:noFill/>
        </p:spPr>
        <p:txBody>
          <a:bodyPr wrap="none" rtlCol="0">
            <a:spAutoFit/>
          </a:bodyPr>
          <a:lstStyle/>
          <a:p>
            <a:r>
              <a:rPr lang="en-US" sz="4000" i="1" smtClean="0">
                <a:latin typeface="Cambria" pitchFamily="18" charset="0"/>
              </a:rPr>
              <a:t>M'</a:t>
            </a:r>
            <a:endParaRPr lang="en-US" sz="4000" i="1">
              <a:latin typeface="Cambria" pitchFamily="18" charset="0"/>
            </a:endParaRPr>
          </a:p>
        </p:txBody>
      </p:sp>
      <p:sp>
        <p:nvSpPr>
          <p:cNvPr id="32" name="TextBox 31"/>
          <p:cNvSpPr txBox="1"/>
          <p:nvPr/>
        </p:nvSpPr>
        <p:spPr>
          <a:xfrm>
            <a:off x="0" y="6334780"/>
            <a:ext cx="3997120"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UAI-08</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Overview</a:t>
            </a:r>
          </a:p>
        </p:txBody>
      </p:sp>
      <p:grpSp>
        <p:nvGrpSpPr>
          <p:cNvPr id="2" name="Group 110"/>
          <p:cNvGrpSpPr>
            <a:grpSpLocks noChangeAspect="1"/>
          </p:cNvGrpSpPr>
          <p:nvPr/>
        </p:nvGrpSpPr>
        <p:grpSpPr bwMode="auto">
          <a:xfrm>
            <a:off x="2057400" y="1676400"/>
            <a:ext cx="1276350" cy="1293813"/>
            <a:chOff x="12336" y="9552"/>
            <a:chExt cx="1140" cy="1155"/>
          </a:xfrm>
        </p:grpSpPr>
        <p:sp>
          <p:nvSpPr>
            <p:cNvPr id="76804" name="Oval 111"/>
            <p:cNvSpPr>
              <a:spLocks noChangeAspect="1" noChangeArrowheads="1"/>
            </p:cNvSpPr>
            <p:nvPr/>
          </p:nvSpPr>
          <p:spPr bwMode="auto">
            <a:xfrm rot="16200000" flipH="1">
              <a:off x="1233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05" name="Oval 112"/>
            <p:cNvSpPr>
              <a:spLocks noChangeAspect="1" noChangeArrowheads="1"/>
            </p:cNvSpPr>
            <p:nvPr/>
          </p:nvSpPr>
          <p:spPr bwMode="auto">
            <a:xfrm rot="16200000" flipH="1">
              <a:off x="1233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06" name="Oval 113"/>
            <p:cNvSpPr>
              <a:spLocks noChangeAspect="1" noChangeArrowheads="1"/>
            </p:cNvSpPr>
            <p:nvPr/>
          </p:nvSpPr>
          <p:spPr bwMode="auto">
            <a:xfrm rot="16200000" flipH="1">
              <a:off x="1233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07" name="Oval 114"/>
            <p:cNvSpPr>
              <a:spLocks noChangeAspect="1" noChangeArrowheads="1"/>
            </p:cNvSpPr>
            <p:nvPr/>
          </p:nvSpPr>
          <p:spPr bwMode="auto">
            <a:xfrm rot="16200000" flipH="1">
              <a:off x="12832"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08" name="Oval 115"/>
            <p:cNvSpPr>
              <a:spLocks noChangeAspect="1" noChangeArrowheads="1"/>
            </p:cNvSpPr>
            <p:nvPr/>
          </p:nvSpPr>
          <p:spPr bwMode="auto">
            <a:xfrm rot="16200000" flipH="1">
              <a:off x="12832"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09" name="Oval 116"/>
            <p:cNvSpPr>
              <a:spLocks noChangeAspect="1" noChangeArrowheads="1"/>
            </p:cNvSpPr>
            <p:nvPr/>
          </p:nvSpPr>
          <p:spPr bwMode="auto">
            <a:xfrm rot="16200000" flipH="1">
              <a:off x="12832"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10" name="Oval 117"/>
            <p:cNvSpPr>
              <a:spLocks noChangeAspect="1" noChangeArrowheads="1"/>
            </p:cNvSpPr>
            <p:nvPr/>
          </p:nvSpPr>
          <p:spPr bwMode="auto">
            <a:xfrm rot="16200000" flipH="1">
              <a:off x="1332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11" name="Oval 118"/>
            <p:cNvSpPr>
              <a:spLocks noChangeAspect="1" noChangeArrowheads="1"/>
            </p:cNvSpPr>
            <p:nvPr/>
          </p:nvSpPr>
          <p:spPr bwMode="auto">
            <a:xfrm rot="16200000" flipH="1">
              <a:off x="1332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12" name="Oval 119"/>
            <p:cNvSpPr>
              <a:spLocks noChangeAspect="1" noChangeArrowheads="1"/>
            </p:cNvSpPr>
            <p:nvPr/>
          </p:nvSpPr>
          <p:spPr bwMode="auto">
            <a:xfrm rot="16200000" flipH="1">
              <a:off x="1332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cxnSp>
          <p:nvCxnSpPr>
            <p:cNvPr id="76813" name="AutoShape 120"/>
            <p:cNvCxnSpPr>
              <a:cxnSpLocks noChangeAspect="1" noChangeShapeType="1"/>
              <a:stCxn id="76804" idx="4"/>
              <a:endCxn id="76807" idx="0"/>
            </p:cNvCxnSpPr>
            <p:nvPr/>
          </p:nvCxnSpPr>
          <p:spPr bwMode="auto">
            <a:xfrm>
              <a:off x="12491" y="9627"/>
              <a:ext cx="336" cy="0"/>
            </a:xfrm>
            <a:prstGeom prst="straightConnector1">
              <a:avLst/>
            </a:prstGeom>
            <a:noFill/>
            <a:ln w="38100">
              <a:solidFill>
                <a:schemeClr val="tx1"/>
              </a:solidFill>
              <a:round/>
              <a:headEnd/>
              <a:tailEnd/>
            </a:ln>
          </p:spPr>
        </p:cxnSp>
        <p:cxnSp>
          <p:nvCxnSpPr>
            <p:cNvPr id="76814" name="AutoShape 121"/>
            <p:cNvCxnSpPr>
              <a:cxnSpLocks noChangeAspect="1" noChangeShapeType="1"/>
              <a:stCxn id="76807" idx="4"/>
              <a:endCxn id="76810" idx="0"/>
            </p:cNvCxnSpPr>
            <p:nvPr/>
          </p:nvCxnSpPr>
          <p:spPr bwMode="auto">
            <a:xfrm>
              <a:off x="12986" y="9627"/>
              <a:ext cx="335" cy="0"/>
            </a:xfrm>
            <a:prstGeom prst="straightConnector1">
              <a:avLst/>
            </a:prstGeom>
            <a:noFill/>
            <a:ln w="38100">
              <a:solidFill>
                <a:schemeClr val="tx1"/>
              </a:solidFill>
              <a:round/>
              <a:headEnd/>
              <a:tailEnd/>
            </a:ln>
          </p:spPr>
        </p:cxnSp>
        <p:cxnSp>
          <p:nvCxnSpPr>
            <p:cNvPr id="76815" name="AutoShape 122"/>
            <p:cNvCxnSpPr>
              <a:cxnSpLocks noChangeAspect="1" noChangeShapeType="1"/>
              <a:stCxn id="76804" idx="6"/>
              <a:endCxn id="76805" idx="2"/>
            </p:cNvCxnSpPr>
            <p:nvPr/>
          </p:nvCxnSpPr>
          <p:spPr bwMode="auto">
            <a:xfrm>
              <a:off x="12411" y="9707"/>
              <a:ext cx="0" cy="341"/>
            </a:xfrm>
            <a:prstGeom prst="straightConnector1">
              <a:avLst/>
            </a:prstGeom>
            <a:noFill/>
            <a:ln w="38100">
              <a:solidFill>
                <a:schemeClr val="tx1"/>
              </a:solidFill>
              <a:round/>
              <a:headEnd/>
              <a:tailEnd/>
            </a:ln>
          </p:spPr>
        </p:cxnSp>
        <p:cxnSp>
          <p:nvCxnSpPr>
            <p:cNvPr id="76816" name="AutoShape 123"/>
            <p:cNvCxnSpPr>
              <a:cxnSpLocks noChangeAspect="1" noChangeShapeType="1"/>
              <a:stCxn id="76805" idx="6"/>
              <a:endCxn id="76806" idx="2"/>
            </p:cNvCxnSpPr>
            <p:nvPr/>
          </p:nvCxnSpPr>
          <p:spPr bwMode="auto">
            <a:xfrm>
              <a:off x="12411" y="10208"/>
              <a:ext cx="0" cy="344"/>
            </a:xfrm>
            <a:prstGeom prst="straightConnector1">
              <a:avLst/>
            </a:prstGeom>
            <a:noFill/>
            <a:ln w="38100">
              <a:solidFill>
                <a:schemeClr val="tx1"/>
              </a:solidFill>
              <a:round/>
              <a:headEnd/>
              <a:tailEnd/>
            </a:ln>
          </p:spPr>
        </p:cxnSp>
        <p:cxnSp>
          <p:nvCxnSpPr>
            <p:cNvPr id="76817" name="AutoShape 124"/>
            <p:cNvCxnSpPr>
              <a:cxnSpLocks noChangeAspect="1" noChangeShapeType="1"/>
              <a:stCxn id="76805" idx="4"/>
              <a:endCxn id="76808" idx="0"/>
            </p:cNvCxnSpPr>
            <p:nvPr/>
          </p:nvCxnSpPr>
          <p:spPr bwMode="auto">
            <a:xfrm>
              <a:off x="12491" y="10128"/>
              <a:ext cx="336" cy="0"/>
            </a:xfrm>
            <a:prstGeom prst="straightConnector1">
              <a:avLst/>
            </a:prstGeom>
            <a:noFill/>
            <a:ln w="38100">
              <a:solidFill>
                <a:schemeClr val="tx1"/>
              </a:solidFill>
              <a:round/>
              <a:headEnd/>
              <a:tailEnd/>
            </a:ln>
          </p:spPr>
        </p:cxnSp>
        <p:cxnSp>
          <p:nvCxnSpPr>
            <p:cNvPr id="76818" name="AutoShape 125"/>
            <p:cNvCxnSpPr>
              <a:cxnSpLocks noChangeAspect="1" noChangeShapeType="1"/>
              <a:stCxn id="76808" idx="4"/>
              <a:endCxn id="76811" idx="0"/>
            </p:cNvCxnSpPr>
            <p:nvPr/>
          </p:nvCxnSpPr>
          <p:spPr bwMode="auto">
            <a:xfrm>
              <a:off x="12986" y="10128"/>
              <a:ext cx="335" cy="0"/>
            </a:xfrm>
            <a:prstGeom prst="straightConnector1">
              <a:avLst/>
            </a:prstGeom>
            <a:noFill/>
            <a:ln w="38100">
              <a:solidFill>
                <a:schemeClr val="tx1"/>
              </a:solidFill>
              <a:round/>
              <a:headEnd/>
              <a:tailEnd/>
            </a:ln>
          </p:spPr>
        </p:cxnSp>
        <p:cxnSp>
          <p:nvCxnSpPr>
            <p:cNvPr id="76819" name="AutoShape 126"/>
            <p:cNvCxnSpPr>
              <a:cxnSpLocks noChangeAspect="1" noChangeShapeType="1"/>
              <a:stCxn id="76806" idx="4"/>
              <a:endCxn id="76809" idx="0"/>
            </p:cNvCxnSpPr>
            <p:nvPr/>
          </p:nvCxnSpPr>
          <p:spPr bwMode="auto">
            <a:xfrm>
              <a:off x="12491" y="10632"/>
              <a:ext cx="336" cy="0"/>
            </a:xfrm>
            <a:prstGeom prst="straightConnector1">
              <a:avLst/>
            </a:prstGeom>
            <a:noFill/>
            <a:ln w="38100">
              <a:solidFill>
                <a:schemeClr val="tx1"/>
              </a:solidFill>
              <a:round/>
              <a:headEnd/>
              <a:tailEnd/>
            </a:ln>
          </p:spPr>
        </p:cxnSp>
        <p:cxnSp>
          <p:nvCxnSpPr>
            <p:cNvPr id="76820" name="AutoShape 127"/>
            <p:cNvCxnSpPr>
              <a:cxnSpLocks noChangeAspect="1" noChangeShapeType="1"/>
              <a:stCxn id="76809" idx="4"/>
              <a:endCxn id="76812" idx="0"/>
            </p:cNvCxnSpPr>
            <p:nvPr/>
          </p:nvCxnSpPr>
          <p:spPr bwMode="auto">
            <a:xfrm>
              <a:off x="12986" y="10632"/>
              <a:ext cx="335" cy="0"/>
            </a:xfrm>
            <a:prstGeom prst="straightConnector1">
              <a:avLst/>
            </a:prstGeom>
            <a:noFill/>
            <a:ln w="38100">
              <a:solidFill>
                <a:schemeClr val="tx1"/>
              </a:solidFill>
              <a:round/>
              <a:headEnd/>
              <a:tailEnd/>
            </a:ln>
          </p:spPr>
        </p:cxnSp>
      </p:grpSp>
      <p:grpSp>
        <p:nvGrpSpPr>
          <p:cNvPr id="3" name="Group 128"/>
          <p:cNvGrpSpPr>
            <a:grpSpLocks noChangeAspect="1"/>
          </p:cNvGrpSpPr>
          <p:nvPr/>
        </p:nvGrpSpPr>
        <p:grpSpPr bwMode="auto">
          <a:xfrm>
            <a:off x="4848225" y="1676400"/>
            <a:ext cx="1276350" cy="1293813"/>
            <a:chOff x="15000" y="9552"/>
            <a:chExt cx="1140" cy="1155"/>
          </a:xfrm>
        </p:grpSpPr>
        <p:sp>
          <p:nvSpPr>
            <p:cNvPr id="76822" name="Oval 129"/>
            <p:cNvSpPr>
              <a:spLocks noChangeAspect="1" noChangeArrowheads="1"/>
            </p:cNvSpPr>
            <p:nvPr/>
          </p:nvSpPr>
          <p:spPr bwMode="auto">
            <a:xfrm rot="16200000" flipH="1">
              <a:off x="1500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3" name="Oval 130"/>
            <p:cNvSpPr>
              <a:spLocks noChangeAspect="1" noChangeArrowheads="1"/>
            </p:cNvSpPr>
            <p:nvPr/>
          </p:nvSpPr>
          <p:spPr bwMode="auto">
            <a:xfrm rot="16200000" flipH="1">
              <a:off x="1500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4" name="Oval 131"/>
            <p:cNvSpPr>
              <a:spLocks noChangeAspect="1" noChangeArrowheads="1"/>
            </p:cNvSpPr>
            <p:nvPr/>
          </p:nvSpPr>
          <p:spPr bwMode="auto">
            <a:xfrm rot="16200000" flipH="1">
              <a:off x="1500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5" name="Oval 132"/>
            <p:cNvSpPr>
              <a:spLocks noChangeAspect="1" noChangeArrowheads="1"/>
            </p:cNvSpPr>
            <p:nvPr/>
          </p:nvSpPr>
          <p:spPr bwMode="auto">
            <a:xfrm rot="16200000" flipH="1">
              <a:off x="15496"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6" name="Oval 133"/>
            <p:cNvSpPr>
              <a:spLocks noChangeAspect="1" noChangeArrowheads="1"/>
            </p:cNvSpPr>
            <p:nvPr/>
          </p:nvSpPr>
          <p:spPr bwMode="auto">
            <a:xfrm rot="16200000" flipH="1">
              <a:off x="15496"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7" name="Oval 134"/>
            <p:cNvSpPr>
              <a:spLocks noChangeAspect="1" noChangeArrowheads="1"/>
            </p:cNvSpPr>
            <p:nvPr/>
          </p:nvSpPr>
          <p:spPr bwMode="auto">
            <a:xfrm rot="16200000" flipH="1">
              <a:off x="15496"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8" name="Oval 135"/>
            <p:cNvSpPr>
              <a:spLocks noChangeAspect="1" noChangeArrowheads="1"/>
            </p:cNvSpPr>
            <p:nvPr/>
          </p:nvSpPr>
          <p:spPr bwMode="auto">
            <a:xfrm rot="16200000" flipH="1">
              <a:off x="1599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29" name="Oval 136"/>
            <p:cNvSpPr>
              <a:spLocks noChangeAspect="1" noChangeArrowheads="1"/>
            </p:cNvSpPr>
            <p:nvPr/>
          </p:nvSpPr>
          <p:spPr bwMode="auto">
            <a:xfrm rot="16200000" flipH="1">
              <a:off x="1599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30" name="Oval 137"/>
            <p:cNvSpPr>
              <a:spLocks noChangeAspect="1" noChangeArrowheads="1"/>
            </p:cNvSpPr>
            <p:nvPr/>
          </p:nvSpPr>
          <p:spPr bwMode="auto">
            <a:xfrm rot="16200000" flipH="1">
              <a:off x="1599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cxnSp>
          <p:nvCxnSpPr>
            <p:cNvPr id="76831" name="AutoShape 138"/>
            <p:cNvCxnSpPr>
              <a:cxnSpLocks noChangeAspect="1" noChangeShapeType="1"/>
              <a:stCxn id="76822" idx="4"/>
              <a:endCxn id="76825" idx="0"/>
            </p:cNvCxnSpPr>
            <p:nvPr/>
          </p:nvCxnSpPr>
          <p:spPr bwMode="auto">
            <a:xfrm>
              <a:off x="15155" y="9627"/>
              <a:ext cx="336" cy="0"/>
            </a:xfrm>
            <a:prstGeom prst="straightConnector1">
              <a:avLst/>
            </a:prstGeom>
            <a:noFill/>
            <a:ln w="38100">
              <a:solidFill>
                <a:schemeClr val="tx1"/>
              </a:solidFill>
              <a:round/>
              <a:headEnd/>
              <a:tailEnd/>
            </a:ln>
          </p:spPr>
        </p:cxnSp>
        <p:cxnSp>
          <p:nvCxnSpPr>
            <p:cNvPr id="76832" name="AutoShape 139"/>
            <p:cNvCxnSpPr>
              <a:cxnSpLocks noChangeAspect="1" noChangeShapeType="1"/>
              <a:stCxn id="76825" idx="4"/>
              <a:endCxn id="76828" idx="0"/>
            </p:cNvCxnSpPr>
            <p:nvPr/>
          </p:nvCxnSpPr>
          <p:spPr bwMode="auto">
            <a:xfrm>
              <a:off x="15650" y="9627"/>
              <a:ext cx="335" cy="0"/>
            </a:xfrm>
            <a:prstGeom prst="straightConnector1">
              <a:avLst/>
            </a:prstGeom>
            <a:noFill/>
            <a:ln w="38100">
              <a:solidFill>
                <a:schemeClr val="tx1"/>
              </a:solidFill>
              <a:round/>
              <a:headEnd/>
              <a:tailEnd/>
            </a:ln>
          </p:spPr>
        </p:cxnSp>
        <p:cxnSp>
          <p:nvCxnSpPr>
            <p:cNvPr id="76833" name="AutoShape 140"/>
            <p:cNvCxnSpPr>
              <a:cxnSpLocks noChangeAspect="1" noChangeShapeType="1"/>
              <a:stCxn id="76822" idx="6"/>
              <a:endCxn id="76823" idx="2"/>
            </p:cNvCxnSpPr>
            <p:nvPr/>
          </p:nvCxnSpPr>
          <p:spPr bwMode="auto">
            <a:xfrm>
              <a:off x="15075" y="9707"/>
              <a:ext cx="0" cy="341"/>
            </a:xfrm>
            <a:prstGeom prst="straightConnector1">
              <a:avLst/>
            </a:prstGeom>
            <a:noFill/>
            <a:ln w="38100">
              <a:solidFill>
                <a:schemeClr val="tx1"/>
              </a:solidFill>
              <a:round/>
              <a:headEnd/>
              <a:tailEnd/>
            </a:ln>
          </p:spPr>
        </p:cxnSp>
        <p:cxnSp>
          <p:nvCxnSpPr>
            <p:cNvPr id="76834" name="AutoShape 141"/>
            <p:cNvCxnSpPr>
              <a:cxnSpLocks noChangeAspect="1" noChangeShapeType="1"/>
              <a:stCxn id="76825" idx="6"/>
              <a:endCxn id="76826" idx="2"/>
            </p:cNvCxnSpPr>
            <p:nvPr/>
          </p:nvCxnSpPr>
          <p:spPr bwMode="auto">
            <a:xfrm>
              <a:off x="15571" y="9707"/>
              <a:ext cx="0" cy="341"/>
            </a:xfrm>
            <a:prstGeom prst="straightConnector1">
              <a:avLst/>
            </a:prstGeom>
            <a:noFill/>
            <a:ln w="38100">
              <a:solidFill>
                <a:schemeClr val="tx1"/>
              </a:solidFill>
              <a:round/>
              <a:headEnd/>
              <a:tailEnd/>
            </a:ln>
          </p:spPr>
        </p:cxnSp>
        <p:cxnSp>
          <p:nvCxnSpPr>
            <p:cNvPr id="76835" name="AutoShape 142"/>
            <p:cNvCxnSpPr>
              <a:cxnSpLocks noChangeAspect="1" noChangeShapeType="1"/>
              <a:stCxn id="76823" idx="6"/>
              <a:endCxn id="76824" idx="2"/>
            </p:cNvCxnSpPr>
            <p:nvPr/>
          </p:nvCxnSpPr>
          <p:spPr bwMode="auto">
            <a:xfrm>
              <a:off x="15075" y="10208"/>
              <a:ext cx="0" cy="344"/>
            </a:xfrm>
            <a:prstGeom prst="straightConnector1">
              <a:avLst/>
            </a:prstGeom>
            <a:noFill/>
            <a:ln w="38100">
              <a:solidFill>
                <a:schemeClr val="tx1"/>
              </a:solidFill>
              <a:round/>
              <a:headEnd/>
              <a:tailEnd/>
            </a:ln>
          </p:spPr>
        </p:cxnSp>
        <p:cxnSp>
          <p:nvCxnSpPr>
            <p:cNvPr id="76836" name="AutoShape 143"/>
            <p:cNvCxnSpPr>
              <a:cxnSpLocks noChangeAspect="1" noChangeShapeType="1"/>
              <a:stCxn id="76826" idx="6"/>
              <a:endCxn id="76827" idx="2"/>
            </p:cNvCxnSpPr>
            <p:nvPr/>
          </p:nvCxnSpPr>
          <p:spPr bwMode="auto">
            <a:xfrm>
              <a:off x="15571" y="10208"/>
              <a:ext cx="0" cy="344"/>
            </a:xfrm>
            <a:prstGeom prst="straightConnector1">
              <a:avLst/>
            </a:prstGeom>
            <a:noFill/>
            <a:ln w="38100">
              <a:solidFill>
                <a:schemeClr val="tx1"/>
              </a:solidFill>
              <a:round/>
              <a:headEnd/>
              <a:tailEnd/>
            </a:ln>
          </p:spPr>
        </p:cxnSp>
        <p:cxnSp>
          <p:nvCxnSpPr>
            <p:cNvPr id="76837" name="AutoShape 144"/>
            <p:cNvCxnSpPr>
              <a:cxnSpLocks noChangeAspect="1" noChangeShapeType="1"/>
              <a:stCxn id="76823" idx="4"/>
              <a:endCxn id="76826" idx="0"/>
            </p:cNvCxnSpPr>
            <p:nvPr/>
          </p:nvCxnSpPr>
          <p:spPr bwMode="auto">
            <a:xfrm>
              <a:off x="15155" y="10128"/>
              <a:ext cx="336" cy="0"/>
            </a:xfrm>
            <a:prstGeom prst="straightConnector1">
              <a:avLst/>
            </a:prstGeom>
            <a:noFill/>
            <a:ln w="38100">
              <a:solidFill>
                <a:schemeClr val="tx1"/>
              </a:solidFill>
              <a:round/>
              <a:headEnd/>
              <a:tailEnd/>
            </a:ln>
          </p:spPr>
        </p:cxnSp>
        <p:cxnSp>
          <p:nvCxnSpPr>
            <p:cNvPr id="76838" name="AutoShape 145"/>
            <p:cNvCxnSpPr>
              <a:cxnSpLocks noChangeAspect="1" noChangeShapeType="1"/>
              <a:stCxn id="76826" idx="4"/>
              <a:endCxn id="76829" idx="0"/>
            </p:cNvCxnSpPr>
            <p:nvPr/>
          </p:nvCxnSpPr>
          <p:spPr bwMode="auto">
            <a:xfrm>
              <a:off x="15650" y="10128"/>
              <a:ext cx="335" cy="0"/>
            </a:xfrm>
            <a:prstGeom prst="straightConnector1">
              <a:avLst/>
            </a:prstGeom>
            <a:noFill/>
            <a:ln w="38100">
              <a:solidFill>
                <a:schemeClr val="tx1"/>
              </a:solidFill>
              <a:round/>
              <a:headEnd/>
              <a:tailEnd/>
            </a:ln>
          </p:spPr>
        </p:cxnSp>
        <p:cxnSp>
          <p:nvCxnSpPr>
            <p:cNvPr id="76839" name="AutoShape 146"/>
            <p:cNvCxnSpPr>
              <a:cxnSpLocks noChangeAspect="1" noChangeShapeType="1"/>
              <a:stCxn id="76824" idx="4"/>
              <a:endCxn id="76827" idx="0"/>
            </p:cNvCxnSpPr>
            <p:nvPr/>
          </p:nvCxnSpPr>
          <p:spPr bwMode="auto">
            <a:xfrm>
              <a:off x="15155" y="10632"/>
              <a:ext cx="336" cy="0"/>
            </a:xfrm>
            <a:prstGeom prst="straightConnector1">
              <a:avLst/>
            </a:prstGeom>
            <a:noFill/>
            <a:ln w="38100">
              <a:solidFill>
                <a:schemeClr val="tx1"/>
              </a:solidFill>
              <a:round/>
              <a:headEnd/>
              <a:tailEnd/>
            </a:ln>
          </p:spPr>
        </p:cxnSp>
        <p:cxnSp>
          <p:nvCxnSpPr>
            <p:cNvPr id="76840" name="AutoShape 147"/>
            <p:cNvCxnSpPr>
              <a:cxnSpLocks noChangeAspect="1" noChangeShapeType="1"/>
              <a:stCxn id="76827" idx="4"/>
              <a:endCxn id="76830" idx="0"/>
            </p:cNvCxnSpPr>
            <p:nvPr/>
          </p:nvCxnSpPr>
          <p:spPr bwMode="auto">
            <a:xfrm>
              <a:off x="15650" y="10632"/>
              <a:ext cx="335" cy="0"/>
            </a:xfrm>
            <a:prstGeom prst="straightConnector1">
              <a:avLst/>
            </a:prstGeom>
            <a:noFill/>
            <a:ln w="38100">
              <a:solidFill>
                <a:schemeClr val="tx1"/>
              </a:solidFill>
              <a:round/>
              <a:headEnd/>
              <a:tailEnd/>
            </a:ln>
          </p:spPr>
        </p:cxnSp>
      </p:grpSp>
      <p:grpSp>
        <p:nvGrpSpPr>
          <p:cNvPr id="4" name="Group 148"/>
          <p:cNvGrpSpPr>
            <a:grpSpLocks noChangeAspect="1"/>
          </p:cNvGrpSpPr>
          <p:nvPr/>
        </p:nvGrpSpPr>
        <p:grpSpPr bwMode="auto">
          <a:xfrm>
            <a:off x="7639050" y="1676400"/>
            <a:ext cx="1276350" cy="1293813"/>
            <a:chOff x="17664" y="9552"/>
            <a:chExt cx="1140" cy="1155"/>
          </a:xfrm>
        </p:grpSpPr>
        <p:sp>
          <p:nvSpPr>
            <p:cNvPr id="76842" name="Oval 149"/>
            <p:cNvSpPr>
              <a:spLocks noChangeAspect="1" noChangeArrowheads="1"/>
            </p:cNvSpPr>
            <p:nvPr/>
          </p:nvSpPr>
          <p:spPr bwMode="auto">
            <a:xfrm rot="16200000" flipH="1">
              <a:off x="1766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3" name="Oval 150"/>
            <p:cNvSpPr>
              <a:spLocks noChangeAspect="1" noChangeArrowheads="1"/>
            </p:cNvSpPr>
            <p:nvPr/>
          </p:nvSpPr>
          <p:spPr bwMode="auto">
            <a:xfrm rot="16200000" flipH="1">
              <a:off x="1766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4" name="Oval 151"/>
            <p:cNvSpPr>
              <a:spLocks noChangeAspect="1" noChangeArrowheads="1"/>
            </p:cNvSpPr>
            <p:nvPr/>
          </p:nvSpPr>
          <p:spPr bwMode="auto">
            <a:xfrm rot="16200000" flipH="1">
              <a:off x="1766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5" name="Oval 152"/>
            <p:cNvSpPr>
              <a:spLocks noChangeAspect="1" noChangeArrowheads="1"/>
            </p:cNvSpPr>
            <p:nvPr/>
          </p:nvSpPr>
          <p:spPr bwMode="auto">
            <a:xfrm rot="16200000" flipH="1">
              <a:off x="18160"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6" name="Oval 153"/>
            <p:cNvSpPr>
              <a:spLocks noChangeAspect="1" noChangeArrowheads="1"/>
            </p:cNvSpPr>
            <p:nvPr/>
          </p:nvSpPr>
          <p:spPr bwMode="auto">
            <a:xfrm rot="16200000" flipH="1">
              <a:off x="18160"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7" name="Oval 154"/>
            <p:cNvSpPr>
              <a:spLocks noChangeAspect="1" noChangeArrowheads="1"/>
            </p:cNvSpPr>
            <p:nvPr/>
          </p:nvSpPr>
          <p:spPr bwMode="auto">
            <a:xfrm rot="16200000" flipH="1">
              <a:off x="18160"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8" name="Oval 155"/>
            <p:cNvSpPr>
              <a:spLocks noChangeAspect="1" noChangeArrowheads="1"/>
            </p:cNvSpPr>
            <p:nvPr/>
          </p:nvSpPr>
          <p:spPr bwMode="auto">
            <a:xfrm rot="16200000" flipH="1">
              <a:off x="18654" y="9552"/>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49" name="Oval 156"/>
            <p:cNvSpPr>
              <a:spLocks noChangeAspect="1" noChangeArrowheads="1"/>
            </p:cNvSpPr>
            <p:nvPr/>
          </p:nvSpPr>
          <p:spPr bwMode="auto">
            <a:xfrm rot="16200000" flipH="1">
              <a:off x="18654" y="10053"/>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sp>
          <p:nvSpPr>
            <p:cNvPr id="76850" name="Oval 157"/>
            <p:cNvSpPr>
              <a:spLocks noChangeAspect="1" noChangeArrowheads="1"/>
            </p:cNvSpPr>
            <p:nvPr/>
          </p:nvSpPr>
          <p:spPr bwMode="auto">
            <a:xfrm rot="16200000" flipH="1">
              <a:off x="18654" y="10557"/>
              <a:ext cx="150" cy="1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endParaRPr lang="en-US" sz="2400" i="1">
                <a:cs typeface="Arial" pitchFamily="34" charset="0"/>
              </a:endParaRPr>
            </a:p>
          </p:txBody>
        </p:sp>
        <p:cxnSp>
          <p:nvCxnSpPr>
            <p:cNvPr id="76851" name="AutoShape 158"/>
            <p:cNvCxnSpPr>
              <a:cxnSpLocks noChangeAspect="1" noChangeShapeType="1"/>
              <a:stCxn id="76842" idx="4"/>
              <a:endCxn id="76845" idx="0"/>
            </p:cNvCxnSpPr>
            <p:nvPr/>
          </p:nvCxnSpPr>
          <p:spPr bwMode="auto">
            <a:xfrm>
              <a:off x="17819" y="9627"/>
              <a:ext cx="336" cy="0"/>
            </a:xfrm>
            <a:prstGeom prst="straightConnector1">
              <a:avLst/>
            </a:prstGeom>
            <a:noFill/>
            <a:ln w="38100">
              <a:solidFill>
                <a:schemeClr val="tx1"/>
              </a:solidFill>
              <a:round/>
              <a:headEnd/>
              <a:tailEnd/>
            </a:ln>
          </p:spPr>
        </p:cxnSp>
        <p:cxnSp>
          <p:nvCxnSpPr>
            <p:cNvPr id="76852" name="AutoShape 159"/>
            <p:cNvCxnSpPr>
              <a:cxnSpLocks noChangeAspect="1" noChangeShapeType="1"/>
              <a:stCxn id="76845" idx="4"/>
              <a:endCxn id="76848" idx="0"/>
            </p:cNvCxnSpPr>
            <p:nvPr/>
          </p:nvCxnSpPr>
          <p:spPr bwMode="auto">
            <a:xfrm>
              <a:off x="18314" y="9627"/>
              <a:ext cx="335" cy="0"/>
            </a:xfrm>
            <a:prstGeom prst="straightConnector1">
              <a:avLst/>
            </a:prstGeom>
            <a:noFill/>
            <a:ln w="38100">
              <a:solidFill>
                <a:schemeClr val="tx1"/>
              </a:solidFill>
              <a:round/>
              <a:headEnd/>
              <a:tailEnd/>
            </a:ln>
          </p:spPr>
        </p:cxnSp>
        <p:cxnSp>
          <p:nvCxnSpPr>
            <p:cNvPr id="76853" name="AutoShape 160"/>
            <p:cNvCxnSpPr>
              <a:cxnSpLocks noChangeAspect="1" noChangeShapeType="1"/>
              <a:stCxn id="76842" idx="6"/>
              <a:endCxn id="76843" idx="2"/>
            </p:cNvCxnSpPr>
            <p:nvPr/>
          </p:nvCxnSpPr>
          <p:spPr bwMode="auto">
            <a:xfrm>
              <a:off x="17739" y="9707"/>
              <a:ext cx="0" cy="341"/>
            </a:xfrm>
            <a:prstGeom prst="straightConnector1">
              <a:avLst/>
            </a:prstGeom>
            <a:noFill/>
            <a:ln w="38100">
              <a:solidFill>
                <a:schemeClr val="tx1"/>
              </a:solidFill>
              <a:round/>
              <a:headEnd/>
              <a:tailEnd/>
            </a:ln>
          </p:spPr>
        </p:cxnSp>
        <p:cxnSp>
          <p:nvCxnSpPr>
            <p:cNvPr id="76854" name="AutoShape 161"/>
            <p:cNvCxnSpPr>
              <a:cxnSpLocks noChangeAspect="1" noChangeShapeType="1"/>
              <a:stCxn id="76845" idx="6"/>
              <a:endCxn id="76846" idx="2"/>
            </p:cNvCxnSpPr>
            <p:nvPr/>
          </p:nvCxnSpPr>
          <p:spPr bwMode="auto">
            <a:xfrm>
              <a:off x="18235" y="9707"/>
              <a:ext cx="0" cy="341"/>
            </a:xfrm>
            <a:prstGeom prst="straightConnector1">
              <a:avLst/>
            </a:prstGeom>
            <a:noFill/>
            <a:ln w="38100">
              <a:solidFill>
                <a:schemeClr val="tx1"/>
              </a:solidFill>
              <a:round/>
              <a:headEnd/>
              <a:tailEnd/>
            </a:ln>
          </p:spPr>
        </p:cxnSp>
        <p:cxnSp>
          <p:nvCxnSpPr>
            <p:cNvPr id="76855" name="AutoShape 162"/>
            <p:cNvCxnSpPr>
              <a:cxnSpLocks noChangeAspect="1" noChangeShapeType="1"/>
              <a:stCxn id="76848" idx="6"/>
              <a:endCxn id="76849" idx="2"/>
            </p:cNvCxnSpPr>
            <p:nvPr/>
          </p:nvCxnSpPr>
          <p:spPr bwMode="auto">
            <a:xfrm>
              <a:off x="18729" y="9707"/>
              <a:ext cx="0" cy="341"/>
            </a:xfrm>
            <a:prstGeom prst="straightConnector1">
              <a:avLst/>
            </a:prstGeom>
            <a:noFill/>
            <a:ln w="38100">
              <a:solidFill>
                <a:schemeClr val="tx1"/>
              </a:solidFill>
              <a:round/>
              <a:headEnd/>
              <a:tailEnd/>
            </a:ln>
          </p:spPr>
        </p:cxnSp>
        <p:cxnSp>
          <p:nvCxnSpPr>
            <p:cNvPr id="76856" name="AutoShape 163"/>
            <p:cNvCxnSpPr>
              <a:cxnSpLocks noChangeAspect="1" noChangeShapeType="1"/>
              <a:stCxn id="76843" idx="6"/>
              <a:endCxn id="76844" idx="2"/>
            </p:cNvCxnSpPr>
            <p:nvPr/>
          </p:nvCxnSpPr>
          <p:spPr bwMode="auto">
            <a:xfrm>
              <a:off x="17739" y="10208"/>
              <a:ext cx="0" cy="344"/>
            </a:xfrm>
            <a:prstGeom prst="straightConnector1">
              <a:avLst/>
            </a:prstGeom>
            <a:noFill/>
            <a:ln w="38100">
              <a:solidFill>
                <a:schemeClr val="tx1"/>
              </a:solidFill>
              <a:round/>
              <a:headEnd/>
              <a:tailEnd/>
            </a:ln>
          </p:spPr>
        </p:cxnSp>
        <p:cxnSp>
          <p:nvCxnSpPr>
            <p:cNvPr id="76857" name="AutoShape 164"/>
            <p:cNvCxnSpPr>
              <a:cxnSpLocks noChangeAspect="1" noChangeShapeType="1"/>
              <a:stCxn id="76846" idx="6"/>
              <a:endCxn id="76847" idx="2"/>
            </p:cNvCxnSpPr>
            <p:nvPr/>
          </p:nvCxnSpPr>
          <p:spPr bwMode="auto">
            <a:xfrm>
              <a:off x="18235" y="10208"/>
              <a:ext cx="0" cy="344"/>
            </a:xfrm>
            <a:prstGeom prst="straightConnector1">
              <a:avLst/>
            </a:prstGeom>
            <a:noFill/>
            <a:ln w="38100">
              <a:solidFill>
                <a:schemeClr val="tx1"/>
              </a:solidFill>
              <a:round/>
              <a:headEnd/>
              <a:tailEnd/>
            </a:ln>
          </p:spPr>
        </p:cxnSp>
        <p:cxnSp>
          <p:nvCxnSpPr>
            <p:cNvPr id="76858" name="AutoShape 165"/>
            <p:cNvCxnSpPr>
              <a:cxnSpLocks noChangeAspect="1" noChangeShapeType="1"/>
              <a:stCxn id="76849" idx="6"/>
              <a:endCxn id="76850" idx="2"/>
            </p:cNvCxnSpPr>
            <p:nvPr/>
          </p:nvCxnSpPr>
          <p:spPr bwMode="auto">
            <a:xfrm>
              <a:off x="18729" y="10208"/>
              <a:ext cx="0" cy="344"/>
            </a:xfrm>
            <a:prstGeom prst="straightConnector1">
              <a:avLst/>
            </a:prstGeom>
            <a:noFill/>
            <a:ln w="38100">
              <a:solidFill>
                <a:schemeClr val="tx1"/>
              </a:solidFill>
              <a:round/>
              <a:headEnd/>
              <a:tailEnd/>
            </a:ln>
          </p:spPr>
        </p:cxnSp>
        <p:cxnSp>
          <p:nvCxnSpPr>
            <p:cNvPr id="76859" name="AutoShape 166"/>
            <p:cNvCxnSpPr>
              <a:cxnSpLocks noChangeAspect="1" noChangeShapeType="1"/>
              <a:stCxn id="76843" idx="4"/>
              <a:endCxn id="76846" idx="0"/>
            </p:cNvCxnSpPr>
            <p:nvPr/>
          </p:nvCxnSpPr>
          <p:spPr bwMode="auto">
            <a:xfrm>
              <a:off x="17819" y="10128"/>
              <a:ext cx="336" cy="0"/>
            </a:xfrm>
            <a:prstGeom prst="straightConnector1">
              <a:avLst/>
            </a:prstGeom>
            <a:noFill/>
            <a:ln w="38100">
              <a:solidFill>
                <a:schemeClr val="tx1"/>
              </a:solidFill>
              <a:round/>
              <a:headEnd/>
              <a:tailEnd/>
            </a:ln>
          </p:spPr>
        </p:cxnSp>
        <p:cxnSp>
          <p:nvCxnSpPr>
            <p:cNvPr id="76860" name="AutoShape 167"/>
            <p:cNvCxnSpPr>
              <a:cxnSpLocks noChangeAspect="1" noChangeShapeType="1"/>
              <a:stCxn id="76846" idx="4"/>
              <a:endCxn id="76849" idx="0"/>
            </p:cNvCxnSpPr>
            <p:nvPr/>
          </p:nvCxnSpPr>
          <p:spPr bwMode="auto">
            <a:xfrm>
              <a:off x="18314" y="10128"/>
              <a:ext cx="335" cy="0"/>
            </a:xfrm>
            <a:prstGeom prst="straightConnector1">
              <a:avLst/>
            </a:prstGeom>
            <a:noFill/>
            <a:ln w="38100">
              <a:solidFill>
                <a:schemeClr val="tx1"/>
              </a:solidFill>
              <a:round/>
              <a:headEnd/>
              <a:tailEnd/>
            </a:ln>
          </p:spPr>
        </p:cxnSp>
        <p:cxnSp>
          <p:nvCxnSpPr>
            <p:cNvPr id="76861" name="AutoShape 168"/>
            <p:cNvCxnSpPr>
              <a:cxnSpLocks noChangeAspect="1" noChangeShapeType="1"/>
              <a:stCxn id="76844" idx="4"/>
              <a:endCxn id="76847" idx="0"/>
            </p:cNvCxnSpPr>
            <p:nvPr/>
          </p:nvCxnSpPr>
          <p:spPr bwMode="auto">
            <a:xfrm>
              <a:off x="17819" y="10632"/>
              <a:ext cx="336" cy="0"/>
            </a:xfrm>
            <a:prstGeom prst="straightConnector1">
              <a:avLst/>
            </a:prstGeom>
            <a:noFill/>
            <a:ln w="38100">
              <a:solidFill>
                <a:schemeClr val="tx1"/>
              </a:solidFill>
              <a:round/>
              <a:headEnd/>
              <a:tailEnd/>
            </a:ln>
          </p:spPr>
        </p:cxnSp>
        <p:cxnSp>
          <p:nvCxnSpPr>
            <p:cNvPr id="76862" name="AutoShape 169"/>
            <p:cNvCxnSpPr>
              <a:cxnSpLocks noChangeAspect="1" noChangeShapeType="1"/>
              <a:stCxn id="76847" idx="4"/>
              <a:endCxn id="76850" idx="0"/>
            </p:cNvCxnSpPr>
            <p:nvPr/>
          </p:nvCxnSpPr>
          <p:spPr bwMode="auto">
            <a:xfrm>
              <a:off x="18314" y="10632"/>
              <a:ext cx="335" cy="0"/>
            </a:xfrm>
            <a:prstGeom prst="straightConnector1">
              <a:avLst/>
            </a:prstGeom>
            <a:noFill/>
            <a:ln w="38100">
              <a:solidFill>
                <a:schemeClr val="tx1"/>
              </a:solidFill>
              <a:round/>
              <a:headEnd/>
              <a:tailEnd/>
            </a:ln>
          </p:spPr>
        </p:cxnSp>
      </p:grpSp>
      <p:cxnSp>
        <p:nvCxnSpPr>
          <p:cNvPr id="76863" name="AutoShape 170"/>
          <p:cNvCxnSpPr>
            <a:cxnSpLocks noChangeAspect="1" noChangeShapeType="1"/>
          </p:cNvCxnSpPr>
          <p:nvPr/>
        </p:nvCxnSpPr>
        <p:spPr bwMode="auto">
          <a:xfrm>
            <a:off x="6424613" y="2322513"/>
            <a:ext cx="914400" cy="1587"/>
          </a:xfrm>
          <a:prstGeom prst="straightConnector1">
            <a:avLst/>
          </a:prstGeom>
          <a:noFill/>
          <a:ln w="38100">
            <a:solidFill>
              <a:srgbClr val="2A354C"/>
            </a:solidFill>
            <a:round/>
            <a:headEnd/>
            <a:tailEnd type="arrow" w="med" len="med"/>
          </a:ln>
        </p:spPr>
      </p:cxnSp>
      <p:cxnSp>
        <p:nvCxnSpPr>
          <p:cNvPr id="76864" name="AutoShape 170"/>
          <p:cNvCxnSpPr>
            <a:cxnSpLocks noChangeAspect="1" noChangeShapeType="1"/>
          </p:cNvCxnSpPr>
          <p:nvPr/>
        </p:nvCxnSpPr>
        <p:spPr bwMode="auto">
          <a:xfrm>
            <a:off x="3633788" y="2322513"/>
            <a:ext cx="914400" cy="1587"/>
          </a:xfrm>
          <a:prstGeom prst="straightConnector1">
            <a:avLst/>
          </a:prstGeom>
          <a:noFill/>
          <a:ln w="38100">
            <a:solidFill>
              <a:srgbClr val="2A354C"/>
            </a:solidFill>
            <a:round/>
            <a:headEnd/>
            <a:tailEnd type="arrow" w="med" len="med"/>
          </a:ln>
        </p:spPr>
      </p:cxnSp>
      <p:sp>
        <p:nvSpPr>
          <p:cNvPr id="76865" name="Text Box 65"/>
          <p:cNvSpPr txBox="1">
            <a:spLocks noChangeArrowheads="1"/>
          </p:cNvSpPr>
          <p:nvPr/>
        </p:nvSpPr>
        <p:spPr bwMode="auto">
          <a:xfrm>
            <a:off x="2346377" y="1235075"/>
            <a:ext cx="698396"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2A354C"/>
                </a:solidFill>
              </a:rPr>
              <a:t>tree</a:t>
            </a:r>
          </a:p>
        </p:txBody>
      </p:sp>
      <p:sp>
        <p:nvSpPr>
          <p:cNvPr id="76866" name="Text Box 66"/>
          <p:cNvSpPr txBox="1">
            <a:spLocks noChangeArrowheads="1"/>
          </p:cNvSpPr>
          <p:nvPr/>
        </p:nvSpPr>
        <p:spPr bwMode="auto">
          <a:xfrm>
            <a:off x="7853998" y="1143000"/>
            <a:ext cx="841256"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2A354C"/>
                </a:solidFill>
              </a:rPr>
              <a:t>exact</a:t>
            </a:r>
          </a:p>
        </p:txBody>
      </p:sp>
      <p:sp>
        <p:nvSpPr>
          <p:cNvPr id="76867" name="Text Box 67"/>
          <p:cNvSpPr txBox="1">
            <a:spLocks noChangeArrowheads="1"/>
          </p:cNvSpPr>
          <p:nvPr/>
        </p:nvSpPr>
        <p:spPr bwMode="auto">
          <a:xfrm>
            <a:off x="171450" y="3336925"/>
            <a:ext cx="1395510"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2A354C"/>
                </a:solidFill>
              </a:rPr>
              <a:t>marginals</a:t>
            </a:r>
          </a:p>
        </p:txBody>
      </p:sp>
      <p:sp>
        <p:nvSpPr>
          <p:cNvPr id="76868" name="Text Box 68"/>
          <p:cNvSpPr txBox="1">
            <a:spLocks noChangeArrowheads="1"/>
          </p:cNvSpPr>
          <p:nvPr/>
        </p:nvSpPr>
        <p:spPr bwMode="auto">
          <a:xfrm>
            <a:off x="274876" y="4329113"/>
            <a:ext cx="1123001"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2A354C"/>
                </a:solidFill>
              </a:rPr>
              <a:t>zero-EC</a:t>
            </a:r>
          </a:p>
        </p:txBody>
      </p:sp>
      <p:sp>
        <p:nvSpPr>
          <p:cNvPr id="76869" name="Text Box 69"/>
          <p:cNvSpPr txBox="1">
            <a:spLocks noChangeArrowheads="1"/>
          </p:cNvSpPr>
          <p:nvPr/>
        </p:nvSpPr>
        <p:spPr bwMode="auto">
          <a:xfrm>
            <a:off x="76200" y="6048375"/>
            <a:ext cx="1520353"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2A354C"/>
                </a:solidFill>
              </a:rPr>
              <a:t>general-EC</a:t>
            </a:r>
          </a:p>
        </p:txBody>
      </p:sp>
      <p:sp>
        <p:nvSpPr>
          <p:cNvPr id="76870" name="Text Box 70"/>
          <p:cNvSpPr txBox="1">
            <a:spLocks noChangeArrowheads="1"/>
          </p:cNvSpPr>
          <p:nvPr/>
        </p:nvSpPr>
        <p:spPr bwMode="auto">
          <a:xfrm>
            <a:off x="2375616" y="3429000"/>
            <a:ext cx="639919"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536895"/>
                </a:solidFill>
              </a:rPr>
              <a:t>LBP</a:t>
            </a:r>
          </a:p>
        </p:txBody>
      </p:sp>
      <p:sp>
        <p:nvSpPr>
          <p:cNvPr id="76871" name="Text Box 71"/>
          <p:cNvSpPr txBox="1">
            <a:spLocks noChangeArrowheads="1"/>
          </p:cNvSpPr>
          <p:nvPr/>
        </p:nvSpPr>
        <p:spPr bwMode="auto">
          <a:xfrm>
            <a:off x="2234583" y="4329113"/>
            <a:ext cx="921984"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536895"/>
                </a:solidFill>
              </a:rPr>
              <a:t>Bethe</a:t>
            </a:r>
          </a:p>
        </p:txBody>
      </p:sp>
      <p:sp>
        <p:nvSpPr>
          <p:cNvPr id="76872" name="Text Box 72"/>
          <p:cNvSpPr txBox="1">
            <a:spLocks noChangeArrowheads="1"/>
          </p:cNvSpPr>
          <p:nvPr/>
        </p:nvSpPr>
        <p:spPr bwMode="auto">
          <a:xfrm>
            <a:off x="5200437" y="3336925"/>
            <a:ext cx="712054"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536895"/>
                </a:solidFill>
              </a:rPr>
              <a:t>IJGP</a:t>
            </a:r>
          </a:p>
        </p:txBody>
      </p:sp>
      <p:sp>
        <p:nvSpPr>
          <p:cNvPr id="76874" name="Text Box 74"/>
          <p:cNvSpPr txBox="1">
            <a:spLocks noChangeArrowheads="1"/>
          </p:cNvSpPr>
          <p:nvPr/>
        </p:nvSpPr>
        <p:spPr bwMode="auto">
          <a:xfrm>
            <a:off x="7596090" y="3124200"/>
            <a:ext cx="1395510" cy="830997"/>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536895"/>
                </a:solidFill>
              </a:rPr>
              <a:t>exact</a:t>
            </a:r>
            <a:br>
              <a:rPr lang="en-US" sz="2400">
                <a:solidFill>
                  <a:srgbClr val="536895"/>
                </a:solidFill>
              </a:rPr>
            </a:br>
            <a:r>
              <a:rPr lang="en-US" sz="2400">
                <a:solidFill>
                  <a:srgbClr val="536895"/>
                </a:solidFill>
              </a:rPr>
              <a:t>marginals</a:t>
            </a:r>
          </a:p>
        </p:txBody>
      </p:sp>
      <p:sp>
        <p:nvSpPr>
          <p:cNvPr id="76875" name="Text Box 75"/>
          <p:cNvSpPr txBox="1">
            <a:spLocks noChangeArrowheads="1"/>
          </p:cNvSpPr>
          <p:nvPr/>
        </p:nvSpPr>
        <p:spPr bwMode="auto">
          <a:xfrm>
            <a:off x="7750454" y="4329113"/>
            <a:ext cx="1054456"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536895"/>
                </a:solidFill>
              </a:rPr>
              <a:t>exact Z</a:t>
            </a:r>
          </a:p>
        </p:txBody>
      </p:sp>
      <p:cxnSp>
        <p:nvCxnSpPr>
          <p:cNvPr id="76876" name="AutoShape 170"/>
          <p:cNvCxnSpPr>
            <a:cxnSpLocks noChangeShapeType="1"/>
            <a:stCxn id="76868" idx="2"/>
            <a:endCxn id="76869" idx="0"/>
          </p:cNvCxnSpPr>
          <p:nvPr/>
        </p:nvCxnSpPr>
        <p:spPr bwMode="auto">
          <a:xfrm rot="5400000">
            <a:off x="207579" y="5419576"/>
            <a:ext cx="1257597" cy="1588"/>
          </a:xfrm>
          <a:prstGeom prst="straightConnector1">
            <a:avLst/>
          </a:prstGeom>
          <a:noFill/>
          <a:ln w="38100">
            <a:solidFill>
              <a:srgbClr val="2A354C"/>
            </a:solidFill>
            <a:round/>
            <a:headEnd/>
            <a:tailEnd type="arrow" w="med" len="med"/>
          </a:ln>
        </p:spPr>
      </p:cxnSp>
      <p:sp>
        <p:nvSpPr>
          <p:cNvPr id="76877" name="AutoShape 77"/>
          <p:cNvSpPr>
            <a:spLocks noChangeArrowheads="1"/>
          </p:cNvSpPr>
          <p:nvPr/>
        </p:nvSpPr>
        <p:spPr bwMode="auto">
          <a:xfrm>
            <a:off x="4086225" y="5405438"/>
            <a:ext cx="2245016" cy="917079"/>
          </a:xfrm>
          <a:prstGeom prst="rightArrow">
            <a:avLst>
              <a:gd name="adj1" fmla="val 50000"/>
              <a:gd name="adj2" fmla="val 69396"/>
            </a:avLst>
          </a:prstGeom>
          <a:noFill/>
          <a:ln w="50800" algn="ctr">
            <a:solidFill>
              <a:schemeClr val="tx1"/>
            </a:solidFill>
            <a:miter lim="800000"/>
            <a:headEnd/>
            <a:tailEnd/>
          </a:ln>
          <a:effectLst/>
        </p:spPr>
        <p:txBody>
          <a:bodyPr wrap="none" anchor="ctr">
            <a:spAutoFit/>
          </a:bodyPr>
          <a:lstStyle/>
          <a:p>
            <a:pPr algn="ctr">
              <a:buFont typeface="Wingdings" pitchFamily="2" charset="2"/>
              <a:buNone/>
            </a:pPr>
            <a:r>
              <a:rPr lang="en-US" sz="2400"/>
              <a:t>recover edges</a:t>
            </a:r>
          </a:p>
        </p:txBody>
      </p:sp>
      <p:sp>
        <p:nvSpPr>
          <p:cNvPr id="78" name="Text Box 73"/>
          <p:cNvSpPr txBox="1">
            <a:spLocks noChangeArrowheads="1"/>
          </p:cNvSpPr>
          <p:nvPr/>
        </p:nvSpPr>
        <p:spPr bwMode="auto">
          <a:xfrm>
            <a:off x="4655924" y="4114800"/>
            <a:ext cx="1821076" cy="830997"/>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a:solidFill>
                  <a:srgbClr val="536895"/>
                </a:solidFill>
              </a:rPr>
              <a:t>joingraph</a:t>
            </a:r>
            <a:br>
              <a:rPr lang="en-US" sz="2400">
                <a:solidFill>
                  <a:srgbClr val="536895"/>
                </a:solidFill>
              </a:rPr>
            </a:br>
            <a:r>
              <a:rPr lang="en-US" sz="2400">
                <a:solidFill>
                  <a:srgbClr val="536895"/>
                </a:solidFill>
              </a:rPr>
              <a:t>free energies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Edge </a:t>
            </a:r>
            <a:r>
              <a:rPr lang="en-US" smtClean="0"/>
              <a:t>Correction</a:t>
            </a:r>
            <a:endParaRPr lang="en-US"/>
          </a:p>
        </p:txBody>
      </p:sp>
      <p:sp>
        <p:nvSpPr>
          <p:cNvPr id="80899" name="Line 3"/>
          <p:cNvSpPr>
            <a:spLocks noChangeShapeType="1"/>
          </p:cNvSpPr>
          <p:nvPr/>
        </p:nvSpPr>
        <p:spPr bwMode="auto">
          <a:xfrm>
            <a:off x="1866900" y="6181725"/>
            <a:ext cx="5667375" cy="1588"/>
          </a:xfrm>
          <a:prstGeom prst="line">
            <a:avLst/>
          </a:prstGeom>
          <a:noFill/>
          <a:ln w="0">
            <a:solidFill>
              <a:srgbClr val="000000"/>
            </a:solidFill>
            <a:round/>
            <a:headEnd/>
            <a:tailEnd/>
          </a:ln>
        </p:spPr>
        <p:txBody>
          <a:bodyPr/>
          <a:lstStyle/>
          <a:p>
            <a:endParaRPr lang="en-US"/>
          </a:p>
        </p:txBody>
      </p:sp>
      <p:sp>
        <p:nvSpPr>
          <p:cNvPr id="80900" name="Line 4"/>
          <p:cNvSpPr>
            <a:spLocks noChangeShapeType="1"/>
          </p:cNvSpPr>
          <p:nvPr/>
        </p:nvSpPr>
        <p:spPr bwMode="auto">
          <a:xfrm flipV="1">
            <a:off x="1866900" y="1704975"/>
            <a:ext cx="1588" cy="4476750"/>
          </a:xfrm>
          <a:prstGeom prst="line">
            <a:avLst/>
          </a:prstGeom>
          <a:noFill/>
          <a:ln w="0">
            <a:solidFill>
              <a:srgbClr val="000000"/>
            </a:solidFill>
            <a:round/>
            <a:headEnd/>
            <a:tailEnd/>
          </a:ln>
        </p:spPr>
        <p:txBody>
          <a:bodyPr/>
          <a:lstStyle/>
          <a:p>
            <a:endParaRPr lang="en-US"/>
          </a:p>
        </p:txBody>
      </p:sp>
      <p:sp>
        <p:nvSpPr>
          <p:cNvPr id="80901" name="Line 5"/>
          <p:cNvSpPr>
            <a:spLocks noChangeShapeType="1"/>
          </p:cNvSpPr>
          <p:nvPr/>
        </p:nvSpPr>
        <p:spPr bwMode="auto">
          <a:xfrm flipV="1">
            <a:off x="1866900" y="6124575"/>
            <a:ext cx="1588" cy="57150"/>
          </a:xfrm>
          <a:prstGeom prst="line">
            <a:avLst/>
          </a:prstGeom>
          <a:noFill/>
          <a:ln w="0">
            <a:solidFill>
              <a:srgbClr val="000000"/>
            </a:solidFill>
            <a:round/>
            <a:headEnd/>
            <a:tailEnd/>
          </a:ln>
        </p:spPr>
        <p:txBody>
          <a:bodyPr/>
          <a:lstStyle/>
          <a:p>
            <a:endParaRPr lang="en-US"/>
          </a:p>
        </p:txBody>
      </p:sp>
      <p:sp>
        <p:nvSpPr>
          <p:cNvPr id="80902" name="Rectangle 6"/>
          <p:cNvSpPr>
            <a:spLocks noChangeArrowheads="1"/>
          </p:cNvSpPr>
          <p:nvPr/>
        </p:nvSpPr>
        <p:spPr bwMode="auto">
          <a:xfrm>
            <a:off x="1790700" y="62103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0903" name="Rectangle 7"/>
          <p:cNvSpPr>
            <a:spLocks noChangeArrowheads="1"/>
          </p:cNvSpPr>
          <p:nvPr/>
        </p:nvSpPr>
        <p:spPr bwMode="auto">
          <a:xfrm>
            <a:off x="7381875" y="6210300"/>
            <a:ext cx="2921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25</a:t>
            </a:r>
            <a:endParaRPr lang="en-US"/>
          </a:p>
        </p:txBody>
      </p:sp>
      <p:sp>
        <p:nvSpPr>
          <p:cNvPr id="80904" name="Line 8"/>
          <p:cNvSpPr>
            <a:spLocks noChangeShapeType="1"/>
          </p:cNvSpPr>
          <p:nvPr/>
        </p:nvSpPr>
        <p:spPr bwMode="auto">
          <a:xfrm>
            <a:off x="1866900" y="6181725"/>
            <a:ext cx="47625" cy="1588"/>
          </a:xfrm>
          <a:prstGeom prst="line">
            <a:avLst/>
          </a:prstGeom>
          <a:noFill/>
          <a:ln w="0">
            <a:solidFill>
              <a:srgbClr val="000000"/>
            </a:solidFill>
            <a:round/>
            <a:headEnd/>
            <a:tailEnd/>
          </a:ln>
        </p:spPr>
        <p:txBody>
          <a:bodyPr/>
          <a:lstStyle/>
          <a:p>
            <a:endParaRPr lang="en-US"/>
          </a:p>
        </p:txBody>
      </p:sp>
      <p:sp>
        <p:nvSpPr>
          <p:cNvPr id="80905" name="Rectangle 9"/>
          <p:cNvSpPr>
            <a:spLocks noChangeArrowheads="1"/>
          </p:cNvSpPr>
          <p:nvPr/>
        </p:nvSpPr>
        <p:spPr bwMode="auto">
          <a:xfrm>
            <a:off x="1676400" y="60198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0906" name="Line 10"/>
          <p:cNvSpPr>
            <a:spLocks noChangeShapeType="1"/>
          </p:cNvSpPr>
          <p:nvPr/>
        </p:nvSpPr>
        <p:spPr bwMode="auto">
          <a:xfrm>
            <a:off x="1866900" y="5600700"/>
            <a:ext cx="47625" cy="1588"/>
          </a:xfrm>
          <a:prstGeom prst="line">
            <a:avLst/>
          </a:prstGeom>
          <a:noFill/>
          <a:ln w="0">
            <a:solidFill>
              <a:srgbClr val="000000"/>
            </a:solidFill>
            <a:round/>
            <a:headEnd/>
            <a:tailEnd/>
          </a:ln>
        </p:spPr>
        <p:txBody>
          <a:bodyPr/>
          <a:lstStyle/>
          <a:p>
            <a:endParaRPr lang="en-US"/>
          </a:p>
        </p:txBody>
      </p:sp>
      <p:sp>
        <p:nvSpPr>
          <p:cNvPr id="80907" name="Rectangle 11"/>
          <p:cNvSpPr>
            <a:spLocks noChangeArrowheads="1"/>
          </p:cNvSpPr>
          <p:nvPr/>
        </p:nvSpPr>
        <p:spPr bwMode="auto">
          <a:xfrm>
            <a:off x="1295400" y="54387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0.01</a:t>
            </a:r>
            <a:endParaRPr lang="en-US"/>
          </a:p>
        </p:txBody>
      </p:sp>
      <p:sp>
        <p:nvSpPr>
          <p:cNvPr id="80908" name="Line 12"/>
          <p:cNvSpPr>
            <a:spLocks noChangeShapeType="1"/>
          </p:cNvSpPr>
          <p:nvPr/>
        </p:nvSpPr>
        <p:spPr bwMode="auto">
          <a:xfrm>
            <a:off x="1866900" y="5019675"/>
            <a:ext cx="47625" cy="1588"/>
          </a:xfrm>
          <a:prstGeom prst="line">
            <a:avLst/>
          </a:prstGeom>
          <a:noFill/>
          <a:ln w="0">
            <a:solidFill>
              <a:srgbClr val="000000"/>
            </a:solidFill>
            <a:round/>
            <a:headEnd/>
            <a:tailEnd/>
          </a:ln>
        </p:spPr>
        <p:txBody>
          <a:bodyPr/>
          <a:lstStyle/>
          <a:p>
            <a:endParaRPr lang="en-US"/>
          </a:p>
        </p:txBody>
      </p:sp>
      <p:sp>
        <p:nvSpPr>
          <p:cNvPr id="80909" name="Rectangle 13"/>
          <p:cNvSpPr>
            <a:spLocks noChangeArrowheads="1"/>
          </p:cNvSpPr>
          <p:nvPr/>
        </p:nvSpPr>
        <p:spPr bwMode="auto">
          <a:xfrm>
            <a:off x="1295400" y="48577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0.02</a:t>
            </a:r>
            <a:endParaRPr lang="en-US"/>
          </a:p>
        </p:txBody>
      </p:sp>
      <p:sp>
        <p:nvSpPr>
          <p:cNvPr id="80910" name="Line 14"/>
          <p:cNvSpPr>
            <a:spLocks noChangeShapeType="1"/>
          </p:cNvSpPr>
          <p:nvPr/>
        </p:nvSpPr>
        <p:spPr bwMode="auto">
          <a:xfrm>
            <a:off x="1866900" y="4448175"/>
            <a:ext cx="47625" cy="1588"/>
          </a:xfrm>
          <a:prstGeom prst="line">
            <a:avLst/>
          </a:prstGeom>
          <a:noFill/>
          <a:ln w="0">
            <a:solidFill>
              <a:srgbClr val="000000"/>
            </a:solidFill>
            <a:round/>
            <a:headEnd/>
            <a:tailEnd/>
          </a:ln>
        </p:spPr>
        <p:txBody>
          <a:bodyPr/>
          <a:lstStyle/>
          <a:p>
            <a:endParaRPr lang="en-US"/>
          </a:p>
        </p:txBody>
      </p:sp>
      <p:sp>
        <p:nvSpPr>
          <p:cNvPr id="80911" name="Rectangle 15"/>
          <p:cNvSpPr>
            <a:spLocks noChangeArrowheads="1"/>
          </p:cNvSpPr>
          <p:nvPr/>
        </p:nvSpPr>
        <p:spPr bwMode="auto">
          <a:xfrm>
            <a:off x="1295400" y="42862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0.03</a:t>
            </a:r>
            <a:endParaRPr lang="en-US"/>
          </a:p>
        </p:txBody>
      </p:sp>
      <p:sp>
        <p:nvSpPr>
          <p:cNvPr id="80912" name="Line 16"/>
          <p:cNvSpPr>
            <a:spLocks noChangeShapeType="1"/>
          </p:cNvSpPr>
          <p:nvPr/>
        </p:nvSpPr>
        <p:spPr bwMode="auto">
          <a:xfrm>
            <a:off x="1866900" y="3867150"/>
            <a:ext cx="47625" cy="1588"/>
          </a:xfrm>
          <a:prstGeom prst="line">
            <a:avLst/>
          </a:prstGeom>
          <a:noFill/>
          <a:ln w="0">
            <a:solidFill>
              <a:srgbClr val="000000"/>
            </a:solidFill>
            <a:round/>
            <a:headEnd/>
            <a:tailEnd/>
          </a:ln>
        </p:spPr>
        <p:txBody>
          <a:bodyPr/>
          <a:lstStyle/>
          <a:p>
            <a:endParaRPr lang="en-US"/>
          </a:p>
        </p:txBody>
      </p:sp>
      <p:sp>
        <p:nvSpPr>
          <p:cNvPr id="80913" name="Rectangle 17"/>
          <p:cNvSpPr>
            <a:spLocks noChangeArrowheads="1"/>
          </p:cNvSpPr>
          <p:nvPr/>
        </p:nvSpPr>
        <p:spPr bwMode="auto">
          <a:xfrm>
            <a:off x="1295400" y="370522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0.04</a:t>
            </a:r>
            <a:endParaRPr lang="en-US"/>
          </a:p>
        </p:txBody>
      </p:sp>
      <p:sp>
        <p:nvSpPr>
          <p:cNvPr id="80914" name="Line 18"/>
          <p:cNvSpPr>
            <a:spLocks noChangeShapeType="1"/>
          </p:cNvSpPr>
          <p:nvPr/>
        </p:nvSpPr>
        <p:spPr bwMode="auto">
          <a:xfrm>
            <a:off x="1866900" y="3286125"/>
            <a:ext cx="47625" cy="1588"/>
          </a:xfrm>
          <a:prstGeom prst="line">
            <a:avLst/>
          </a:prstGeom>
          <a:noFill/>
          <a:ln w="0">
            <a:solidFill>
              <a:srgbClr val="000000"/>
            </a:solidFill>
            <a:round/>
            <a:headEnd/>
            <a:tailEnd/>
          </a:ln>
        </p:spPr>
        <p:txBody>
          <a:bodyPr/>
          <a:lstStyle/>
          <a:p>
            <a:endParaRPr lang="en-US"/>
          </a:p>
        </p:txBody>
      </p:sp>
      <p:sp>
        <p:nvSpPr>
          <p:cNvPr id="80915" name="Rectangle 19"/>
          <p:cNvSpPr>
            <a:spLocks noChangeArrowheads="1"/>
          </p:cNvSpPr>
          <p:nvPr/>
        </p:nvSpPr>
        <p:spPr bwMode="auto">
          <a:xfrm>
            <a:off x="1295400" y="31242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0.05</a:t>
            </a:r>
            <a:endParaRPr lang="en-US"/>
          </a:p>
        </p:txBody>
      </p:sp>
      <p:sp>
        <p:nvSpPr>
          <p:cNvPr id="80916" name="Line 20"/>
          <p:cNvSpPr>
            <a:spLocks noChangeShapeType="1"/>
          </p:cNvSpPr>
          <p:nvPr/>
        </p:nvSpPr>
        <p:spPr bwMode="auto">
          <a:xfrm>
            <a:off x="1866900" y="2714625"/>
            <a:ext cx="47625" cy="1588"/>
          </a:xfrm>
          <a:prstGeom prst="line">
            <a:avLst/>
          </a:prstGeom>
          <a:noFill/>
          <a:ln w="0">
            <a:solidFill>
              <a:srgbClr val="000000"/>
            </a:solidFill>
            <a:round/>
            <a:headEnd/>
            <a:tailEnd/>
          </a:ln>
        </p:spPr>
        <p:txBody>
          <a:bodyPr/>
          <a:lstStyle/>
          <a:p>
            <a:endParaRPr lang="en-US"/>
          </a:p>
        </p:txBody>
      </p:sp>
      <p:sp>
        <p:nvSpPr>
          <p:cNvPr id="80917" name="Rectangle 21"/>
          <p:cNvSpPr>
            <a:spLocks noChangeArrowheads="1"/>
          </p:cNvSpPr>
          <p:nvPr/>
        </p:nvSpPr>
        <p:spPr bwMode="auto">
          <a:xfrm>
            <a:off x="1295400" y="25527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0.06</a:t>
            </a:r>
            <a:endParaRPr lang="en-US"/>
          </a:p>
        </p:txBody>
      </p:sp>
      <p:sp>
        <p:nvSpPr>
          <p:cNvPr id="80918" name="Line 22"/>
          <p:cNvSpPr>
            <a:spLocks noChangeShapeType="1"/>
          </p:cNvSpPr>
          <p:nvPr/>
        </p:nvSpPr>
        <p:spPr bwMode="auto">
          <a:xfrm>
            <a:off x="1866900" y="2133600"/>
            <a:ext cx="47625" cy="1588"/>
          </a:xfrm>
          <a:prstGeom prst="line">
            <a:avLst/>
          </a:prstGeom>
          <a:noFill/>
          <a:ln w="0">
            <a:solidFill>
              <a:srgbClr val="000000"/>
            </a:solidFill>
            <a:round/>
            <a:headEnd/>
            <a:tailEnd/>
          </a:ln>
        </p:spPr>
        <p:txBody>
          <a:bodyPr/>
          <a:lstStyle/>
          <a:p>
            <a:endParaRPr lang="en-US"/>
          </a:p>
        </p:txBody>
      </p:sp>
      <p:sp>
        <p:nvSpPr>
          <p:cNvPr id="80919" name="Rectangle 23"/>
          <p:cNvSpPr>
            <a:spLocks noChangeArrowheads="1"/>
          </p:cNvSpPr>
          <p:nvPr/>
        </p:nvSpPr>
        <p:spPr bwMode="auto">
          <a:xfrm>
            <a:off x="1295400" y="19716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0.07</a:t>
            </a:r>
            <a:endParaRPr lang="en-US"/>
          </a:p>
        </p:txBody>
      </p:sp>
      <p:sp>
        <p:nvSpPr>
          <p:cNvPr id="80920" name="Freeform 24"/>
          <p:cNvSpPr>
            <a:spLocks/>
          </p:cNvSpPr>
          <p:nvPr/>
        </p:nvSpPr>
        <p:spPr bwMode="auto">
          <a:xfrm>
            <a:off x="1866900" y="1704975"/>
            <a:ext cx="5667375" cy="4476750"/>
          </a:xfrm>
          <a:custGeom>
            <a:avLst/>
            <a:gdLst/>
            <a:ahLst/>
            <a:cxnLst>
              <a:cxn ang="0">
                <a:pos x="0" y="0"/>
              </a:cxn>
              <a:cxn ang="0">
                <a:pos x="282" y="24"/>
              </a:cxn>
              <a:cxn ang="0">
                <a:pos x="570" y="78"/>
              </a:cxn>
              <a:cxn ang="0">
                <a:pos x="852" y="60"/>
              </a:cxn>
              <a:cxn ang="0">
                <a:pos x="1140" y="354"/>
              </a:cxn>
              <a:cxn ang="0">
                <a:pos x="1428" y="498"/>
              </a:cxn>
              <a:cxn ang="0">
                <a:pos x="1710" y="546"/>
              </a:cxn>
              <a:cxn ang="0">
                <a:pos x="1998" y="618"/>
              </a:cxn>
              <a:cxn ang="0">
                <a:pos x="2280" y="900"/>
              </a:cxn>
              <a:cxn ang="0">
                <a:pos x="2568" y="1254"/>
              </a:cxn>
              <a:cxn ang="0">
                <a:pos x="2856" y="1788"/>
              </a:cxn>
              <a:cxn ang="0">
                <a:pos x="3138" y="2208"/>
              </a:cxn>
              <a:cxn ang="0">
                <a:pos x="3426" y="2616"/>
              </a:cxn>
              <a:cxn ang="0">
                <a:pos x="3570" y="2820"/>
              </a:cxn>
            </a:cxnLst>
            <a:rect l="0" t="0" r="r" b="b"/>
            <a:pathLst>
              <a:path w="3570" h="2820">
                <a:moveTo>
                  <a:pt x="0" y="0"/>
                </a:moveTo>
                <a:lnTo>
                  <a:pt x="282" y="24"/>
                </a:lnTo>
                <a:lnTo>
                  <a:pt x="570" y="78"/>
                </a:lnTo>
                <a:lnTo>
                  <a:pt x="852" y="60"/>
                </a:lnTo>
                <a:lnTo>
                  <a:pt x="1140" y="354"/>
                </a:lnTo>
                <a:lnTo>
                  <a:pt x="1428" y="498"/>
                </a:lnTo>
                <a:lnTo>
                  <a:pt x="1710" y="546"/>
                </a:lnTo>
                <a:lnTo>
                  <a:pt x="1998" y="618"/>
                </a:lnTo>
                <a:lnTo>
                  <a:pt x="2280" y="900"/>
                </a:lnTo>
                <a:lnTo>
                  <a:pt x="2568" y="1254"/>
                </a:lnTo>
                <a:lnTo>
                  <a:pt x="2856" y="1788"/>
                </a:lnTo>
                <a:lnTo>
                  <a:pt x="3138" y="2208"/>
                </a:lnTo>
                <a:lnTo>
                  <a:pt x="3426" y="2616"/>
                </a:lnTo>
                <a:lnTo>
                  <a:pt x="3570" y="2820"/>
                </a:lnTo>
              </a:path>
            </a:pathLst>
          </a:custGeom>
          <a:noFill/>
          <a:ln w="38100" cap="flat">
            <a:solidFill>
              <a:srgbClr val="000000"/>
            </a:solidFill>
            <a:prstDash val="sysDash"/>
            <a:round/>
            <a:headEnd/>
            <a:tailEnd/>
          </a:ln>
        </p:spPr>
        <p:txBody>
          <a:bodyPr/>
          <a:lstStyle/>
          <a:p>
            <a:endParaRPr lang="en-US"/>
          </a:p>
        </p:txBody>
      </p:sp>
      <p:sp>
        <p:nvSpPr>
          <p:cNvPr id="80921" name="Freeform 25"/>
          <p:cNvSpPr>
            <a:spLocks/>
          </p:cNvSpPr>
          <p:nvPr/>
        </p:nvSpPr>
        <p:spPr bwMode="auto">
          <a:xfrm>
            <a:off x="1866900" y="3543300"/>
            <a:ext cx="5667375" cy="2638425"/>
          </a:xfrm>
          <a:custGeom>
            <a:avLst/>
            <a:gdLst/>
            <a:ahLst/>
            <a:cxnLst>
              <a:cxn ang="0">
                <a:pos x="0" y="0"/>
              </a:cxn>
              <a:cxn ang="0">
                <a:pos x="282" y="156"/>
              </a:cxn>
              <a:cxn ang="0">
                <a:pos x="570" y="426"/>
              </a:cxn>
              <a:cxn ang="0">
                <a:pos x="852" y="522"/>
              </a:cxn>
              <a:cxn ang="0">
                <a:pos x="1140" y="588"/>
              </a:cxn>
              <a:cxn ang="0">
                <a:pos x="1428" y="756"/>
              </a:cxn>
              <a:cxn ang="0">
                <a:pos x="1710" y="930"/>
              </a:cxn>
              <a:cxn ang="0">
                <a:pos x="1998" y="1086"/>
              </a:cxn>
              <a:cxn ang="0">
                <a:pos x="2280" y="1224"/>
              </a:cxn>
              <a:cxn ang="0">
                <a:pos x="2568" y="1374"/>
              </a:cxn>
              <a:cxn ang="0">
                <a:pos x="2856" y="1524"/>
              </a:cxn>
              <a:cxn ang="0">
                <a:pos x="3138" y="1590"/>
              </a:cxn>
              <a:cxn ang="0">
                <a:pos x="3426" y="1662"/>
              </a:cxn>
              <a:cxn ang="0">
                <a:pos x="3570" y="1662"/>
              </a:cxn>
            </a:cxnLst>
            <a:rect l="0" t="0" r="r" b="b"/>
            <a:pathLst>
              <a:path w="3570" h="1662">
                <a:moveTo>
                  <a:pt x="0" y="0"/>
                </a:moveTo>
                <a:lnTo>
                  <a:pt x="282" y="156"/>
                </a:lnTo>
                <a:lnTo>
                  <a:pt x="570" y="426"/>
                </a:lnTo>
                <a:lnTo>
                  <a:pt x="852" y="522"/>
                </a:lnTo>
                <a:lnTo>
                  <a:pt x="1140" y="588"/>
                </a:lnTo>
                <a:lnTo>
                  <a:pt x="1428" y="756"/>
                </a:lnTo>
                <a:lnTo>
                  <a:pt x="1710" y="930"/>
                </a:lnTo>
                <a:lnTo>
                  <a:pt x="1998" y="1086"/>
                </a:lnTo>
                <a:lnTo>
                  <a:pt x="2280" y="1224"/>
                </a:lnTo>
                <a:lnTo>
                  <a:pt x="2568" y="1374"/>
                </a:lnTo>
                <a:lnTo>
                  <a:pt x="2856" y="1524"/>
                </a:lnTo>
                <a:lnTo>
                  <a:pt x="3138" y="1590"/>
                </a:lnTo>
                <a:lnTo>
                  <a:pt x="3426" y="1662"/>
                </a:lnTo>
                <a:lnTo>
                  <a:pt x="3570" y="1662"/>
                </a:lnTo>
              </a:path>
            </a:pathLst>
          </a:custGeom>
          <a:noFill/>
          <a:ln w="38100" cap="flat">
            <a:solidFill>
              <a:srgbClr val="000000"/>
            </a:solidFill>
            <a:prstDash val="solid"/>
            <a:round/>
            <a:headEnd/>
            <a:tailEnd/>
          </a:ln>
        </p:spPr>
        <p:txBody>
          <a:bodyPr/>
          <a:lstStyle/>
          <a:p>
            <a:endParaRPr lang="en-US"/>
          </a:p>
        </p:txBody>
      </p:sp>
      <p:sp>
        <p:nvSpPr>
          <p:cNvPr id="80922" name="Rectangle 26"/>
          <p:cNvSpPr>
            <a:spLocks noChangeArrowheads="1"/>
          </p:cNvSpPr>
          <p:nvPr/>
        </p:nvSpPr>
        <p:spPr bwMode="auto">
          <a:xfrm>
            <a:off x="3657600" y="6219825"/>
            <a:ext cx="2049463"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edges recovered</a:t>
            </a:r>
            <a:endParaRPr lang="en-US"/>
          </a:p>
        </p:txBody>
      </p:sp>
      <p:sp>
        <p:nvSpPr>
          <p:cNvPr id="80923" name="Rectangle 27"/>
          <p:cNvSpPr>
            <a:spLocks noChangeArrowheads="1"/>
          </p:cNvSpPr>
          <p:nvPr/>
        </p:nvSpPr>
        <p:spPr bwMode="auto">
          <a:xfrm rot="16200000">
            <a:off x="242888" y="3727450"/>
            <a:ext cx="1677987"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relative error</a:t>
            </a:r>
            <a:endParaRPr lang="en-US"/>
          </a:p>
        </p:txBody>
      </p:sp>
      <p:sp>
        <p:nvSpPr>
          <p:cNvPr id="80924" name="Rectangle 28"/>
          <p:cNvSpPr>
            <a:spLocks noChangeArrowheads="1"/>
          </p:cNvSpPr>
          <p:nvPr/>
        </p:nvSpPr>
        <p:spPr bwMode="auto">
          <a:xfrm>
            <a:off x="4210050" y="1409700"/>
            <a:ext cx="9985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6x6 grid</a:t>
            </a:r>
            <a:endParaRPr lang="en-US"/>
          </a:p>
        </p:txBody>
      </p:sp>
      <p:sp>
        <p:nvSpPr>
          <p:cNvPr id="80925" name="Rectangle 29"/>
          <p:cNvSpPr>
            <a:spLocks noChangeArrowheads="1"/>
          </p:cNvSpPr>
          <p:nvPr/>
        </p:nvSpPr>
        <p:spPr bwMode="auto">
          <a:xfrm>
            <a:off x="6161088" y="1447800"/>
            <a:ext cx="2295525" cy="1638300"/>
          </a:xfrm>
          <a:prstGeom prst="rect">
            <a:avLst/>
          </a:prstGeom>
          <a:noFill/>
          <a:ln w="0">
            <a:solidFill>
              <a:srgbClr val="FFFFFF"/>
            </a:solidFill>
            <a:miter lim="800000"/>
            <a:headEnd/>
            <a:tailEnd/>
          </a:ln>
        </p:spPr>
        <p:txBody>
          <a:bodyPr/>
          <a:lstStyle/>
          <a:p>
            <a:endParaRPr lang="en-US"/>
          </a:p>
        </p:txBody>
      </p:sp>
      <p:sp>
        <p:nvSpPr>
          <p:cNvPr id="80926" name="Line 30"/>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0927" name="Line 31"/>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0928" name="Line 32"/>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0929" name="Line 33"/>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0930" name="Line 34"/>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0931" name="Line 35"/>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0932" name="Line 36"/>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0933" name="Line 37"/>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0934" name="Line 38"/>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0935" name="Line 39"/>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0936" name="Rectangle 40"/>
          <p:cNvSpPr>
            <a:spLocks noChangeArrowheads="1"/>
          </p:cNvSpPr>
          <p:nvPr/>
        </p:nvSpPr>
        <p:spPr bwMode="auto">
          <a:xfrm>
            <a:off x="6951663" y="1485900"/>
            <a:ext cx="12382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EC-Z,rand</a:t>
            </a:r>
            <a:endParaRPr lang="en-US"/>
          </a:p>
        </p:txBody>
      </p:sp>
      <p:sp>
        <p:nvSpPr>
          <p:cNvPr id="80937" name="Rectangle 41"/>
          <p:cNvSpPr>
            <a:spLocks noChangeArrowheads="1"/>
          </p:cNvSpPr>
          <p:nvPr/>
        </p:nvSpPr>
        <p:spPr bwMode="auto">
          <a:xfrm>
            <a:off x="6951663" y="1800225"/>
            <a:ext cx="127317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EC-G,rand</a:t>
            </a:r>
            <a:endParaRPr lang="en-US"/>
          </a:p>
        </p:txBody>
      </p:sp>
      <p:sp>
        <p:nvSpPr>
          <p:cNvPr id="80938" name="Line 42"/>
          <p:cNvSpPr>
            <a:spLocks noChangeShapeType="1"/>
          </p:cNvSpPr>
          <p:nvPr/>
        </p:nvSpPr>
        <p:spPr bwMode="auto">
          <a:xfrm>
            <a:off x="6313488" y="1638300"/>
            <a:ext cx="476250" cy="1588"/>
          </a:xfrm>
          <a:prstGeom prst="line">
            <a:avLst/>
          </a:prstGeom>
          <a:noFill/>
          <a:ln w="38100">
            <a:solidFill>
              <a:srgbClr val="000000"/>
            </a:solidFill>
            <a:prstDash val="sysDash"/>
            <a:round/>
            <a:headEnd/>
            <a:tailEnd/>
          </a:ln>
        </p:spPr>
        <p:txBody>
          <a:bodyPr/>
          <a:lstStyle/>
          <a:p>
            <a:endParaRPr lang="en-US"/>
          </a:p>
        </p:txBody>
      </p:sp>
      <p:sp>
        <p:nvSpPr>
          <p:cNvPr id="80939" name="Line 43"/>
          <p:cNvSpPr>
            <a:spLocks noChangeShapeType="1"/>
          </p:cNvSpPr>
          <p:nvPr/>
        </p:nvSpPr>
        <p:spPr bwMode="auto">
          <a:xfrm>
            <a:off x="6313488" y="1952625"/>
            <a:ext cx="476250" cy="1588"/>
          </a:xfrm>
          <a:prstGeom prst="line">
            <a:avLst/>
          </a:prstGeom>
          <a:noFill/>
          <a:ln w="38100">
            <a:solidFill>
              <a:srgbClr val="000000"/>
            </a:solidFill>
            <a:round/>
            <a:headEnd/>
            <a:tailEnd/>
          </a:ln>
        </p:spPr>
        <p:txBody>
          <a:bodyPr/>
          <a:lstStyle/>
          <a:p>
            <a:endParaRPr lang="en-US"/>
          </a:p>
        </p:txBody>
      </p:sp>
      <p:sp>
        <p:nvSpPr>
          <p:cNvPr id="80940" name="Text Box 44"/>
          <p:cNvSpPr txBox="1">
            <a:spLocks noChangeArrowheads="1"/>
          </p:cNvSpPr>
          <p:nvPr/>
        </p:nvSpPr>
        <p:spPr bwMode="auto">
          <a:xfrm>
            <a:off x="111125" y="1157288"/>
            <a:ext cx="1108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Bethe</a:t>
            </a:r>
          </a:p>
        </p:txBody>
      </p:sp>
      <p:sp>
        <p:nvSpPr>
          <p:cNvPr id="80941" name="Text Box 45"/>
          <p:cNvSpPr txBox="1">
            <a:spLocks noChangeArrowheads="1"/>
          </p:cNvSpPr>
          <p:nvPr/>
        </p:nvSpPr>
        <p:spPr bwMode="auto">
          <a:xfrm>
            <a:off x="7553325" y="4891088"/>
            <a:ext cx="1362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exact Z</a:t>
            </a:r>
          </a:p>
        </p:txBody>
      </p:sp>
      <p:cxnSp>
        <p:nvCxnSpPr>
          <p:cNvPr id="80942" name="AutoShape 46"/>
          <p:cNvCxnSpPr>
            <a:cxnSpLocks noChangeShapeType="1"/>
            <a:stCxn id="80940" idx="3"/>
          </p:cNvCxnSpPr>
          <p:nvPr/>
        </p:nvCxnSpPr>
        <p:spPr bwMode="auto">
          <a:xfrm>
            <a:off x="1219200" y="1417638"/>
            <a:ext cx="647700" cy="157162"/>
          </a:xfrm>
          <a:prstGeom prst="curvedConnector2">
            <a:avLst/>
          </a:prstGeom>
          <a:noFill/>
          <a:ln w="50800">
            <a:solidFill>
              <a:schemeClr val="tx1"/>
            </a:solidFill>
            <a:round/>
            <a:headEnd/>
            <a:tailEnd type="triangle" w="med" len="med"/>
          </a:ln>
          <a:effectLst/>
        </p:spPr>
      </p:cxnSp>
      <p:cxnSp>
        <p:nvCxnSpPr>
          <p:cNvPr id="80943" name="AutoShape 47"/>
          <p:cNvCxnSpPr>
            <a:cxnSpLocks noChangeShapeType="1"/>
            <a:stCxn id="80941" idx="2"/>
          </p:cNvCxnSpPr>
          <p:nvPr/>
        </p:nvCxnSpPr>
        <p:spPr bwMode="auto">
          <a:xfrm rot="5400000">
            <a:off x="7571582" y="5496718"/>
            <a:ext cx="749300" cy="576263"/>
          </a:xfrm>
          <a:prstGeom prst="curvedConnector2">
            <a:avLst/>
          </a:prstGeom>
          <a:noFill/>
          <a:ln w="50800">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endParaRPr lang="en-US" dirty="0"/>
          </a:p>
        </p:txBody>
      </p:sp>
      <p:grpSp>
        <p:nvGrpSpPr>
          <p:cNvPr id="2" name="Group 18"/>
          <p:cNvGrpSpPr/>
          <p:nvPr/>
        </p:nvGrpSpPr>
        <p:grpSpPr>
          <a:xfrm>
            <a:off x="3733800" y="1676400"/>
            <a:ext cx="5029200" cy="3810000"/>
            <a:chOff x="3733800" y="1676400"/>
            <a:chExt cx="5029200" cy="3810000"/>
          </a:xfrm>
        </p:grpSpPr>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5"/>
              <a:endCxn id="11" idx="1"/>
            </p:cNvCxnSpPr>
            <p:nvPr/>
          </p:nvCxnSpPr>
          <p:spPr>
            <a:xfrm rot="16200000" flipH="1">
              <a:off x="7286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5"/>
              <a:endCxn id="8" idx="1"/>
            </p:cNvCxnSpPr>
            <p:nvPr/>
          </p:nvCxnSpPr>
          <p:spPr>
            <a:xfrm rot="16200000" flipH="1">
              <a:off x="3857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solidFill>
                <a:srgbClr val="FF0000"/>
              </a:solidFill>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4191000"/>
            <a:ext cx="4114800" cy="2286000"/>
          </a:xfrm>
          <a:prstGeom prst="rect">
            <a:avLst/>
          </a:prstGeom>
          <a:noFill/>
        </p:spPr>
        <p:txBody>
          <a:bodyPr wrap="square" rtlCol="0">
            <a:noAutofit/>
          </a:bodyPr>
          <a:lstStyle/>
          <a:p>
            <a:pPr marL="457200" indent="-457200">
              <a:buAutoNum type="arabicParenR"/>
            </a:pPr>
            <a:r>
              <a:rPr lang="en-US" sz="2400" smtClean="0">
                <a:solidFill>
                  <a:schemeClr val="tx2">
                    <a:lumMod val="75000"/>
                  </a:schemeClr>
                </a:solidFill>
              </a:rPr>
              <a:t>A </a:t>
            </a:r>
            <a:r>
              <a:rPr lang="en-US" sz="2400" smtClean="0">
                <a:solidFill>
                  <a:schemeClr val="accent1">
                    <a:lumMod val="50000"/>
                  </a:schemeClr>
                </a:solidFill>
              </a:rPr>
              <a:t>new semantics for BP</a:t>
            </a:r>
          </a:p>
          <a:p>
            <a:pPr marL="914400" lvl="1" indent="-457200">
              <a:buAutoNum type="arabicParenR"/>
            </a:pPr>
            <a:r>
              <a:rPr lang="en-US" sz="2400" smtClean="0">
                <a:solidFill>
                  <a:schemeClr val="accent1">
                    <a:lumMod val="50000"/>
                  </a:schemeClr>
                </a:solidFill>
              </a:rPr>
              <a:t>marginals</a:t>
            </a:r>
          </a:p>
          <a:p>
            <a:pPr marL="914400" lvl="1" indent="-457200">
              <a:buAutoNum type="arabicParenR"/>
            </a:pPr>
            <a:r>
              <a:rPr lang="en-US" sz="2400" smtClean="0">
                <a:solidFill>
                  <a:schemeClr val="accent1">
                    <a:lumMod val="50000"/>
                  </a:schemeClr>
                </a:solidFill>
              </a:rPr>
              <a:t>partition function</a:t>
            </a:r>
          </a:p>
          <a:p>
            <a:pPr marL="914400" lvl="1" indent="-457200">
              <a:buAutoNum type="arabicParenR"/>
            </a:pPr>
            <a:r>
              <a:rPr lang="en-US" sz="2400" smtClean="0">
                <a:solidFill>
                  <a:srgbClr val="FF0000"/>
                </a:solidFill>
              </a:rPr>
              <a:t>MAP</a:t>
            </a:r>
          </a:p>
          <a:p>
            <a:pPr marL="457200" indent="-457200">
              <a:buAutoNum type="arabicParenR"/>
            </a:pPr>
            <a:r>
              <a:rPr lang="en-US" sz="2400" smtClean="0">
                <a:solidFill>
                  <a:schemeClr val="tx2">
                    <a:lumMod val="75000"/>
                  </a:schemeClr>
                </a:solidFill>
              </a:rPr>
              <a:t>Ideal compensations</a:t>
            </a: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Compensating for Relaxations</a:t>
            </a:r>
            <a:endParaRPr lang="en-US"/>
          </a:p>
        </p:txBody>
      </p:sp>
      <p:sp>
        <p:nvSpPr>
          <p:cNvPr id="3" name="Content Placeholder 2"/>
          <p:cNvSpPr>
            <a:spLocks noGrp="1"/>
          </p:cNvSpPr>
          <p:nvPr>
            <p:ph idx="1"/>
          </p:nvPr>
        </p:nvSpPr>
        <p:spPr/>
        <p:txBody>
          <a:bodyPr/>
          <a:lstStyle/>
          <a:p>
            <a:r>
              <a:rPr lang="en-US" smtClean="0"/>
              <a:t>[</a:t>
            </a:r>
            <a:r>
              <a:rPr lang="en-US" b="1" smtClean="0">
                <a:solidFill>
                  <a:srgbClr val="0070C0"/>
                </a:solidFill>
              </a:rPr>
              <a:t>Choi &amp; Darwiche NIPS-09</a:t>
            </a:r>
            <a:r>
              <a:rPr lang="en-US" smtClean="0"/>
              <a:t>]</a:t>
            </a:r>
            <a:endParaRPr lang="en-US"/>
          </a:p>
          <a:p>
            <a:pPr lvl="1"/>
            <a:r>
              <a:rPr lang="en-US" smtClean="0"/>
              <a:t>Max-product belief propagation as compensation</a:t>
            </a:r>
          </a:p>
          <a:p>
            <a:pPr lvl="1"/>
            <a:r>
              <a:rPr lang="en-US" smtClean="0"/>
              <a:t>New approximation based on ideal compensation</a:t>
            </a:r>
          </a:p>
          <a:p>
            <a:pPr lvl="2"/>
            <a:r>
              <a:rPr lang="en-US" smtClean="0"/>
              <a:t>tighter upper-bounds than a relaxation (empirically)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Relaxing Equivalence</a:t>
            </a:r>
            <a:r>
              <a:rPr lang="en-US" baseline="0" smtClean="0"/>
              <a:t> Constraints</a:t>
            </a:r>
            <a:endParaRPr lang="en-US"/>
          </a:p>
        </p:txBody>
      </p:sp>
      <p:sp>
        <p:nvSpPr>
          <p:cNvPr id="3" name="Content Placeholder 2"/>
          <p:cNvSpPr>
            <a:spLocks noGrp="1"/>
          </p:cNvSpPr>
          <p:nvPr>
            <p:ph idx="1"/>
          </p:nvPr>
        </p:nvSpPr>
        <p:spPr/>
        <p:txBody>
          <a:bodyPr>
            <a:normAutofit lnSpcReduction="10000"/>
          </a:bodyPr>
          <a:lstStyle/>
          <a:p>
            <a:pPr>
              <a:buNone/>
            </a:pPr>
            <a:r>
              <a:rPr lang="en-US" smtClean="0"/>
              <a:t>In original model (with eq. constraints):</a:t>
            </a:r>
          </a:p>
          <a:p>
            <a:pPr>
              <a:buNone/>
            </a:pPr>
            <a:r>
              <a:rPr lang="en-US" smtClean="0">
                <a:latin typeface="Cambria" pitchFamily="18" charset="0"/>
              </a:rPr>
              <a:t>	MAP 	= </a:t>
            </a:r>
            <a:r>
              <a:rPr lang="en-US" smtClean="0">
                <a:latin typeface="Cambria" pitchFamily="18" charset="0"/>
                <a:ea typeface="Cambria Math"/>
              </a:rPr>
              <a:t>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a:t>
            </a:r>
            <a:r>
              <a:rPr lang="en-US" i="1" baseline="-25000" err="1" smtClean="0">
                <a:latin typeface="Cambria" pitchFamily="18" charset="0"/>
              </a:rPr>
              <a:t>ij</a:t>
            </a:r>
            <a:r>
              <a:rPr lang="el-GR" i="1" smtClean="0">
                <a:latin typeface="Cambria" pitchFamily="18" charset="0"/>
                <a:ea typeface="Cambria Math"/>
              </a:rPr>
              <a:t>ψ</a:t>
            </a:r>
            <a:r>
              <a:rPr lang="en-US" i="1" baseline="-25000" err="1" smtClean="0">
                <a:latin typeface="Cambria" pitchFamily="18" charset="0"/>
                <a:ea typeface="Cambria Math"/>
              </a:rPr>
              <a:t>eq</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i</a:t>
            </a:r>
            <a:r>
              <a:rPr lang="en-US" err="1"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endParaRPr lang="en-US" smtClean="0">
              <a:latin typeface="Cambria" pitchFamily="18" charset="0"/>
            </a:endParaRPr>
          </a:p>
          <a:p>
            <a:pPr>
              <a:buNone/>
            </a:pPr>
            <a:r>
              <a:rPr lang="en-US" smtClean="0"/>
              <a:t>In relaxed model:</a:t>
            </a:r>
          </a:p>
          <a:p>
            <a:pPr>
              <a:buNone/>
            </a:pPr>
            <a:r>
              <a:rPr lang="en-US" smtClean="0">
                <a:latin typeface="Cambria" pitchFamily="18" charset="0"/>
              </a:rPr>
              <a:t>	r-MAP	= </a:t>
            </a:r>
            <a:r>
              <a:rPr lang="en-US" smtClean="0">
                <a:latin typeface="Cambria" pitchFamily="18" charset="0"/>
                <a:ea typeface="Cambria Math"/>
              </a:rPr>
              <a:t>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p>
          <a:p>
            <a:pPr>
              <a:buNone/>
            </a:pPr>
            <a:r>
              <a:rPr lang="en-US" smtClean="0"/>
              <a:t>In compensated model:</a:t>
            </a:r>
          </a:p>
          <a:p>
            <a:pPr>
              <a:buNone/>
            </a:pPr>
            <a:r>
              <a:rPr lang="en-US" smtClean="0">
                <a:latin typeface="Cambria" pitchFamily="18" charset="0"/>
              </a:rPr>
              <a:t>	c-MAP</a:t>
            </a:r>
            <a:r>
              <a:rPr lang="en-US" i="1" smtClean="0">
                <a:latin typeface="Cambria" pitchFamily="18" charset="0"/>
              </a:rPr>
              <a:t>	</a:t>
            </a:r>
            <a:r>
              <a:rPr lang="en-US" smtClean="0">
                <a:latin typeface="Cambria" pitchFamily="18" charset="0"/>
              </a:rPr>
              <a:t>=</a:t>
            </a:r>
            <a:r>
              <a:rPr lang="en-US" smtClean="0">
                <a:latin typeface="Cambria" pitchFamily="18" charset="0"/>
                <a:ea typeface="Cambria Math"/>
              </a:rPr>
              <a:t> 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a:t>
            </a:r>
            <a:r>
              <a:rPr lang="en-US" i="1" baseline="-25000" smtClean="0">
                <a:latin typeface="Cambria" pitchFamily="18" charset="0"/>
              </a:rPr>
              <a:t>ij</a:t>
            </a:r>
            <a:r>
              <a:rPr lang="el-GR" i="1" smtClean="0">
                <a:latin typeface="Cambria" pitchFamily="18" charset="0"/>
                <a:ea typeface="Cambria Math"/>
              </a:rPr>
              <a:t>θ</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l-GR" i="1" smtClean="0">
                <a:latin typeface="Cambria" pitchFamily="18" charset="0"/>
                <a:ea typeface="Cambria Math"/>
              </a:rPr>
              <a:t>θ</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p>
          <a:p>
            <a:pPr>
              <a:buNone/>
            </a:pPr>
            <a:r>
              <a:rPr lang="en-US" smtClean="0">
                <a:latin typeface="Cambria" pitchFamily="18" charset="0"/>
                <a:ea typeface="Cambria Math"/>
              </a:rPr>
              <a:t>			  </a:t>
            </a:r>
          </a:p>
          <a:p>
            <a:pPr algn="ctr">
              <a:buNone/>
            </a:pPr>
            <a:r>
              <a:rPr lang="en-US" smtClean="0">
                <a:solidFill>
                  <a:schemeClr val="bg1"/>
                </a:solidFill>
                <a:latin typeface="Cambria" pitchFamily="18" charset="0"/>
                <a:ea typeface="Cambria Math"/>
              </a:rPr>
              <a:t>MAP ≤ c-MAP ≤ r-MAP ?</a:t>
            </a:r>
            <a:endParaRPr lang="en-US" smtClean="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Compensation: REC-BP</a:t>
            </a:r>
            <a:endParaRPr lang="en-US"/>
          </a:p>
        </p:txBody>
      </p:sp>
      <p:sp>
        <p:nvSpPr>
          <p:cNvPr id="58371" name="Oval 3"/>
          <p:cNvSpPr>
            <a:spLocks noChangeAspect="1" noChangeArrowheads="1"/>
          </p:cNvSpPr>
          <p:nvPr/>
        </p:nvSpPr>
        <p:spPr bwMode="auto">
          <a:xfrm rot="16200000" flipH="1">
            <a:off x="457200"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8372" name="Oval 4"/>
          <p:cNvSpPr>
            <a:spLocks noChangeAspect="1" noChangeArrowheads="1"/>
          </p:cNvSpPr>
          <p:nvPr/>
        </p:nvSpPr>
        <p:spPr bwMode="auto">
          <a:xfrm rot="16200000" flipH="1">
            <a:off x="457200"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8374" name="AutoShape 6"/>
          <p:cNvCxnSpPr>
            <a:cxnSpLocks noChangeAspect="1" noChangeShapeType="1"/>
            <a:stCxn id="58371" idx="4"/>
            <a:endCxn id="58376" idx="0"/>
          </p:cNvCxnSpPr>
          <p:nvPr/>
        </p:nvCxnSpPr>
        <p:spPr bwMode="auto">
          <a:xfrm>
            <a:off x="1168400" y="1790701"/>
            <a:ext cx="2141538" cy="0"/>
          </a:xfrm>
          <a:prstGeom prst="straightConnector1">
            <a:avLst/>
          </a:prstGeom>
          <a:noFill/>
          <a:ln w="50800">
            <a:solidFill>
              <a:schemeClr val="tx1"/>
            </a:solidFill>
            <a:round/>
            <a:headEnd/>
            <a:tailEnd type="none" w="lg" len="lg"/>
          </a:ln>
          <a:effectLst/>
        </p:spPr>
      </p:cxnSp>
      <p:cxnSp>
        <p:nvCxnSpPr>
          <p:cNvPr id="58375" name="AutoShape 7"/>
          <p:cNvCxnSpPr>
            <a:cxnSpLocks noChangeAspect="1" noChangeShapeType="1"/>
            <a:stCxn id="58372" idx="4"/>
            <a:endCxn id="58377" idx="0"/>
          </p:cNvCxnSpPr>
          <p:nvPr/>
        </p:nvCxnSpPr>
        <p:spPr bwMode="auto">
          <a:xfrm>
            <a:off x="1168400" y="4914901"/>
            <a:ext cx="2141538" cy="0"/>
          </a:xfrm>
          <a:prstGeom prst="straightConnector1">
            <a:avLst/>
          </a:prstGeom>
          <a:noFill/>
          <a:ln w="50800">
            <a:solidFill>
              <a:schemeClr val="tx1"/>
            </a:solidFill>
            <a:round/>
            <a:headEnd/>
            <a:tailEnd type="none" w="lg" len="lg"/>
          </a:ln>
          <a:effectLst/>
        </p:spPr>
      </p:cxnSp>
      <p:sp>
        <p:nvSpPr>
          <p:cNvPr id="58376" name="Oval 8"/>
          <p:cNvSpPr>
            <a:spLocks noChangeAspect="1" noChangeArrowheads="1"/>
          </p:cNvSpPr>
          <p:nvPr/>
        </p:nvSpPr>
        <p:spPr bwMode="auto">
          <a:xfrm rot="16200000" flipH="1">
            <a:off x="3335338"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8377" name="Oval 9"/>
          <p:cNvSpPr>
            <a:spLocks noChangeAspect="1" noChangeArrowheads="1"/>
          </p:cNvSpPr>
          <p:nvPr/>
        </p:nvSpPr>
        <p:spPr bwMode="auto">
          <a:xfrm rot="16200000" flipH="1">
            <a:off x="3335338"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sp>
        <p:nvSpPr>
          <p:cNvPr id="58379" name="AutoShape 11"/>
          <p:cNvSpPr>
            <a:spLocks noChangeArrowheads="1"/>
          </p:cNvSpPr>
          <p:nvPr/>
        </p:nvSpPr>
        <p:spPr bwMode="auto">
          <a:xfrm>
            <a:off x="3449638" y="26416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0" name="AutoShape 12"/>
          <p:cNvCxnSpPr>
            <a:cxnSpLocks noChangeAspect="1" noChangeShapeType="1"/>
            <a:stCxn id="58379" idx="0"/>
            <a:endCxn id="58376" idx="6"/>
          </p:cNvCxnSpPr>
          <p:nvPr/>
        </p:nvCxnSpPr>
        <p:spPr bwMode="auto">
          <a:xfrm flipV="1">
            <a:off x="3678238" y="2133601"/>
            <a:ext cx="1588" cy="508001"/>
          </a:xfrm>
          <a:prstGeom prst="straightConnector1">
            <a:avLst/>
          </a:prstGeom>
          <a:noFill/>
          <a:ln w="50800">
            <a:solidFill>
              <a:schemeClr val="tx1"/>
            </a:solidFill>
            <a:round/>
            <a:headEnd/>
            <a:tailEnd type="none" w="lg" len="lg"/>
          </a:ln>
          <a:effectLst/>
        </p:spPr>
      </p:cxnSp>
      <p:sp>
        <p:nvSpPr>
          <p:cNvPr id="58381" name="AutoShape 13"/>
          <p:cNvSpPr>
            <a:spLocks noChangeArrowheads="1"/>
          </p:cNvSpPr>
          <p:nvPr/>
        </p:nvSpPr>
        <p:spPr bwMode="auto">
          <a:xfrm>
            <a:off x="3449638" y="36068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2" name="AutoShape 14"/>
          <p:cNvCxnSpPr>
            <a:cxnSpLocks noChangeAspect="1" noChangeShapeType="1"/>
            <a:stCxn id="58377" idx="2"/>
            <a:endCxn id="58381" idx="4"/>
          </p:cNvCxnSpPr>
          <p:nvPr/>
        </p:nvCxnSpPr>
        <p:spPr bwMode="auto">
          <a:xfrm rot="5400000" flipH="1" flipV="1">
            <a:off x="3424239" y="4318002"/>
            <a:ext cx="507999" cy="1588"/>
          </a:xfrm>
          <a:prstGeom prst="straightConnector1">
            <a:avLst/>
          </a:prstGeom>
          <a:noFill/>
          <a:ln w="50800">
            <a:solidFill>
              <a:schemeClr val="tx1"/>
            </a:solidFill>
            <a:round/>
            <a:headEnd/>
            <a:tailEnd type="none" w="lg" len="lg"/>
          </a:ln>
          <a:effectLst/>
        </p:spPr>
      </p:cxnSp>
      <p:sp>
        <p:nvSpPr>
          <p:cNvPr id="21" name="Text Box 18"/>
          <p:cNvSpPr txBox="1">
            <a:spLocks noChangeArrowheads="1"/>
          </p:cNvSpPr>
          <p:nvPr/>
        </p:nvSpPr>
        <p:spPr bwMode="auto">
          <a:xfrm>
            <a:off x="76200" y="5334000"/>
            <a:ext cx="6173550"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smtClean="0">
                <a:solidFill>
                  <a:srgbClr val="2A354C"/>
                </a:solidFill>
              </a:rPr>
              <a:t>Recover a </a:t>
            </a:r>
            <a:r>
              <a:rPr lang="en-US" sz="2800" b="1" i="1">
                <a:solidFill>
                  <a:srgbClr val="2A354C"/>
                </a:solidFill>
              </a:rPr>
              <a:t>weaker notion of equivalence</a:t>
            </a:r>
            <a:r>
              <a:rPr lang="en-US" sz="2800">
                <a:solidFill>
                  <a:srgbClr val="2A354C"/>
                </a:solidFill>
              </a:rPr>
              <a:t>:</a:t>
            </a:r>
          </a:p>
        </p:txBody>
      </p:sp>
      <p:graphicFrame>
        <p:nvGraphicFramePr>
          <p:cNvPr id="6151" name="Object 7"/>
          <p:cNvGraphicFramePr>
            <a:graphicFrameLocks noChangeAspect="1"/>
          </p:cNvGraphicFramePr>
          <p:nvPr/>
        </p:nvGraphicFramePr>
        <p:xfrm>
          <a:off x="2114550" y="5791200"/>
          <a:ext cx="6678613" cy="757238"/>
        </p:xfrm>
        <a:graphic>
          <a:graphicData uri="http://schemas.openxmlformats.org/presentationml/2006/ole">
            <p:oleObj spid="_x0000_s259074" name="Equation" r:id="rId3" imgW="3695400" imgH="419040" progId="Equation.3">
              <p:embed/>
            </p:oleObj>
          </a:graphicData>
        </a:graphic>
      </p:graphicFrame>
      <p:sp>
        <p:nvSpPr>
          <p:cNvPr id="18" name="Text Box 2"/>
          <p:cNvSpPr txBox="1">
            <a:spLocks noChangeArrowheads="1"/>
          </p:cNvSpPr>
          <p:nvPr/>
        </p:nvSpPr>
        <p:spPr bwMode="auto">
          <a:xfrm>
            <a:off x="4191000" y="1371600"/>
            <a:ext cx="4724400" cy="3276600"/>
          </a:xfrm>
          <a:prstGeom prst="rect">
            <a:avLst/>
          </a:prstGeom>
          <a:noFill/>
          <a:ln w="50800">
            <a:noFill/>
            <a:miter lim="800000"/>
            <a:headEnd/>
            <a:tailEnd/>
          </a:ln>
          <a:effectLst/>
        </p:spPr>
        <p:txBody>
          <a:bodyPr/>
          <a:lstStyle/>
          <a:p>
            <a:pPr algn="ctr" eaLnBrk="0" hangingPunct="0">
              <a:spcBef>
                <a:spcPct val="50000"/>
              </a:spcBef>
              <a:buSzTx/>
              <a:buFontTx/>
              <a:buNone/>
            </a:pPr>
            <a:r>
              <a:rPr lang="en-US" sz="2400" b="1" smtClean="0">
                <a:solidFill>
                  <a:srgbClr val="2A354C"/>
                </a:solidFill>
              </a:rPr>
              <a:t>Intuition [REC-BP]:</a:t>
            </a:r>
            <a:r>
              <a:rPr lang="en-US" sz="2400" smtClean="0"/>
              <a:t> </a:t>
            </a:r>
            <a:r>
              <a:rPr lang="en-US" sz="2400" smtClean="0">
                <a:solidFill>
                  <a:srgbClr val="536895"/>
                </a:solidFill>
              </a:rPr>
              <a:t>A compensation should be exact if a model is split into two independent sub-models:</a:t>
            </a:r>
            <a:endParaRPr lang="en-US" sz="2400">
              <a:solidFill>
                <a:srgbClr val="536895"/>
              </a:solidFill>
            </a:endParaRPr>
          </a:p>
        </p:txBody>
      </p:sp>
      <p:sp>
        <p:nvSpPr>
          <p:cNvPr id="17" name="TextBox 16"/>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graphicFrame>
        <p:nvGraphicFramePr>
          <p:cNvPr id="259076" name="Object 4"/>
          <p:cNvGraphicFramePr>
            <a:graphicFrameLocks noChangeAspect="1"/>
          </p:cNvGraphicFramePr>
          <p:nvPr/>
        </p:nvGraphicFramePr>
        <p:xfrm>
          <a:off x="4267200" y="2895600"/>
          <a:ext cx="4572000" cy="323347"/>
        </p:xfrm>
        <a:graphic>
          <a:graphicData uri="http://schemas.openxmlformats.org/presentationml/2006/ole">
            <p:oleObj spid="_x0000_s259076" name="Equation" r:id="rId4" imgW="3416040" imgH="241200" progId="Equation.3">
              <p:embed/>
            </p:oleObj>
          </a:graphicData>
        </a:graphic>
      </p:graphicFrame>
      <p:graphicFrame>
        <p:nvGraphicFramePr>
          <p:cNvPr id="259077" name="Object 5"/>
          <p:cNvGraphicFramePr>
            <a:graphicFrameLocks noChangeAspect="1"/>
          </p:cNvGraphicFramePr>
          <p:nvPr/>
        </p:nvGraphicFramePr>
        <p:xfrm>
          <a:off x="4267200" y="3429000"/>
          <a:ext cx="4537075" cy="323850"/>
        </p:xfrm>
        <a:graphic>
          <a:graphicData uri="http://schemas.openxmlformats.org/presentationml/2006/ole">
            <p:oleObj spid="_x0000_s259077" name="Equation" r:id="rId5" imgW="3390840" imgH="241200" progId="Equation.3">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28" name="Text Box 100"/>
          <p:cNvSpPr txBox="1">
            <a:spLocks noChangeArrowheads="1"/>
          </p:cNvSpPr>
          <p:nvPr/>
        </p:nvSpPr>
        <p:spPr bwMode="auto">
          <a:xfrm>
            <a:off x="4738688" y="5454651"/>
            <a:ext cx="4291012" cy="396875"/>
          </a:xfrm>
          <a:prstGeom prst="rect">
            <a:avLst/>
          </a:prstGeom>
          <a:noFill/>
          <a:ln w="9525">
            <a:noFill/>
            <a:miter lim="800000"/>
            <a:headEnd/>
            <a:tailEnd/>
          </a:ln>
          <a:effectLst/>
        </p:spPr>
        <p:txBody>
          <a:bodyPr wrap="none">
            <a:spAutoFit/>
          </a:bodyPr>
          <a:lstStyle/>
          <a:p>
            <a:pPr algn="ctr">
              <a:spcBef>
                <a:spcPct val="50000"/>
              </a:spcBef>
            </a:pPr>
            <a:r>
              <a:rPr lang="en-US" sz="2000"/>
              <a:t>BP is a disconnected approximation.</a:t>
            </a:r>
          </a:p>
        </p:txBody>
      </p:sp>
      <p:sp>
        <p:nvSpPr>
          <p:cNvPr id="125029" name="Text Box 101"/>
          <p:cNvSpPr txBox="1">
            <a:spLocks noChangeArrowheads="1"/>
          </p:cNvSpPr>
          <p:nvPr/>
        </p:nvSpPr>
        <p:spPr bwMode="auto">
          <a:xfrm>
            <a:off x="4902200" y="5988051"/>
            <a:ext cx="3965575" cy="396875"/>
          </a:xfrm>
          <a:prstGeom prst="rect">
            <a:avLst/>
          </a:prstGeom>
          <a:noFill/>
          <a:ln w="9525">
            <a:noFill/>
            <a:miter lim="800000"/>
            <a:headEnd/>
            <a:tailEnd/>
          </a:ln>
          <a:effectLst/>
        </p:spPr>
        <p:txBody>
          <a:bodyPr wrap="none">
            <a:spAutoFit/>
          </a:bodyPr>
          <a:lstStyle/>
          <a:p>
            <a:pPr algn="ctr">
              <a:spcBef>
                <a:spcPct val="50000"/>
              </a:spcBef>
            </a:pPr>
            <a:r>
              <a:rPr lang="en-US" sz="2000"/>
              <a:t>BP is </a:t>
            </a:r>
            <a:r>
              <a:rPr lang="en-US" sz="2000" i="1"/>
              <a:t>any</a:t>
            </a:r>
            <a:r>
              <a:rPr lang="en-US" sz="2000"/>
              <a:t> polytree approximation.</a:t>
            </a:r>
          </a:p>
        </p:txBody>
      </p:sp>
      <p:sp>
        <p:nvSpPr>
          <p:cNvPr id="124930" name="Rectangle 2"/>
          <p:cNvSpPr>
            <a:spLocks noGrp="1" noChangeArrowheads="1"/>
          </p:cNvSpPr>
          <p:nvPr>
            <p:ph type="title"/>
          </p:nvPr>
        </p:nvSpPr>
        <p:spPr/>
        <p:txBody>
          <a:bodyPr>
            <a:normAutofit fontScale="90000"/>
          </a:bodyPr>
          <a:lstStyle/>
          <a:p>
            <a:r>
              <a:rPr lang="en-US"/>
              <a:t>Deleting Edges and </a:t>
            </a:r>
            <a:r>
              <a:rPr lang="en-US" smtClean="0"/>
              <a:t/>
            </a:r>
            <a:br>
              <a:rPr lang="en-US" smtClean="0"/>
            </a:br>
            <a:r>
              <a:rPr lang="en-US" smtClean="0"/>
              <a:t>Loopy </a:t>
            </a:r>
            <a:r>
              <a:rPr lang="en-US"/>
              <a:t>Belief Propagation</a:t>
            </a:r>
          </a:p>
        </p:txBody>
      </p:sp>
      <p:sp>
        <p:nvSpPr>
          <p:cNvPr id="124931" name="Oval 3"/>
          <p:cNvSpPr>
            <a:spLocks noChangeArrowheads="1"/>
          </p:cNvSpPr>
          <p:nvPr/>
        </p:nvSpPr>
        <p:spPr bwMode="auto">
          <a:xfrm rot="16200000" flipH="1">
            <a:off x="777875" y="19050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2" name="Oval 4"/>
          <p:cNvSpPr>
            <a:spLocks noChangeArrowheads="1"/>
          </p:cNvSpPr>
          <p:nvPr/>
        </p:nvSpPr>
        <p:spPr bwMode="auto">
          <a:xfrm rot="16200000" flipH="1">
            <a:off x="777875" y="32766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3" name="Oval 5"/>
          <p:cNvSpPr>
            <a:spLocks noChangeArrowheads="1"/>
          </p:cNvSpPr>
          <p:nvPr/>
        </p:nvSpPr>
        <p:spPr bwMode="auto">
          <a:xfrm rot="16200000" flipH="1">
            <a:off x="777875" y="46482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cxnSp>
        <p:nvCxnSpPr>
          <p:cNvPr id="124934" name="AutoShape 6"/>
          <p:cNvCxnSpPr>
            <a:cxnSpLocks noChangeShapeType="1"/>
            <a:stCxn id="124931" idx="6"/>
            <a:endCxn id="124932" idx="2"/>
          </p:cNvCxnSpPr>
          <p:nvPr/>
        </p:nvCxnSpPr>
        <p:spPr bwMode="auto">
          <a:xfrm>
            <a:off x="1006475" y="2376488"/>
            <a:ext cx="0" cy="885825"/>
          </a:xfrm>
          <a:prstGeom prst="straightConnector1">
            <a:avLst/>
          </a:prstGeom>
          <a:noFill/>
          <a:ln w="38100">
            <a:solidFill>
              <a:schemeClr val="tx1"/>
            </a:solidFill>
            <a:round/>
            <a:headEnd/>
            <a:tailEnd type="none" w="med" len="med"/>
          </a:ln>
          <a:effectLst/>
        </p:spPr>
      </p:cxnSp>
      <p:cxnSp>
        <p:nvCxnSpPr>
          <p:cNvPr id="124935" name="AutoShape 7"/>
          <p:cNvCxnSpPr>
            <a:cxnSpLocks noChangeShapeType="1"/>
            <a:stCxn id="124932" idx="6"/>
            <a:endCxn id="124933" idx="2"/>
          </p:cNvCxnSpPr>
          <p:nvPr/>
        </p:nvCxnSpPr>
        <p:spPr bwMode="auto">
          <a:xfrm>
            <a:off x="1006475" y="3748088"/>
            <a:ext cx="0" cy="885825"/>
          </a:xfrm>
          <a:prstGeom prst="straightConnector1">
            <a:avLst/>
          </a:prstGeom>
          <a:noFill/>
          <a:ln w="38100">
            <a:solidFill>
              <a:schemeClr val="tx1"/>
            </a:solidFill>
            <a:round/>
            <a:headEnd/>
            <a:tailEnd type="none" w="med" len="med"/>
          </a:ln>
          <a:effectLst/>
        </p:spPr>
      </p:cxnSp>
      <p:sp>
        <p:nvSpPr>
          <p:cNvPr id="124936" name="Oval 8"/>
          <p:cNvSpPr>
            <a:spLocks noChangeArrowheads="1"/>
          </p:cNvSpPr>
          <p:nvPr/>
        </p:nvSpPr>
        <p:spPr bwMode="auto">
          <a:xfrm rot="16200000" flipH="1">
            <a:off x="2055813" y="19050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7" name="Oval 9"/>
          <p:cNvSpPr>
            <a:spLocks noChangeArrowheads="1"/>
          </p:cNvSpPr>
          <p:nvPr/>
        </p:nvSpPr>
        <p:spPr bwMode="auto">
          <a:xfrm rot="16200000" flipH="1">
            <a:off x="2055813" y="32766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38" name="Oval 10"/>
          <p:cNvSpPr>
            <a:spLocks noChangeArrowheads="1"/>
          </p:cNvSpPr>
          <p:nvPr/>
        </p:nvSpPr>
        <p:spPr bwMode="auto">
          <a:xfrm rot="16200000" flipH="1">
            <a:off x="2055813" y="46482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cxnSp>
        <p:nvCxnSpPr>
          <p:cNvPr id="124939" name="AutoShape 11"/>
          <p:cNvCxnSpPr>
            <a:cxnSpLocks noChangeShapeType="1"/>
            <a:stCxn id="124936" idx="6"/>
            <a:endCxn id="124937" idx="2"/>
          </p:cNvCxnSpPr>
          <p:nvPr/>
        </p:nvCxnSpPr>
        <p:spPr bwMode="auto">
          <a:xfrm>
            <a:off x="2284413" y="2376488"/>
            <a:ext cx="0" cy="885825"/>
          </a:xfrm>
          <a:prstGeom prst="straightConnector1">
            <a:avLst/>
          </a:prstGeom>
          <a:noFill/>
          <a:ln w="38100">
            <a:solidFill>
              <a:schemeClr val="tx1"/>
            </a:solidFill>
            <a:round/>
            <a:headEnd/>
            <a:tailEnd type="none" w="med" len="med"/>
          </a:ln>
          <a:effectLst/>
        </p:spPr>
      </p:cxnSp>
      <p:cxnSp>
        <p:nvCxnSpPr>
          <p:cNvPr id="124940" name="AutoShape 12"/>
          <p:cNvCxnSpPr>
            <a:cxnSpLocks noChangeShapeType="1"/>
            <a:stCxn id="124937" idx="6"/>
            <a:endCxn id="124938" idx="2"/>
          </p:cNvCxnSpPr>
          <p:nvPr/>
        </p:nvCxnSpPr>
        <p:spPr bwMode="auto">
          <a:xfrm>
            <a:off x="2284413" y="3748088"/>
            <a:ext cx="0" cy="885825"/>
          </a:xfrm>
          <a:prstGeom prst="straightConnector1">
            <a:avLst/>
          </a:prstGeom>
          <a:noFill/>
          <a:ln w="38100">
            <a:solidFill>
              <a:schemeClr val="tx1"/>
            </a:solidFill>
            <a:round/>
            <a:headEnd/>
            <a:tailEnd type="none" w="med" len="med"/>
          </a:ln>
          <a:effectLst/>
        </p:spPr>
      </p:cxnSp>
      <p:cxnSp>
        <p:nvCxnSpPr>
          <p:cNvPr id="124941" name="AutoShape 13"/>
          <p:cNvCxnSpPr>
            <a:cxnSpLocks noChangeShapeType="1"/>
            <a:stCxn id="124931" idx="4"/>
            <a:endCxn id="124936" idx="0"/>
          </p:cNvCxnSpPr>
          <p:nvPr/>
        </p:nvCxnSpPr>
        <p:spPr bwMode="auto">
          <a:xfrm>
            <a:off x="1249363" y="2133601"/>
            <a:ext cx="792162" cy="0"/>
          </a:xfrm>
          <a:prstGeom prst="straightConnector1">
            <a:avLst/>
          </a:prstGeom>
          <a:noFill/>
          <a:ln w="38100">
            <a:solidFill>
              <a:schemeClr val="tx1"/>
            </a:solidFill>
            <a:round/>
            <a:headEnd/>
            <a:tailEnd type="none" w="med" len="med"/>
          </a:ln>
          <a:effectLst/>
        </p:spPr>
      </p:cxnSp>
      <p:cxnSp>
        <p:nvCxnSpPr>
          <p:cNvPr id="124942" name="AutoShape 14"/>
          <p:cNvCxnSpPr>
            <a:cxnSpLocks noChangeShapeType="1"/>
            <a:stCxn id="124932" idx="4"/>
            <a:endCxn id="124937" idx="0"/>
          </p:cNvCxnSpPr>
          <p:nvPr/>
        </p:nvCxnSpPr>
        <p:spPr bwMode="auto">
          <a:xfrm>
            <a:off x="1249363" y="3505201"/>
            <a:ext cx="792162" cy="0"/>
          </a:xfrm>
          <a:prstGeom prst="straightConnector1">
            <a:avLst/>
          </a:prstGeom>
          <a:noFill/>
          <a:ln w="38100">
            <a:solidFill>
              <a:schemeClr val="tx1"/>
            </a:solidFill>
            <a:round/>
            <a:headEnd/>
            <a:tailEnd type="none" w="med" len="med"/>
          </a:ln>
          <a:effectLst/>
        </p:spPr>
      </p:cxnSp>
      <p:cxnSp>
        <p:nvCxnSpPr>
          <p:cNvPr id="124943" name="AutoShape 15"/>
          <p:cNvCxnSpPr>
            <a:cxnSpLocks noChangeShapeType="1"/>
            <a:stCxn id="124933" idx="4"/>
            <a:endCxn id="124938" idx="0"/>
          </p:cNvCxnSpPr>
          <p:nvPr/>
        </p:nvCxnSpPr>
        <p:spPr bwMode="auto">
          <a:xfrm>
            <a:off x="1249363" y="4876801"/>
            <a:ext cx="792162" cy="0"/>
          </a:xfrm>
          <a:prstGeom prst="straightConnector1">
            <a:avLst/>
          </a:prstGeom>
          <a:noFill/>
          <a:ln w="38100">
            <a:solidFill>
              <a:schemeClr val="tx1"/>
            </a:solidFill>
            <a:round/>
            <a:headEnd/>
            <a:tailEnd type="none" w="med" len="med"/>
          </a:ln>
          <a:effectLst/>
        </p:spPr>
      </p:cxnSp>
      <p:sp>
        <p:nvSpPr>
          <p:cNvPr id="124944" name="Oval 16"/>
          <p:cNvSpPr>
            <a:spLocks noChangeArrowheads="1"/>
          </p:cNvSpPr>
          <p:nvPr/>
        </p:nvSpPr>
        <p:spPr bwMode="auto">
          <a:xfrm rot="16200000" flipH="1">
            <a:off x="3336925" y="19050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45" name="Oval 17"/>
          <p:cNvSpPr>
            <a:spLocks noChangeArrowheads="1"/>
          </p:cNvSpPr>
          <p:nvPr/>
        </p:nvSpPr>
        <p:spPr bwMode="auto">
          <a:xfrm rot="16200000" flipH="1">
            <a:off x="3336925" y="32766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46" name="Oval 18"/>
          <p:cNvSpPr>
            <a:spLocks noChangeArrowheads="1"/>
          </p:cNvSpPr>
          <p:nvPr/>
        </p:nvSpPr>
        <p:spPr bwMode="auto">
          <a:xfrm rot="16200000" flipH="1">
            <a:off x="3336925" y="4648201"/>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cxnSp>
        <p:nvCxnSpPr>
          <p:cNvPr id="124947" name="AutoShape 19"/>
          <p:cNvCxnSpPr>
            <a:cxnSpLocks noChangeShapeType="1"/>
            <a:stCxn id="124944" idx="6"/>
            <a:endCxn id="124945" idx="2"/>
          </p:cNvCxnSpPr>
          <p:nvPr/>
        </p:nvCxnSpPr>
        <p:spPr bwMode="auto">
          <a:xfrm>
            <a:off x="3565525" y="2376488"/>
            <a:ext cx="0" cy="885825"/>
          </a:xfrm>
          <a:prstGeom prst="straightConnector1">
            <a:avLst/>
          </a:prstGeom>
          <a:noFill/>
          <a:ln w="38100">
            <a:solidFill>
              <a:schemeClr val="tx1"/>
            </a:solidFill>
            <a:round/>
            <a:headEnd/>
            <a:tailEnd type="none" w="med" len="med"/>
          </a:ln>
          <a:effectLst/>
        </p:spPr>
      </p:cxnSp>
      <p:cxnSp>
        <p:nvCxnSpPr>
          <p:cNvPr id="124948" name="AutoShape 20"/>
          <p:cNvCxnSpPr>
            <a:cxnSpLocks noChangeShapeType="1"/>
            <a:stCxn id="124945" idx="6"/>
            <a:endCxn id="124946" idx="2"/>
          </p:cNvCxnSpPr>
          <p:nvPr/>
        </p:nvCxnSpPr>
        <p:spPr bwMode="auto">
          <a:xfrm>
            <a:off x="3565525" y="3748088"/>
            <a:ext cx="0" cy="885825"/>
          </a:xfrm>
          <a:prstGeom prst="straightConnector1">
            <a:avLst/>
          </a:prstGeom>
          <a:noFill/>
          <a:ln w="38100">
            <a:solidFill>
              <a:schemeClr val="tx1"/>
            </a:solidFill>
            <a:round/>
            <a:headEnd/>
            <a:tailEnd type="none" w="med" len="med"/>
          </a:ln>
          <a:effectLst/>
        </p:spPr>
      </p:cxnSp>
      <p:cxnSp>
        <p:nvCxnSpPr>
          <p:cNvPr id="124949" name="AutoShape 21"/>
          <p:cNvCxnSpPr>
            <a:cxnSpLocks noChangeShapeType="1"/>
            <a:stCxn id="124936" idx="4"/>
            <a:endCxn id="124944" idx="0"/>
          </p:cNvCxnSpPr>
          <p:nvPr/>
        </p:nvCxnSpPr>
        <p:spPr bwMode="auto">
          <a:xfrm>
            <a:off x="2527300" y="2133601"/>
            <a:ext cx="795338" cy="0"/>
          </a:xfrm>
          <a:prstGeom prst="straightConnector1">
            <a:avLst/>
          </a:prstGeom>
          <a:noFill/>
          <a:ln w="38100">
            <a:solidFill>
              <a:schemeClr val="tx1"/>
            </a:solidFill>
            <a:round/>
            <a:headEnd/>
            <a:tailEnd type="none" w="med" len="med"/>
          </a:ln>
          <a:effectLst/>
        </p:spPr>
      </p:cxnSp>
      <p:cxnSp>
        <p:nvCxnSpPr>
          <p:cNvPr id="124950" name="AutoShape 22"/>
          <p:cNvCxnSpPr>
            <a:cxnSpLocks noChangeShapeType="1"/>
            <a:stCxn id="124937" idx="4"/>
            <a:endCxn id="124945" idx="0"/>
          </p:cNvCxnSpPr>
          <p:nvPr/>
        </p:nvCxnSpPr>
        <p:spPr bwMode="auto">
          <a:xfrm>
            <a:off x="2527300" y="3505201"/>
            <a:ext cx="795338" cy="0"/>
          </a:xfrm>
          <a:prstGeom prst="straightConnector1">
            <a:avLst/>
          </a:prstGeom>
          <a:noFill/>
          <a:ln w="38100">
            <a:solidFill>
              <a:schemeClr val="tx1"/>
            </a:solidFill>
            <a:round/>
            <a:headEnd/>
            <a:tailEnd type="none" w="med" len="med"/>
          </a:ln>
          <a:effectLst/>
        </p:spPr>
      </p:cxnSp>
      <p:cxnSp>
        <p:nvCxnSpPr>
          <p:cNvPr id="124951" name="AutoShape 23"/>
          <p:cNvCxnSpPr>
            <a:cxnSpLocks noChangeShapeType="1"/>
            <a:stCxn id="124938" idx="4"/>
            <a:endCxn id="124946" idx="0"/>
          </p:cNvCxnSpPr>
          <p:nvPr/>
        </p:nvCxnSpPr>
        <p:spPr bwMode="auto">
          <a:xfrm>
            <a:off x="2527300" y="4876801"/>
            <a:ext cx="795338" cy="0"/>
          </a:xfrm>
          <a:prstGeom prst="straightConnector1">
            <a:avLst/>
          </a:prstGeom>
          <a:noFill/>
          <a:ln w="38100">
            <a:solidFill>
              <a:schemeClr val="tx1"/>
            </a:solidFill>
            <a:round/>
            <a:headEnd/>
            <a:tailEnd type="none" w="med" len="med"/>
          </a:ln>
          <a:effectLst/>
        </p:spPr>
      </p:cxnSp>
      <p:sp>
        <p:nvSpPr>
          <p:cNvPr id="124952" name="Oval 24"/>
          <p:cNvSpPr>
            <a:spLocks noChangeArrowheads="1"/>
          </p:cNvSpPr>
          <p:nvPr/>
        </p:nvSpPr>
        <p:spPr bwMode="auto">
          <a:xfrm rot="16200000" flipH="1">
            <a:off x="5349875" y="19050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3" name="Oval 25"/>
          <p:cNvSpPr>
            <a:spLocks noChangeArrowheads="1"/>
          </p:cNvSpPr>
          <p:nvPr/>
        </p:nvSpPr>
        <p:spPr bwMode="auto">
          <a:xfrm rot="16200000" flipH="1">
            <a:off x="5349875" y="32766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4" name="Oval 26"/>
          <p:cNvSpPr>
            <a:spLocks noChangeArrowheads="1"/>
          </p:cNvSpPr>
          <p:nvPr/>
        </p:nvSpPr>
        <p:spPr bwMode="auto">
          <a:xfrm rot="16200000" flipH="1">
            <a:off x="5349875" y="46482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5" name="Oval 27"/>
          <p:cNvSpPr>
            <a:spLocks noChangeArrowheads="1"/>
          </p:cNvSpPr>
          <p:nvPr/>
        </p:nvSpPr>
        <p:spPr bwMode="auto">
          <a:xfrm rot="16200000" flipH="1">
            <a:off x="6630988" y="19050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6" name="Oval 28"/>
          <p:cNvSpPr>
            <a:spLocks noChangeArrowheads="1"/>
          </p:cNvSpPr>
          <p:nvPr/>
        </p:nvSpPr>
        <p:spPr bwMode="auto">
          <a:xfrm rot="16200000" flipH="1">
            <a:off x="6630988" y="32766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7" name="Oval 29"/>
          <p:cNvSpPr>
            <a:spLocks noChangeArrowheads="1"/>
          </p:cNvSpPr>
          <p:nvPr/>
        </p:nvSpPr>
        <p:spPr bwMode="auto">
          <a:xfrm rot="16200000" flipH="1">
            <a:off x="6630988" y="46482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8" name="Oval 30"/>
          <p:cNvSpPr>
            <a:spLocks noChangeArrowheads="1"/>
          </p:cNvSpPr>
          <p:nvPr/>
        </p:nvSpPr>
        <p:spPr bwMode="auto">
          <a:xfrm rot="16200000" flipH="1">
            <a:off x="7908925" y="19050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59" name="Oval 31"/>
          <p:cNvSpPr>
            <a:spLocks noChangeArrowheads="1"/>
          </p:cNvSpPr>
          <p:nvPr/>
        </p:nvSpPr>
        <p:spPr bwMode="auto">
          <a:xfrm rot="16200000" flipH="1">
            <a:off x="7908925" y="32766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124960" name="Oval 32"/>
          <p:cNvSpPr>
            <a:spLocks noChangeArrowheads="1"/>
          </p:cNvSpPr>
          <p:nvPr/>
        </p:nvSpPr>
        <p:spPr bwMode="auto">
          <a:xfrm rot="16200000" flipH="1">
            <a:off x="7908925" y="4648201"/>
            <a:ext cx="457200" cy="457200"/>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grpSp>
        <p:nvGrpSpPr>
          <p:cNvPr id="2" name="Group 33"/>
          <p:cNvGrpSpPr>
            <a:grpSpLocks/>
          </p:cNvGrpSpPr>
          <p:nvPr/>
        </p:nvGrpSpPr>
        <p:grpSpPr bwMode="auto">
          <a:xfrm>
            <a:off x="6745288" y="3719517"/>
            <a:ext cx="1506537" cy="914401"/>
            <a:chOff x="4249" y="2007"/>
            <a:chExt cx="949" cy="576"/>
          </a:xfrm>
        </p:grpSpPr>
        <p:sp>
          <p:nvSpPr>
            <p:cNvPr id="124962" name="Oval 34"/>
            <p:cNvSpPr>
              <a:spLocks noChangeArrowheads="1"/>
            </p:cNvSpPr>
            <p:nvPr/>
          </p:nvSpPr>
          <p:spPr bwMode="auto">
            <a:xfrm>
              <a:off x="4249" y="2362"/>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sp>
          <p:nvSpPr>
            <p:cNvPr id="124963" name="AutoShape 35"/>
            <p:cNvSpPr>
              <a:spLocks noChangeArrowheads="1"/>
            </p:cNvSpPr>
            <p:nvPr/>
          </p:nvSpPr>
          <p:spPr bwMode="auto">
            <a:xfrm>
              <a:off x="4249" y="2102"/>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cxnSp>
          <p:nvCxnSpPr>
            <p:cNvPr id="124964" name="AutoShape 36"/>
            <p:cNvCxnSpPr>
              <a:cxnSpLocks noChangeShapeType="1"/>
              <a:stCxn id="124962" idx="4"/>
              <a:endCxn id="124957" idx="2"/>
            </p:cNvCxnSpPr>
            <p:nvPr/>
          </p:nvCxnSpPr>
          <p:spPr bwMode="auto">
            <a:xfrm rot="5400000">
              <a:off x="4283" y="2544"/>
              <a:ext cx="76" cy="1"/>
            </a:xfrm>
            <a:prstGeom prst="straightConnector1">
              <a:avLst/>
            </a:prstGeom>
            <a:noFill/>
            <a:ln w="38100">
              <a:solidFill>
                <a:schemeClr val="tx1"/>
              </a:solidFill>
              <a:round/>
              <a:headEnd/>
              <a:tailEnd type="none" w="sm" len="sm"/>
            </a:ln>
            <a:effectLst/>
          </p:spPr>
        </p:cxnSp>
        <p:cxnSp>
          <p:nvCxnSpPr>
            <p:cNvPr id="124965" name="AutoShape 37"/>
            <p:cNvCxnSpPr>
              <a:cxnSpLocks noChangeShapeType="1"/>
              <a:stCxn id="124956" idx="6"/>
              <a:endCxn id="124963" idx="0"/>
            </p:cNvCxnSpPr>
            <p:nvPr/>
          </p:nvCxnSpPr>
          <p:spPr bwMode="auto">
            <a:xfrm rot="5400000">
              <a:off x="4273" y="2054"/>
              <a:ext cx="96" cy="1"/>
            </a:xfrm>
            <a:prstGeom prst="straightConnector1">
              <a:avLst/>
            </a:prstGeom>
            <a:noFill/>
            <a:ln w="38100">
              <a:solidFill>
                <a:schemeClr val="tx1"/>
              </a:solidFill>
              <a:round/>
              <a:headEnd/>
              <a:tailEnd type="none" w="sm" len="sm"/>
            </a:ln>
            <a:effectLst/>
          </p:spPr>
        </p:cxnSp>
        <p:sp>
          <p:nvSpPr>
            <p:cNvPr id="124966" name="Oval 38"/>
            <p:cNvSpPr>
              <a:spLocks noChangeArrowheads="1"/>
            </p:cNvSpPr>
            <p:nvPr/>
          </p:nvSpPr>
          <p:spPr bwMode="auto">
            <a:xfrm>
              <a:off x="5054" y="2362"/>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67" name="AutoShape 39"/>
            <p:cNvCxnSpPr>
              <a:cxnSpLocks noChangeShapeType="1"/>
              <a:stCxn id="124966" idx="4"/>
              <a:endCxn id="124960" idx="2"/>
            </p:cNvCxnSpPr>
            <p:nvPr/>
          </p:nvCxnSpPr>
          <p:spPr bwMode="auto">
            <a:xfrm rot="5400000">
              <a:off x="5088" y="2544"/>
              <a:ext cx="76" cy="1"/>
            </a:xfrm>
            <a:prstGeom prst="straightConnector1">
              <a:avLst/>
            </a:prstGeom>
            <a:noFill/>
            <a:ln w="38100">
              <a:solidFill>
                <a:schemeClr val="tx1"/>
              </a:solidFill>
              <a:round/>
              <a:headEnd/>
              <a:tailEnd type="none" w="sm" len="sm"/>
            </a:ln>
            <a:effectLst/>
          </p:spPr>
        </p:cxnSp>
        <p:cxnSp>
          <p:nvCxnSpPr>
            <p:cNvPr id="124968" name="AutoShape 40"/>
            <p:cNvCxnSpPr>
              <a:cxnSpLocks noChangeShapeType="1"/>
              <a:stCxn id="124959" idx="6"/>
              <a:endCxn id="124969" idx="0"/>
            </p:cNvCxnSpPr>
            <p:nvPr/>
          </p:nvCxnSpPr>
          <p:spPr bwMode="auto">
            <a:xfrm rot="5400000">
              <a:off x="5078" y="2054"/>
              <a:ext cx="96" cy="1"/>
            </a:xfrm>
            <a:prstGeom prst="straightConnector1">
              <a:avLst/>
            </a:prstGeom>
            <a:noFill/>
            <a:ln w="38100">
              <a:solidFill>
                <a:schemeClr val="tx1"/>
              </a:solidFill>
              <a:round/>
              <a:headEnd/>
              <a:tailEnd type="none" w="sm" len="sm"/>
            </a:ln>
            <a:effectLst/>
          </p:spPr>
        </p:cxnSp>
        <p:sp>
          <p:nvSpPr>
            <p:cNvPr id="124969" name="AutoShape 41"/>
            <p:cNvSpPr>
              <a:spLocks noChangeArrowheads="1"/>
            </p:cNvSpPr>
            <p:nvPr/>
          </p:nvSpPr>
          <p:spPr bwMode="auto">
            <a:xfrm>
              <a:off x="5054" y="2102"/>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grpSp>
        <p:nvGrpSpPr>
          <p:cNvPr id="3" name="Group 42"/>
          <p:cNvGrpSpPr>
            <a:grpSpLocks/>
          </p:cNvGrpSpPr>
          <p:nvPr/>
        </p:nvGrpSpPr>
        <p:grpSpPr bwMode="auto">
          <a:xfrm>
            <a:off x="6745288" y="2347915"/>
            <a:ext cx="1506537" cy="914401"/>
            <a:chOff x="4249" y="1143"/>
            <a:chExt cx="949" cy="576"/>
          </a:xfrm>
        </p:grpSpPr>
        <p:sp>
          <p:nvSpPr>
            <p:cNvPr id="124971" name="Oval 43"/>
            <p:cNvSpPr>
              <a:spLocks noChangeArrowheads="1"/>
            </p:cNvSpPr>
            <p:nvPr/>
          </p:nvSpPr>
          <p:spPr bwMode="auto">
            <a:xfrm>
              <a:off x="4249" y="1498"/>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72" name="AutoShape 44"/>
            <p:cNvCxnSpPr>
              <a:cxnSpLocks noChangeShapeType="1"/>
              <a:stCxn id="124971" idx="4"/>
              <a:endCxn id="124956" idx="2"/>
            </p:cNvCxnSpPr>
            <p:nvPr/>
          </p:nvCxnSpPr>
          <p:spPr bwMode="auto">
            <a:xfrm rot="5400000">
              <a:off x="4283" y="1680"/>
              <a:ext cx="76" cy="1"/>
            </a:xfrm>
            <a:prstGeom prst="straightConnector1">
              <a:avLst/>
            </a:prstGeom>
            <a:noFill/>
            <a:ln w="38100">
              <a:solidFill>
                <a:schemeClr val="tx1"/>
              </a:solidFill>
              <a:round/>
              <a:headEnd/>
              <a:tailEnd type="none" w="sm" len="sm"/>
            </a:ln>
            <a:effectLst/>
          </p:spPr>
        </p:cxnSp>
        <p:cxnSp>
          <p:nvCxnSpPr>
            <p:cNvPr id="124973" name="AutoShape 45"/>
            <p:cNvCxnSpPr>
              <a:cxnSpLocks noChangeShapeType="1"/>
              <a:stCxn id="124955" idx="6"/>
              <a:endCxn id="124977" idx="0"/>
            </p:cNvCxnSpPr>
            <p:nvPr/>
          </p:nvCxnSpPr>
          <p:spPr bwMode="auto">
            <a:xfrm rot="5400000">
              <a:off x="4273" y="1190"/>
              <a:ext cx="96" cy="1"/>
            </a:xfrm>
            <a:prstGeom prst="straightConnector1">
              <a:avLst/>
            </a:prstGeom>
            <a:noFill/>
            <a:ln w="38100">
              <a:solidFill>
                <a:schemeClr val="tx1"/>
              </a:solidFill>
              <a:round/>
              <a:headEnd/>
              <a:tailEnd type="none" w="sm" len="sm"/>
            </a:ln>
            <a:effectLst/>
          </p:spPr>
        </p:cxnSp>
        <p:sp>
          <p:nvSpPr>
            <p:cNvPr id="124974" name="Oval 46"/>
            <p:cNvSpPr>
              <a:spLocks noChangeArrowheads="1"/>
            </p:cNvSpPr>
            <p:nvPr/>
          </p:nvSpPr>
          <p:spPr bwMode="auto">
            <a:xfrm>
              <a:off x="5054" y="1498"/>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75" name="AutoShape 47"/>
            <p:cNvCxnSpPr>
              <a:cxnSpLocks noChangeShapeType="1"/>
              <a:stCxn id="124974" idx="4"/>
              <a:endCxn id="124959" idx="2"/>
            </p:cNvCxnSpPr>
            <p:nvPr/>
          </p:nvCxnSpPr>
          <p:spPr bwMode="auto">
            <a:xfrm rot="5400000">
              <a:off x="5088" y="1680"/>
              <a:ext cx="76" cy="1"/>
            </a:xfrm>
            <a:prstGeom prst="straightConnector1">
              <a:avLst/>
            </a:prstGeom>
            <a:noFill/>
            <a:ln w="38100">
              <a:solidFill>
                <a:schemeClr val="tx1"/>
              </a:solidFill>
              <a:round/>
              <a:headEnd/>
              <a:tailEnd type="none" w="sm" len="sm"/>
            </a:ln>
            <a:effectLst/>
          </p:spPr>
        </p:cxnSp>
        <p:cxnSp>
          <p:nvCxnSpPr>
            <p:cNvPr id="124976" name="AutoShape 48"/>
            <p:cNvCxnSpPr>
              <a:cxnSpLocks noChangeShapeType="1"/>
              <a:stCxn id="124958" idx="6"/>
              <a:endCxn id="124978" idx="0"/>
            </p:cNvCxnSpPr>
            <p:nvPr/>
          </p:nvCxnSpPr>
          <p:spPr bwMode="auto">
            <a:xfrm rot="5400000">
              <a:off x="5078" y="1190"/>
              <a:ext cx="96" cy="1"/>
            </a:xfrm>
            <a:prstGeom prst="straightConnector1">
              <a:avLst/>
            </a:prstGeom>
            <a:noFill/>
            <a:ln w="38100">
              <a:solidFill>
                <a:schemeClr val="tx1"/>
              </a:solidFill>
              <a:round/>
              <a:headEnd/>
              <a:tailEnd type="none" w="sm" len="sm"/>
            </a:ln>
            <a:effectLst/>
          </p:spPr>
        </p:cxnSp>
        <p:sp>
          <p:nvSpPr>
            <p:cNvPr id="124977" name="AutoShape 49"/>
            <p:cNvSpPr>
              <a:spLocks noChangeArrowheads="1"/>
            </p:cNvSpPr>
            <p:nvPr/>
          </p:nvSpPr>
          <p:spPr bwMode="auto">
            <a:xfrm>
              <a:off x="4249" y="1238"/>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78" name="AutoShape 50"/>
            <p:cNvSpPr>
              <a:spLocks noChangeArrowheads="1"/>
            </p:cNvSpPr>
            <p:nvPr/>
          </p:nvSpPr>
          <p:spPr bwMode="auto">
            <a:xfrm>
              <a:off x="5054" y="1238"/>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grpSp>
        <p:nvGrpSpPr>
          <p:cNvPr id="4" name="Group 51"/>
          <p:cNvGrpSpPr>
            <a:grpSpLocks/>
          </p:cNvGrpSpPr>
          <p:nvPr/>
        </p:nvGrpSpPr>
        <p:grpSpPr bwMode="auto">
          <a:xfrm>
            <a:off x="5464176" y="2014539"/>
            <a:ext cx="2444751" cy="2971800"/>
            <a:chOff x="3442" y="933"/>
            <a:chExt cx="1540" cy="1872"/>
          </a:xfrm>
        </p:grpSpPr>
        <p:sp>
          <p:nvSpPr>
            <p:cNvPr id="124980" name="Oval 52"/>
            <p:cNvSpPr>
              <a:spLocks noChangeArrowheads="1"/>
            </p:cNvSpPr>
            <p:nvPr/>
          </p:nvSpPr>
          <p:spPr bwMode="auto">
            <a:xfrm>
              <a:off x="3442" y="1498"/>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81" name="AutoShape 53"/>
            <p:cNvCxnSpPr>
              <a:cxnSpLocks noChangeShapeType="1"/>
              <a:stCxn id="124980" idx="4"/>
              <a:endCxn id="124953" idx="2"/>
            </p:cNvCxnSpPr>
            <p:nvPr/>
          </p:nvCxnSpPr>
          <p:spPr bwMode="auto">
            <a:xfrm rot="5400000">
              <a:off x="3476" y="1680"/>
              <a:ext cx="76" cy="0"/>
            </a:xfrm>
            <a:prstGeom prst="straightConnector1">
              <a:avLst/>
            </a:prstGeom>
            <a:noFill/>
            <a:ln w="38100">
              <a:solidFill>
                <a:schemeClr val="tx1"/>
              </a:solidFill>
              <a:round/>
              <a:headEnd/>
              <a:tailEnd type="none" w="sm" len="sm"/>
            </a:ln>
            <a:effectLst/>
          </p:spPr>
        </p:cxnSp>
        <p:cxnSp>
          <p:nvCxnSpPr>
            <p:cNvPr id="124982" name="AutoShape 54"/>
            <p:cNvCxnSpPr>
              <a:cxnSpLocks noChangeShapeType="1"/>
              <a:stCxn id="124952" idx="6"/>
              <a:endCxn id="124983" idx="0"/>
            </p:cNvCxnSpPr>
            <p:nvPr/>
          </p:nvCxnSpPr>
          <p:spPr bwMode="auto">
            <a:xfrm rot="16200000" flipH="1">
              <a:off x="3466" y="1190"/>
              <a:ext cx="96" cy="0"/>
            </a:xfrm>
            <a:prstGeom prst="straightConnector1">
              <a:avLst/>
            </a:prstGeom>
            <a:noFill/>
            <a:ln w="38100">
              <a:solidFill>
                <a:schemeClr val="tx1"/>
              </a:solidFill>
              <a:round/>
              <a:headEnd/>
              <a:tailEnd type="none" w="sm" len="sm"/>
            </a:ln>
            <a:effectLst/>
          </p:spPr>
        </p:cxnSp>
        <p:sp>
          <p:nvSpPr>
            <p:cNvPr id="124983" name="AutoShape 55"/>
            <p:cNvSpPr>
              <a:spLocks noChangeArrowheads="1"/>
            </p:cNvSpPr>
            <p:nvPr/>
          </p:nvSpPr>
          <p:spPr bwMode="auto">
            <a:xfrm>
              <a:off x="3442" y="1238"/>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84" name="Oval 56"/>
            <p:cNvSpPr>
              <a:spLocks noChangeArrowheads="1"/>
            </p:cNvSpPr>
            <p:nvPr/>
          </p:nvSpPr>
          <p:spPr bwMode="auto">
            <a:xfrm>
              <a:off x="3442" y="2362"/>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85" name="AutoShape 57"/>
            <p:cNvCxnSpPr>
              <a:cxnSpLocks noChangeShapeType="1"/>
              <a:stCxn id="124984" idx="4"/>
              <a:endCxn id="124954" idx="2"/>
            </p:cNvCxnSpPr>
            <p:nvPr/>
          </p:nvCxnSpPr>
          <p:spPr bwMode="auto">
            <a:xfrm rot="5400000">
              <a:off x="3476" y="2544"/>
              <a:ext cx="76" cy="0"/>
            </a:xfrm>
            <a:prstGeom prst="straightConnector1">
              <a:avLst/>
            </a:prstGeom>
            <a:noFill/>
            <a:ln w="38100">
              <a:solidFill>
                <a:schemeClr val="tx1"/>
              </a:solidFill>
              <a:round/>
              <a:headEnd/>
              <a:tailEnd type="none" w="sm" len="sm"/>
            </a:ln>
            <a:effectLst/>
          </p:spPr>
        </p:cxnSp>
        <p:cxnSp>
          <p:nvCxnSpPr>
            <p:cNvPr id="124986" name="AutoShape 58"/>
            <p:cNvCxnSpPr>
              <a:cxnSpLocks noChangeShapeType="1"/>
              <a:stCxn id="124953" idx="6"/>
              <a:endCxn id="124987" idx="0"/>
            </p:cNvCxnSpPr>
            <p:nvPr/>
          </p:nvCxnSpPr>
          <p:spPr bwMode="auto">
            <a:xfrm rot="16200000" flipH="1">
              <a:off x="3466" y="2054"/>
              <a:ext cx="96" cy="0"/>
            </a:xfrm>
            <a:prstGeom prst="straightConnector1">
              <a:avLst/>
            </a:prstGeom>
            <a:noFill/>
            <a:ln w="38100">
              <a:solidFill>
                <a:schemeClr val="tx1"/>
              </a:solidFill>
              <a:round/>
              <a:headEnd/>
              <a:tailEnd type="none" w="sm" len="sm"/>
            </a:ln>
            <a:effectLst/>
          </p:spPr>
        </p:cxnSp>
        <p:sp>
          <p:nvSpPr>
            <p:cNvPr id="124987" name="AutoShape 59"/>
            <p:cNvSpPr>
              <a:spLocks noChangeArrowheads="1"/>
            </p:cNvSpPr>
            <p:nvPr/>
          </p:nvSpPr>
          <p:spPr bwMode="auto">
            <a:xfrm>
              <a:off x="3442" y="2102"/>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88" name="Oval 60"/>
            <p:cNvSpPr>
              <a:spLocks noChangeArrowheads="1"/>
            </p:cNvSpPr>
            <p:nvPr/>
          </p:nvSpPr>
          <p:spPr bwMode="auto">
            <a:xfrm>
              <a:off x="3946" y="933"/>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89" name="AutoShape 61"/>
            <p:cNvCxnSpPr>
              <a:cxnSpLocks noChangeShapeType="1"/>
              <a:stCxn id="124988" idx="6"/>
              <a:endCxn id="124955" idx="0"/>
            </p:cNvCxnSpPr>
            <p:nvPr/>
          </p:nvCxnSpPr>
          <p:spPr bwMode="auto">
            <a:xfrm>
              <a:off x="4090" y="1005"/>
              <a:ext cx="87" cy="3"/>
            </a:xfrm>
            <a:prstGeom prst="straightConnector1">
              <a:avLst/>
            </a:prstGeom>
            <a:noFill/>
            <a:ln w="38100">
              <a:solidFill>
                <a:schemeClr val="tx1"/>
              </a:solidFill>
              <a:round/>
              <a:headEnd/>
              <a:tailEnd type="none" w="sm" len="sm"/>
            </a:ln>
            <a:effectLst/>
          </p:spPr>
        </p:cxnSp>
        <p:cxnSp>
          <p:nvCxnSpPr>
            <p:cNvPr id="124990" name="AutoShape 62"/>
            <p:cNvCxnSpPr>
              <a:cxnSpLocks noChangeShapeType="1"/>
              <a:stCxn id="124952" idx="4"/>
              <a:endCxn id="124991" idx="2"/>
            </p:cNvCxnSpPr>
            <p:nvPr/>
          </p:nvCxnSpPr>
          <p:spPr bwMode="auto">
            <a:xfrm flipV="1">
              <a:off x="3658" y="1005"/>
              <a:ext cx="87" cy="3"/>
            </a:xfrm>
            <a:prstGeom prst="straightConnector1">
              <a:avLst/>
            </a:prstGeom>
            <a:noFill/>
            <a:ln w="38100">
              <a:solidFill>
                <a:schemeClr val="tx1"/>
              </a:solidFill>
              <a:round/>
              <a:headEnd/>
              <a:tailEnd type="none" w="sm" len="sm"/>
            </a:ln>
            <a:effectLst/>
          </p:spPr>
        </p:cxnSp>
        <p:sp>
          <p:nvSpPr>
            <p:cNvPr id="124991" name="AutoShape 63"/>
            <p:cNvSpPr>
              <a:spLocks noChangeArrowheads="1"/>
            </p:cNvSpPr>
            <p:nvPr/>
          </p:nvSpPr>
          <p:spPr bwMode="auto">
            <a:xfrm>
              <a:off x="3745" y="933"/>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92" name="Oval 64"/>
            <p:cNvSpPr>
              <a:spLocks noChangeArrowheads="1"/>
            </p:cNvSpPr>
            <p:nvPr/>
          </p:nvSpPr>
          <p:spPr bwMode="auto">
            <a:xfrm>
              <a:off x="4752" y="933"/>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93" name="AutoShape 65"/>
            <p:cNvCxnSpPr>
              <a:cxnSpLocks noChangeShapeType="1"/>
              <a:stCxn id="124992" idx="6"/>
              <a:endCxn id="124958" idx="0"/>
            </p:cNvCxnSpPr>
            <p:nvPr/>
          </p:nvCxnSpPr>
          <p:spPr bwMode="auto">
            <a:xfrm>
              <a:off x="4896" y="1005"/>
              <a:ext cx="86" cy="3"/>
            </a:xfrm>
            <a:prstGeom prst="straightConnector1">
              <a:avLst/>
            </a:prstGeom>
            <a:noFill/>
            <a:ln w="38100">
              <a:solidFill>
                <a:schemeClr val="tx1"/>
              </a:solidFill>
              <a:round/>
              <a:headEnd/>
              <a:tailEnd type="none" w="sm" len="sm"/>
            </a:ln>
            <a:effectLst/>
          </p:spPr>
        </p:cxnSp>
        <p:cxnSp>
          <p:nvCxnSpPr>
            <p:cNvPr id="124994" name="AutoShape 66"/>
            <p:cNvCxnSpPr>
              <a:cxnSpLocks noChangeShapeType="1"/>
              <a:stCxn id="124955" idx="4"/>
              <a:endCxn id="124995" idx="2"/>
            </p:cNvCxnSpPr>
            <p:nvPr/>
          </p:nvCxnSpPr>
          <p:spPr bwMode="auto">
            <a:xfrm flipV="1">
              <a:off x="4465" y="1005"/>
              <a:ext cx="86" cy="3"/>
            </a:xfrm>
            <a:prstGeom prst="straightConnector1">
              <a:avLst/>
            </a:prstGeom>
            <a:noFill/>
            <a:ln w="38100">
              <a:solidFill>
                <a:schemeClr val="tx1"/>
              </a:solidFill>
              <a:round/>
              <a:headEnd/>
              <a:tailEnd type="none" w="sm" len="sm"/>
            </a:ln>
            <a:effectLst/>
          </p:spPr>
        </p:cxnSp>
        <p:sp>
          <p:nvSpPr>
            <p:cNvPr id="124995" name="AutoShape 67"/>
            <p:cNvSpPr>
              <a:spLocks noChangeArrowheads="1"/>
            </p:cNvSpPr>
            <p:nvPr/>
          </p:nvSpPr>
          <p:spPr bwMode="auto">
            <a:xfrm>
              <a:off x="4551" y="933"/>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4996" name="Oval 68"/>
            <p:cNvSpPr>
              <a:spLocks noChangeArrowheads="1"/>
            </p:cNvSpPr>
            <p:nvPr/>
          </p:nvSpPr>
          <p:spPr bwMode="auto">
            <a:xfrm>
              <a:off x="3946" y="1797"/>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4997" name="AutoShape 69"/>
            <p:cNvCxnSpPr>
              <a:cxnSpLocks noChangeShapeType="1"/>
              <a:stCxn id="124996" idx="6"/>
              <a:endCxn id="124956" idx="0"/>
            </p:cNvCxnSpPr>
            <p:nvPr/>
          </p:nvCxnSpPr>
          <p:spPr bwMode="auto">
            <a:xfrm>
              <a:off x="4090" y="1869"/>
              <a:ext cx="87" cy="3"/>
            </a:xfrm>
            <a:prstGeom prst="straightConnector1">
              <a:avLst/>
            </a:prstGeom>
            <a:noFill/>
            <a:ln w="38100">
              <a:solidFill>
                <a:schemeClr val="tx1"/>
              </a:solidFill>
              <a:round/>
              <a:headEnd/>
              <a:tailEnd type="none" w="sm" len="sm"/>
            </a:ln>
            <a:effectLst/>
          </p:spPr>
        </p:cxnSp>
        <p:cxnSp>
          <p:nvCxnSpPr>
            <p:cNvPr id="124998" name="AutoShape 70"/>
            <p:cNvCxnSpPr>
              <a:cxnSpLocks noChangeShapeType="1"/>
              <a:stCxn id="124953" idx="4"/>
              <a:endCxn id="124999" idx="2"/>
            </p:cNvCxnSpPr>
            <p:nvPr/>
          </p:nvCxnSpPr>
          <p:spPr bwMode="auto">
            <a:xfrm flipV="1">
              <a:off x="3658" y="1869"/>
              <a:ext cx="87" cy="3"/>
            </a:xfrm>
            <a:prstGeom prst="straightConnector1">
              <a:avLst/>
            </a:prstGeom>
            <a:noFill/>
            <a:ln w="38100">
              <a:solidFill>
                <a:schemeClr val="tx1"/>
              </a:solidFill>
              <a:round/>
              <a:headEnd/>
              <a:tailEnd type="none" w="sm" len="sm"/>
            </a:ln>
            <a:effectLst/>
          </p:spPr>
        </p:cxnSp>
        <p:sp>
          <p:nvSpPr>
            <p:cNvPr id="124999" name="AutoShape 71"/>
            <p:cNvSpPr>
              <a:spLocks noChangeArrowheads="1"/>
            </p:cNvSpPr>
            <p:nvPr/>
          </p:nvSpPr>
          <p:spPr bwMode="auto">
            <a:xfrm>
              <a:off x="3745" y="1797"/>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5000" name="Oval 72"/>
            <p:cNvSpPr>
              <a:spLocks noChangeArrowheads="1"/>
            </p:cNvSpPr>
            <p:nvPr/>
          </p:nvSpPr>
          <p:spPr bwMode="auto">
            <a:xfrm>
              <a:off x="4752" y="1797"/>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5001" name="AutoShape 73"/>
            <p:cNvCxnSpPr>
              <a:cxnSpLocks noChangeShapeType="1"/>
              <a:stCxn id="125000" idx="6"/>
              <a:endCxn id="124959" idx="0"/>
            </p:cNvCxnSpPr>
            <p:nvPr/>
          </p:nvCxnSpPr>
          <p:spPr bwMode="auto">
            <a:xfrm>
              <a:off x="4896" y="1869"/>
              <a:ext cx="86" cy="3"/>
            </a:xfrm>
            <a:prstGeom prst="straightConnector1">
              <a:avLst/>
            </a:prstGeom>
            <a:noFill/>
            <a:ln w="38100">
              <a:solidFill>
                <a:schemeClr val="tx1"/>
              </a:solidFill>
              <a:round/>
              <a:headEnd/>
              <a:tailEnd type="none" w="sm" len="sm"/>
            </a:ln>
            <a:effectLst/>
          </p:spPr>
        </p:cxnSp>
        <p:cxnSp>
          <p:nvCxnSpPr>
            <p:cNvPr id="125002" name="AutoShape 74"/>
            <p:cNvCxnSpPr>
              <a:cxnSpLocks noChangeShapeType="1"/>
              <a:stCxn id="124956" idx="4"/>
              <a:endCxn id="125003" idx="2"/>
            </p:cNvCxnSpPr>
            <p:nvPr/>
          </p:nvCxnSpPr>
          <p:spPr bwMode="auto">
            <a:xfrm flipV="1">
              <a:off x="4465" y="1869"/>
              <a:ext cx="86" cy="3"/>
            </a:xfrm>
            <a:prstGeom prst="straightConnector1">
              <a:avLst/>
            </a:prstGeom>
            <a:noFill/>
            <a:ln w="38100">
              <a:solidFill>
                <a:schemeClr val="tx1"/>
              </a:solidFill>
              <a:round/>
              <a:headEnd/>
              <a:tailEnd type="none" w="sm" len="sm"/>
            </a:ln>
            <a:effectLst/>
          </p:spPr>
        </p:cxnSp>
        <p:sp>
          <p:nvSpPr>
            <p:cNvPr id="125003" name="AutoShape 75"/>
            <p:cNvSpPr>
              <a:spLocks noChangeArrowheads="1"/>
            </p:cNvSpPr>
            <p:nvPr/>
          </p:nvSpPr>
          <p:spPr bwMode="auto">
            <a:xfrm>
              <a:off x="4551" y="1797"/>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5004" name="Oval 76"/>
            <p:cNvSpPr>
              <a:spLocks noChangeArrowheads="1"/>
            </p:cNvSpPr>
            <p:nvPr/>
          </p:nvSpPr>
          <p:spPr bwMode="auto">
            <a:xfrm>
              <a:off x="3945" y="2661"/>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5005" name="AutoShape 77"/>
            <p:cNvCxnSpPr>
              <a:cxnSpLocks noChangeShapeType="1"/>
              <a:stCxn id="125004" idx="6"/>
              <a:endCxn id="124957" idx="0"/>
            </p:cNvCxnSpPr>
            <p:nvPr/>
          </p:nvCxnSpPr>
          <p:spPr bwMode="auto">
            <a:xfrm>
              <a:off x="4089" y="2733"/>
              <a:ext cx="88" cy="3"/>
            </a:xfrm>
            <a:prstGeom prst="straightConnector1">
              <a:avLst/>
            </a:prstGeom>
            <a:noFill/>
            <a:ln w="38100">
              <a:solidFill>
                <a:schemeClr val="tx1"/>
              </a:solidFill>
              <a:round/>
              <a:headEnd/>
              <a:tailEnd type="none" w="sm" len="sm"/>
            </a:ln>
            <a:effectLst/>
          </p:spPr>
        </p:cxnSp>
        <p:cxnSp>
          <p:nvCxnSpPr>
            <p:cNvPr id="125006" name="AutoShape 78"/>
            <p:cNvCxnSpPr>
              <a:cxnSpLocks noChangeShapeType="1"/>
              <a:stCxn id="124954" idx="4"/>
              <a:endCxn id="125007" idx="2"/>
            </p:cNvCxnSpPr>
            <p:nvPr/>
          </p:nvCxnSpPr>
          <p:spPr bwMode="auto">
            <a:xfrm flipV="1">
              <a:off x="3658" y="2733"/>
              <a:ext cx="86" cy="3"/>
            </a:xfrm>
            <a:prstGeom prst="straightConnector1">
              <a:avLst/>
            </a:prstGeom>
            <a:noFill/>
            <a:ln w="38100">
              <a:solidFill>
                <a:schemeClr val="tx1"/>
              </a:solidFill>
              <a:round/>
              <a:headEnd/>
              <a:tailEnd type="none" w="sm" len="sm"/>
            </a:ln>
            <a:effectLst/>
          </p:spPr>
        </p:cxnSp>
        <p:sp>
          <p:nvSpPr>
            <p:cNvPr id="125007" name="AutoShape 79"/>
            <p:cNvSpPr>
              <a:spLocks noChangeArrowheads="1"/>
            </p:cNvSpPr>
            <p:nvPr/>
          </p:nvSpPr>
          <p:spPr bwMode="auto">
            <a:xfrm>
              <a:off x="3744" y="2661"/>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125008" name="Oval 80"/>
            <p:cNvSpPr>
              <a:spLocks noChangeArrowheads="1"/>
            </p:cNvSpPr>
            <p:nvPr/>
          </p:nvSpPr>
          <p:spPr bwMode="auto">
            <a:xfrm>
              <a:off x="4751" y="2661"/>
              <a:ext cx="144" cy="144"/>
            </a:xfrm>
            <a:prstGeom prst="ellipse">
              <a:avLst/>
            </a:pr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125009" name="AutoShape 81"/>
            <p:cNvCxnSpPr>
              <a:cxnSpLocks noChangeShapeType="1"/>
              <a:stCxn id="125008" idx="6"/>
              <a:endCxn id="124960" idx="0"/>
            </p:cNvCxnSpPr>
            <p:nvPr/>
          </p:nvCxnSpPr>
          <p:spPr bwMode="auto">
            <a:xfrm>
              <a:off x="4895" y="2733"/>
              <a:ext cx="87" cy="3"/>
            </a:xfrm>
            <a:prstGeom prst="straightConnector1">
              <a:avLst/>
            </a:prstGeom>
            <a:noFill/>
            <a:ln w="38100">
              <a:solidFill>
                <a:schemeClr val="tx1"/>
              </a:solidFill>
              <a:round/>
              <a:headEnd/>
              <a:tailEnd type="none" w="sm" len="sm"/>
            </a:ln>
            <a:effectLst/>
          </p:spPr>
        </p:cxnSp>
        <p:cxnSp>
          <p:nvCxnSpPr>
            <p:cNvPr id="125010" name="AutoShape 82"/>
            <p:cNvCxnSpPr>
              <a:cxnSpLocks noChangeShapeType="1"/>
              <a:stCxn id="124957" idx="4"/>
              <a:endCxn id="125011" idx="2"/>
            </p:cNvCxnSpPr>
            <p:nvPr/>
          </p:nvCxnSpPr>
          <p:spPr bwMode="auto">
            <a:xfrm flipV="1">
              <a:off x="4465" y="2733"/>
              <a:ext cx="85" cy="3"/>
            </a:xfrm>
            <a:prstGeom prst="straightConnector1">
              <a:avLst/>
            </a:prstGeom>
            <a:noFill/>
            <a:ln w="38100">
              <a:solidFill>
                <a:schemeClr val="tx1"/>
              </a:solidFill>
              <a:round/>
              <a:headEnd/>
              <a:tailEnd type="none" w="sm" len="sm"/>
            </a:ln>
            <a:effectLst/>
          </p:spPr>
        </p:cxnSp>
        <p:sp>
          <p:nvSpPr>
            <p:cNvPr id="125011" name="AutoShape 83"/>
            <p:cNvSpPr>
              <a:spLocks noChangeArrowheads="1"/>
            </p:cNvSpPr>
            <p:nvPr/>
          </p:nvSpPr>
          <p:spPr bwMode="auto">
            <a:xfrm>
              <a:off x="4550" y="2661"/>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w="38100">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grpSp>
        <p:nvGrpSpPr>
          <p:cNvPr id="5" name="Group 84"/>
          <p:cNvGrpSpPr>
            <a:grpSpLocks/>
          </p:cNvGrpSpPr>
          <p:nvPr/>
        </p:nvGrpSpPr>
        <p:grpSpPr bwMode="auto">
          <a:xfrm>
            <a:off x="5578475" y="2133601"/>
            <a:ext cx="2316163" cy="2743200"/>
            <a:chOff x="749" y="1123"/>
            <a:chExt cx="1459" cy="1728"/>
          </a:xfrm>
        </p:grpSpPr>
        <p:cxnSp>
          <p:nvCxnSpPr>
            <p:cNvPr id="125013" name="AutoShape 85"/>
            <p:cNvCxnSpPr>
              <a:cxnSpLocks noChangeShapeType="1"/>
            </p:cNvCxnSpPr>
            <p:nvPr/>
          </p:nvCxnSpPr>
          <p:spPr bwMode="auto">
            <a:xfrm>
              <a:off x="749" y="1276"/>
              <a:ext cx="0" cy="558"/>
            </a:xfrm>
            <a:prstGeom prst="straightConnector1">
              <a:avLst/>
            </a:prstGeom>
            <a:noFill/>
            <a:ln w="38100">
              <a:solidFill>
                <a:schemeClr val="tx1"/>
              </a:solidFill>
              <a:round/>
              <a:headEnd/>
              <a:tailEnd type="none" w="med" len="med"/>
            </a:ln>
            <a:effectLst/>
          </p:spPr>
        </p:cxnSp>
        <p:cxnSp>
          <p:nvCxnSpPr>
            <p:cNvPr id="125014" name="AutoShape 86"/>
            <p:cNvCxnSpPr>
              <a:cxnSpLocks noChangeShapeType="1"/>
            </p:cNvCxnSpPr>
            <p:nvPr/>
          </p:nvCxnSpPr>
          <p:spPr bwMode="auto">
            <a:xfrm>
              <a:off x="749" y="2140"/>
              <a:ext cx="0" cy="558"/>
            </a:xfrm>
            <a:prstGeom prst="straightConnector1">
              <a:avLst/>
            </a:prstGeom>
            <a:noFill/>
            <a:ln w="38100">
              <a:solidFill>
                <a:schemeClr val="tx1"/>
              </a:solidFill>
              <a:round/>
              <a:headEnd/>
              <a:tailEnd type="none" w="med" len="med"/>
            </a:ln>
            <a:effectLst/>
          </p:spPr>
        </p:cxnSp>
        <p:cxnSp>
          <p:nvCxnSpPr>
            <p:cNvPr id="125015" name="AutoShape 87"/>
            <p:cNvCxnSpPr>
              <a:cxnSpLocks noChangeShapeType="1"/>
            </p:cNvCxnSpPr>
            <p:nvPr/>
          </p:nvCxnSpPr>
          <p:spPr bwMode="auto">
            <a:xfrm>
              <a:off x="902" y="1123"/>
              <a:ext cx="499" cy="0"/>
            </a:xfrm>
            <a:prstGeom prst="straightConnector1">
              <a:avLst/>
            </a:prstGeom>
            <a:noFill/>
            <a:ln w="38100">
              <a:solidFill>
                <a:schemeClr val="tx1"/>
              </a:solidFill>
              <a:round/>
              <a:headEnd/>
              <a:tailEnd type="none" w="med" len="med"/>
            </a:ln>
            <a:effectLst/>
          </p:spPr>
        </p:cxnSp>
        <p:cxnSp>
          <p:nvCxnSpPr>
            <p:cNvPr id="125016" name="AutoShape 88"/>
            <p:cNvCxnSpPr>
              <a:cxnSpLocks noChangeShapeType="1"/>
            </p:cNvCxnSpPr>
            <p:nvPr/>
          </p:nvCxnSpPr>
          <p:spPr bwMode="auto">
            <a:xfrm>
              <a:off x="902" y="1987"/>
              <a:ext cx="499" cy="0"/>
            </a:xfrm>
            <a:prstGeom prst="straightConnector1">
              <a:avLst/>
            </a:prstGeom>
            <a:noFill/>
            <a:ln w="38100">
              <a:solidFill>
                <a:schemeClr val="tx1"/>
              </a:solidFill>
              <a:round/>
              <a:headEnd/>
              <a:tailEnd type="none" w="med" len="med"/>
            </a:ln>
            <a:effectLst/>
          </p:spPr>
        </p:cxnSp>
        <p:cxnSp>
          <p:nvCxnSpPr>
            <p:cNvPr id="125017" name="AutoShape 89"/>
            <p:cNvCxnSpPr>
              <a:cxnSpLocks noChangeShapeType="1"/>
            </p:cNvCxnSpPr>
            <p:nvPr/>
          </p:nvCxnSpPr>
          <p:spPr bwMode="auto">
            <a:xfrm>
              <a:off x="902" y="2851"/>
              <a:ext cx="499" cy="0"/>
            </a:xfrm>
            <a:prstGeom prst="straightConnector1">
              <a:avLst/>
            </a:prstGeom>
            <a:noFill/>
            <a:ln w="38100">
              <a:solidFill>
                <a:schemeClr val="tx1"/>
              </a:solidFill>
              <a:round/>
              <a:headEnd/>
              <a:tailEnd type="none" w="med" len="med"/>
            </a:ln>
            <a:effectLst/>
          </p:spPr>
        </p:cxnSp>
        <p:cxnSp>
          <p:nvCxnSpPr>
            <p:cNvPr id="125018" name="AutoShape 90"/>
            <p:cNvCxnSpPr>
              <a:cxnSpLocks noChangeShapeType="1"/>
            </p:cNvCxnSpPr>
            <p:nvPr/>
          </p:nvCxnSpPr>
          <p:spPr bwMode="auto">
            <a:xfrm>
              <a:off x="1707" y="1123"/>
              <a:ext cx="501" cy="0"/>
            </a:xfrm>
            <a:prstGeom prst="straightConnector1">
              <a:avLst/>
            </a:prstGeom>
            <a:noFill/>
            <a:ln w="38100">
              <a:solidFill>
                <a:schemeClr val="tx1"/>
              </a:solidFill>
              <a:round/>
              <a:headEnd/>
              <a:tailEnd type="none" w="med" len="med"/>
            </a:ln>
            <a:effectLst/>
          </p:spPr>
        </p:cxnSp>
        <p:cxnSp>
          <p:nvCxnSpPr>
            <p:cNvPr id="125019" name="AutoShape 91"/>
            <p:cNvCxnSpPr>
              <a:cxnSpLocks noChangeShapeType="1"/>
            </p:cNvCxnSpPr>
            <p:nvPr/>
          </p:nvCxnSpPr>
          <p:spPr bwMode="auto">
            <a:xfrm>
              <a:off x="1707" y="1987"/>
              <a:ext cx="501" cy="0"/>
            </a:xfrm>
            <a:prstGeom prst="straightConnector1">
              <a:avLst/>
            </a:prstGeom>
            <a:noFill/>
            <a:ln w="38100">
              <a:solidFill>
                <a:schemeClr val="tx1"/>
              </a:solidFill>
              <a:round/>
              <a:headEnd/>
              <a:tailEnd type="none" w="med" len="med"/>
            </a:ln>
            <a:effectLst/>
          </p:spPr>
        </p:cxnSp>
        <p:cxnSp>
          <p:nvCxnSpPr>
            <p:cNvPr id="125020" name="AutoShape 92"/>
            <p:cNvCxnSpPr>
              <a:cxnSpLocks noChangeShapeType="1"/>
            </p:cNvCxnSpPr>
            <p:nvPr/>
          </p:nvCxnSpPr>
          <p:spPr bwMode="auto">
            <a:xfrm>
              <a:off x="1707" y="2851"/>
              <a:ext cx="501" cy="0"/>
            </a:xfrm>
            <a:prstGeom prst="straightConnector1">
              <a:avLst/>
            </a:prstGeom>
            <a:noFill/>
            <a:ln w="38100">
              <a:solidFill>
                <a:schemeClr val="tx1"/>
              </a:solidFill>
              <a:round/>
              <a:headEnd/>
              <a:tailEnd type="none" w="med" len="med"/>
            </a:ln>
            <a:effectLst/>
          </p:spPr>
        </p:cxnSp>
      </p:grpSp>
      <p:grpSp>
        <p:nvGrpSpPr>
          <p:cNvPr id="6" name="Group 93"/>
          <p:cNvGrpSpPr>
            <a:grpSpLocks/>
          </p:cNvGrpSpPr>
          <p:nvPr/>
        </p:nvGrpSpPr>
        <p:grpSpPr bwMode="auto">
          <a:xfrm>
            <a:off x="6858000" y="2362201"/>
            <a:ext cx="1281113" cy="885825"/>
            <a:chOff x="4320" y="1152"/>
            <a:chExt cx="807" cy="558"/>
          </a:xfrm>
        </p:grpSpPr>
        <p:cxnSp>
          <p:nvCxnSpPr>
            <p:cNvPr id="125022" name="AutoShape 94"/>
            <p:cNvCxnSpPr>
              <a:cxnSpLocks noChangeShapeType="1"/>
            </p:cNvCxnSpPr>
            <p:nvPr/>
          </p:nvCxnSpPr>
          <p:spPr bwMode="auto">
            <a:xfrm>
              <a:off x="4320" y="1152"/>
              <a:ext cx="0" cy="558"/>
            </a:xfrm>
            <a:prstGeom prst="straightConnector1">
              <a:avLst/>
            </a:prstGeom>
            <a:noFill/>
            <a:ln w="38100">
              <a:solidFill>
                <a:schemeClr val="tx1"/>
              </a:solidFill>
              <a:round/>
              <a:headEnd/>
              <a:tailEnd type="none" w="med" len="med"/>
            </a:ln>
            <a:effectLst/>
          </p:spPr>
        </p:cxnSp>
        <p:cxnSp>
          <p:nvCxnSpPr>
            <p:cNvPr id="125023" name="AutoShape 95"/>
            <p:cNvCxnSpPr>
              <a:cxnSpLocks noChangeShapeType="1"/>
            </p:cNvCxnSpPr>
            <p:nvPr/>
          </p:nvCxnSpPr>
          <p:spPr bwMode="auto">
            <a:xfrm>
              <a:off x="5127" y="1152"/>
              <a:ext cx="0" cy="558"/>
            </a:xfrm>
            <a:prstGeom prst="straightConnector1">
              <a:avLst/>
            </a:prstGeom>
            <a:noFill/>
            <a:ln w="38100">
              <a:solidFill>
                <a:schemeClr val="tx1"/>
              </a:solidFill>
              <a:round/>
              <a:headEnd/>
              <a:tailEnd type="none" w="med" len="med"/>
            </a:ln>
            <a:effectLst/>
          </p:spPr>
        </p:cxnSp>
      </p:grpSp>
      <p:grpSp>
        <p:nvGrpSpPr>
          <p:cNvPr id="7" name="Group 96"/>
          <p:cNvGrpSpPr>
            <a:grpSpLocks/>
          </p:cNvGrpSpPr>
          <p:nvPr/>
        </p:nvGrpSpPr>
        <p:grpSpPr bwMode="auto">
          <a:xfrm>
            <a:off x="6858000" y="3733801"/>
            <a:ext cx="1281113" cy="885825"/>
            <a:chOff x="4320" y="2016"/>
            <a:chExt cx="807" cy="558"/>
          </a:xfrm>
        </p:grpSpPr>
        <p:cxnSp>
          <p:nvCxnSpPr>
            <p:cNvPr id="125025" name="AutoShape 97"/>
            <p:cNvCxnSpPr>
              <a:cxnSpLocks noChangeShapeType="1"/>
            </p:cNvCxnSpPr>
            <p:nvPr/>
          </p:nvCxnSpPr>
          <p:spPr bwMode="auto">
            <a:xfrm>
              <a:off x="4320" y="2016"/>
              <a:ext cx="0" cy="558"/>
            </a:xfrm>
            <a:prstGeom prst="straightConnector1">
              <a:avLst/>
            </a:prstGeom>
            <a:noFill/>
            <a:ln w="38100">
              <a:solidFill>
                <a:schemeClr val="tx1"/>
              </a:solidFill>
              <a:round/>
              <a:headEnd/>
              <a:tailEnd type="none" w="med" len="med"/>
            </a:ln>
            <a:effectLst/>
          </p:spPr>
        </p:cxnSp>
        <p:cxnSp>
          <p:nvCxnSpPr>
            <p:cNvPr id="125026" name="AutoShape 98"/>
            <p:cNvCxnSpPr>
              <a:cxnSpLocks noChangeShapeType="1"/>
            </p:cNvCxnSpPr>
            <p:nvPr/>
          </p:nvCxnSpPr>
          <p:spPr bwMode="auto">
            <a:xfrm>
              <a:off x="5127" y="2016"/>
              <a:ext cx="0" cy="558"/>
            </a:xfrm>
            <a:prstGeom prst="straightConnector1">
              <a:avLst/>
            </a:prstGeom>
            <a:noFill/>
            <a:ln w="38100">
              <a:solidFill>
                <a:schemeClr val="tx1"/>
              </a:solidFill>
              <a:round/>
              <a:headEnd/>
              <a:tailEnd type="none" w="med" len="med"/>
            </a:ln>
            <a:effectLst/>
          </p:spPr>
        </p:cxnSp>
      </p:grpSp>
      <p:sp>
        <p:nvSpPr>
          <p:cNvPr id="125027" name="Text Box 99"/>
          <p:cNvSpPr txBox="1">
            <a:spLocks noChangeArrowheads="1"/>
          </p:cNvSpPr>
          <p:nvPr/>
        </p:nvSpPr>
        <p:spPr bwMode="auto">
          <a:xfrm>
            <a:off x="703263" y="5775326"/>
            <a:ext cx="3148012" cy="396875"/>
          </a:xfrm>
          <a:prstGeom prst="rect">
            <a:avLst/>
          </a:prstGeom>
          <a:noFill/>
          <a:ln w="9525">
            <a:noFill/>
            <a:miter lim="800000"/>
            <a:headEnd/>
            <a:tailEnd/>
          </a:ln>
          <a:effectLst/>
        </p:spPr>
        <p:txBody>
          <a:bodyPr wrap="none">
            <a:spAutoFit/>
          </a:bodyPr>
          <a:lstStyle/>
          <a:p>
            <a:pPr algn="ctr">
              <a:spcBef>
                <a:spcPct val="50000"/>
              </a:spcBef>
            </a:pPr>
            <a:r>
              <a:rPr lang="en-US" sz="2000"/>
              <a:t>BP in a Bayesian network.</a:t>
            </a:r>
          </a:p>
        </p:txBody>
      </p:sp>
      <p:sp>
        <p:nvSpPr>
          <p:cNvPr id="103" name="TextBox 102"/>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7" presetClass="exit" presetSubtype="0" fill="hold" nodeType="withEffect">
                                  <p:stCondLst>
                                    <p:cond delay="0"/>
                                  </p:stCondLst>
                                  <p:childTnLst>
                                    <p:animEffect transition="out" filter="fade">
                                      <p:cBhvr>
                                        <p:cTn id="21" dur="500"/>
                                        <p:tgtEl>
                                          <p:spTgt spid="5"/>
                                        </p:tgtEl>
                                      </p:cBhvr>
                                    </p:animEffect>
                                    <p:anim calcmode="lin" valueType="num">
                                      <p:cBhvr>
                                        <p:cTn id="22" dur="500"/>
                                        <p:tgtEl>
                                          <p:spTgt spid="5"/>
                                        </p:tgtEl>
                                        <p:attrNameLst>
                                          <p:attrName>ppt_x</p:attrName>
                                        </p:attrNameLst>
                                      </p:cBhvr>
                                      <p:tavLst>
                                        <p:tav tm="0">
                                          <p:val>
                                            <p:strVal val="ppt_x"/>
                                          </p:val>
                                        </p:tav>
                                        <p:tav tm="100000">
                                          <p:val>
                                            <p:strVal val="ppt_x"/>
                                          </p:val>
                                        </p:tav>
                                      </p:tavLst>
                                    </p:anim>
                                    <p:anim calcmode="lin" valueType="num">
                                      <p:cBhvr>
                                        <p:cTn id="23" dur="500"/>
                                        <p:tgtEl>
                                          <p:spTgt spid="5"/>
                                        </p:tgtEl>
                                        <p:attrNameLst>
                                          <p:attrName>ppt_y</p:attrName>
                                        </p:attrNameLst>
                                      </p:cBhvr>
                                      <p:tavLst>
                                        <p:tav tm="0">
                                          <p:val>
                                            <p:strVal val="ppt_y"/>
                                          </p:val>
                                        </p:tav>
                                        <p:tav tm="100000">
                                          <p:val>
                                            <p:strVal val="ppt_y-.1"/>
                                          </p:val>
                                        </p:tav>
                                      </p:tavLst>
                                    </p:anim>
                                    <p:set>
                                      <p:cBhvr>
                                        <p:cTn id="24" dur="1" fill="hold">
                                          <p:stCondLst>
                                            <p:cond delay="499"/>
                                          </p:stCondLst>
                                        </p:cTn>
                                        <p:tgtEl>
                                          <p:spTgt spid="5"/>
                                        </p:tgtEl>
                                        <p:attrNameLst>
                                          <p:attrName>style.visibility</p:attrName>
                                        </p:attrNameLst>
                                      </p:cBhvr>
                                      <p:to>
                                        <p:strVal val="hidden"/>
                                      </p:to>
                                    </p:set>
                                  </p:childTnLst>
                                </p:cTn>
                              </p:par>
                              <p:par>
                                <p:cTn id="25" presetID="47" presetClass="exit" presetSubtype="0" fill="hold" nodeType="withEffect">
                                  <p:stCondLst>
                                    <p:cond delay="0"/>
                                  </p:stCondLst>
                                  <p:childTnLst>
                                    <p:animEffect transition="out" filter="fade">
                                      <p:cBhvr>
                                        <p:cTn id="26" dur="500"/>
                                        <p:tgtEl>
                                          <p:spTgt spid="6"/>
                                        </p:tgtEl>
                                      </p:cBhvr>
                                    </p:animEffect>
                                    <p:anim calcmode="lin" valueType="num">
                                      <p:cBhvr>
                                        <p:cTn id="27" dur="500"/>
                                        <p:tgtEl>
                                          <p:spTgt spid="6"/>
                                        </p:tgtEl>
                                        <p:attrNameLst>
                                          <p:attrName>ppt_x</p:attrName>
                                        </p:attrNameLst>
                                      </p:cBhvr>
                                      <p:tavLst>
                                        <p:tav tm="0">
                                          <p:val>
                                            <p:strVal val="ppt_x"/>
                                          </p:val>
                                        </p:tav>
                                        <p:tav tm="100000">
                                          <p:val>
                                            <p:strVal val="ppt_x"/>
                                          </p:val>
                                        </p:tav>
                                      </p:tavLst>
                                    </p:anim>
                                    <p:anim calcmode="lin" valueType="num">
                                      <p:cBhvr>
                                        <p:cTn id="28" dur="500"/>
                                        <p:tgtEl>
                                          <p:spTgt spid="6"/>
                                        </p:tgtEl>
                                        <p:attrNameLst>
                                          <p:attrName>ppt_y</p:attrName>
                                        </p:attrNameLst>
                                      </p:cBhvr>
                                      <p:tavLst>
                                        <p:tav tm="0">
                                          <p:val>
                                            <p:strVal val="ppt_y"/>
                                          </p:val>
                                        </p:tav>
                                        <p:tav tm="100000">
                                          <p:val>
                                            <p:strVal val="ppt_y-.1"/>
                                          </p:val>
                                        </p:tav>
                                      </p:tavLst>
                                    </p:anim>
                                    <p:set>
                                      <p:cBhvr>
                                        <p:cTn id="29" dur="1" fill="hold">
                                          <p:stCondLst>
                                            <p:cond delay="499"/>
                                          </p:stCondLst>
                                        </p:cTn>
                                        <p:tgtEl>
                                          <p:spTgt spid="6"/>
                                        </p:tgtEl>
                                        <p:attrNameLst>
                                          <p:attrName>style.visibility</p:attrName>
                                        </p:attrNameLst>
                                      </p:cBhvr>
                                      <p:to>
                                        <p:strVal val="hidden"/>
                                      </p:to>
                                    </p:set>
                                  </p:childTnLst>
                                </p:cTn>
                              </p:par>
                              <p:par>
                                <p:cTn id="30" presetID="47" presetClass="exit" presetSubtype="0" fill="hold" nodeType="withEffect">
                                  <p:stCondLst>
                                    <p:cond delay="0"/>
                                  </p:stCondLst>
                                  <p:childTnLst>
                                    <p:animEffect transition="out" filter="fade">
                                      <p:cBhvr>
                                        <p:cTn id="31" dur="500"/>
                                        <p:tgtEl>
                                          <p:spTgt spid="7"/>
                                        </p:tgtEl>
                                      </p:cBhvr>
                                    </p:animEffect>
                                    <p:anim calcmode="lin" valueType="num">
                                      <p:cBhvr>
                                        <p:cTn id="32" dur="500"/>
                                        <p:tgtEl>
                                          <p:spTgt spid="7"/>
                                        </p:tgtEl>
                                        <p:attrNameLst>
                                          <p:attrName>ppt_x</p:attrName>
                                        </p:attrNameLst>
                                      </p:cBhvr>
                                      <p:tavLst>
                                        <p:tav tm="0">
                                          <p:val>
                                            <p:strVal val="ppt_x"/>
                                          </p:val>
                                        </p:tav>
                                        <p:tav tm="100000">
                                          <p:val>
                                            <p:strVal val="ppt_x"/>
                                          </p:val>
                                        </p:tav>
                                      </p:tavLst>
                                    </p:anim>
                                    <p:anim calcmode="lin" valueType="num">
                                      <p:cBhvr>
                                        <p:cTn id="33" dur="500"/>
                                        <p:tgtEl>
                                          <p:spTgt spid="7"/>
                                        </p:tgtEl>
                                        <p:attrNameLst>
                                          <p:attrName>ppt_y</p:attrName>
                                        </p:attrNameLst>
                                      </p:cBhvr>
                                      <p:tavLst>
                                        <p:tav tm="0">
                                          <p:val>
                                            <p:strVal val="ppt_y"/>
                                          </p:val>
                                        </p:tav>
                                        <p:tav tm="100000">
                                          <p:val>
                                            <p:strVal val="ppt_y-.1"/>
                                          </p:val>
                                        </p:tav>
                                      </p:tavLst>
                                    </p:anim>
                                    <p:set>
                                      <p:cBhvr>
                                        <p:cTn id="34" dur="1" fill="hold">
                                          <p:stCondLst>
                                            <p:cond delay="499"/>
                                          </p:stCondLst>
                                        </p:cTn>
                                        <p:tgtEl>
                                          <p:spTgt spid="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50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nodeType="clickEffect">
                                  <p:stCondLst>
                                    <p:cond delay="0"/>
                                  </p:stCondLst>
                                  <p:childTnLst>
                                    <p:animEffect transition="out" filter="fade">
                                      <p:cBhvr>
                                        <p:cTn id="40" dur="500"/>
                                        <p:tgtEl>
                                          <p:spTgt spid="4"/>
                                        </p:tgtEl>
                                      </p:cBhvr>
                                    </p:animEffect>
                                    <p:anim calcmode="lin" valueType="num">
                                      <p:cBhvr>
                                        <p:cTn id="41" dur="500"/>
                                        <p:tgtEl>
                                          <p:spTgt spid="4"/>
                                        </p:tgtEl>
                                        <p:attrNameLst>
                                          <p:attrName>ppt_x</p:attrName>
                                        </p:attrNameLst>
                                      </p:cBhvr>
                                      <p:tavLst>
                                        <p:tav tm="0">
                                          <p:val>
                                            <p:strVal val="ppt_x"/>
                                          </p:val>
                                        </p:tav>
                                        <p:tav tm="100000">
                                          <p:val>
                                            <p:strVal val="ppt_x"/>
                                          </p:val>
                                        </p:tav>
                                      </p:tavLst>
                                    </p:anim>
                                    <p:anim calcmode="lin" valueType="num">
                                      <p:cBhvr>
                                        <p:cTn id="42" dur="500"/>
                                        <p:tgtEl>
                                          <p:spTgt spid="4"/>
                                        </p:tgtEl>
                                        <p:attrNameLst>
                                          <p:attrName>ppt_y</p:attrName>
                                        </p:attrNameLst>
                                      </p:cBhvr>
                                      <p:tavLst>
                                        <p:tav tm="0">
                                          <p:val>
                                            <p:strVal val="ppt_y"/>
                                          </p:val>
                                        </p:tav>
                                        <p:tav tm="100000">
                                          <p:val>
                                            <p:strVal val="ppt_y+.1"/>
                                          </p:val>
                                        </p:tav>
                                      </p:tavLst>
                                    </p:anim>
                                    <p:set>
                                      <p:cBhvr>
                                        <p:cTn id="43" dur="1" fill="hold">
                                          <p:stCondLst>
                                            <p:cond delay="499"/>
                                          </p:stCondLst>
                                        </p:cTn>
                                        <p:tgtEl>
                                          <p:spTgt spid="4"/>
                                        </p:tgtEl>
                                        <p:attrNameLst>
                                          <p:attrName>style.visibility</p:attrName>
                                        </p:attrNameLst>
                                      </p:cBhvr>
                                      <p:to>
                                        <p:strVal val="hidden"/>
                                      </p:to>
                                    </p:set>
                                  </p:childTnLst>
                                </p:cTn>
                              </p:par>
                              <p:par>
                                <p:cTn id="44" presetID="47"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strVal val="#ppt_x"/>
                                          </p:val>
                                        </p:tav>
                                      </p:tavLst>
                                    </p:anim>
                                    <p:anim calcmode="lin" valueType="num">
                                      <p:cBhvr>
                                        <p:cTn id="48" dur="500" fill="hold"/>
                                        <p:tgtEl>
                                          <p:spTgt spid="5"/>
                                        </p:tgtEl>
                                        <p:attrNameLst>
                                          <p:attrName>ppt_y</p:attrName>
                                        </p:attrNameLst>
                                      </p:cBhvr>
                                      <p:tavLst>
                                        <p:tav tm="0">
                                          <p:val>
                                            <p:strVal val="#ppt_y-.1"/>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25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28" grpId="0"/>
      <p:bldP spid="12502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056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solidFill>
                <a:srgbClr val="FF0000"/>
              </a:solidFill>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4191000"/>
            <a:ext cx="4114800" cy="2286000"/>
          </a:xfrm>
          <a:prstGeom prst="rect">
            <a:avLst/>
          </a:prstGeom>
          <a:noFill/>
        </p:spPr>
        <p:txBody>
          <a:bodyPr wrap="square" rtlCol="0">
            <a:noAutofit/>
          </a:bodyPr>
          <a:lstStyle/>
          <a:p>
            <a:pPr marL="457200" indent="-457200">
              <a:buAutoNum type="arabicParenR"/>
            </a:pPr>
            <a:r>
              <a:rPr lang="en-US" sz="2400" smtClean="0">
                <a:solidFill>
                  <a:schemeClr val="tx2">
                    <a:lumMod val="75000"/>
                  </a:schemeClr>
                </a:solidFill>
              </a:rPr>
              <a:t>A </a:t>
            </a:r>
            <a:r>
              <a:rPr lang="en-US" sz="2400" smtClean="0">
                <a:solidFill>
                  <a:schemeClr val="accent1">
                    <a:lumMod val="50000"/>
                  </a:schemeClr>
                </a:solidFill>
              </a:rPr>
              <a:t>new semantics for BP</a:t>
            </a:r>
          </a:p>
          <a:p>
            <a:pPr marL="914400" lvl="1" indent="-457200">
              <a:buAutoNum type="arabicParenR"/>
            </a:pPr>
            <a:r>
              <a:rPr lang="en-US" sz="2400" smtClean="0">
                <a:solidFill>
                  <a:schemeClr val="accent1">
                    <a:lumMod val="50000"/>
                  </a:schemeClr>
                </a:solidFill>
              </a:rPr>
              <a:t>marginals</a:t>
            </a:r>
          </a:p>
          <a:p>
            <a:pPr marL="914400" lvl="1" indent="-457200">
              <a:buAutoNum type="arabicParenR"/>
            </a:pPr>
            <a:r>
              <a:rPr lang="en-US" sz="2400" smtClean="0">
                <a:solidFill>
                  <a:schemeClr val="accent1">
                    <a:lumMod val="50000"/>
                  </a:schemeClr>
                </a:solidFill>
              </a:rPr>
              <a:t>partition function</a:t>
            </a:r>
          </a:p>
          <a:p>
            <a:pPr marL="914400" lvl="1" indent="-457200">
              <a:buAutoNum type="arabicParenR"/>
            </a:pPr>
            <a:r>
              <a:rPr lang="en-US" sz="2400" smtClean="0">
                <a:solidFill>
                  <a:schemeClr val="accent1">
                    <a:lumMod val="50000"/>
                  </a:schemeClr>
                </a:solidFill>
              </a:rPr>
              <a:t>MAP</a:t>
            </a:r>
          </a:p>
          <a:p>
            <a:pPr marL="457200" indent="-457200">
              <a:buAutoNum type="arabicParenR"/>
            </a:pPr>
            <a:r>
              <a:rPr lang="en-US" sz="2400" smtClean="0">
                <a:solidFill>
                  <a:srgbClr val="FF0000"/>
                </a:solidFill>
              </a:rPr>
              <a:t>Ideal compensations</a:t>
            </a: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7" name="Rectangle 6"/>
          <p:cNvSpPr/>
          <p:nvPr/>
        </p:nvSpPr>
        <p:spPr>
          <a:xfrm>
            <a:off x="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Relaxing Equivalence</a:t>
            </a:r>
            <a:r>
              <a:rPr lang="en-US" baseline="0" smtClean="0"/>
              <a:t> Constraints</a:t>
            </a:r>
            <a:endParaRPr lang="en-US"/>
          </a:p>
        </p:txBody>
      </p:sp>
      <p:sp>
        <p:nvSpPr>
          <p:cNvPr id="3" name="Content Placeholder 2"/>
          <p:cNvSpPr>
            <a:spLocks noGrp="1"/>
          </p:cNvSpPr>
          <p:nvPr>
            <p:ph idx="1"/>
          </p:nvPr>
        </p:nvSpPr>
        <p:spPr/>
        <p:txBody>
          <a:bodyPr>
            <a:normAutofit lnSpcReduction="10000"/>
          </a:bodyPr>
          <a:lstStyle/>
          <a:p>
            <a:pPr>
              <a:buNone/>
            </a:pPr>
            <a:r>
              <a:rPr lang="en-US" smtClean="0"/>
              <a:t>In original model (with eq. constraints):</a:t>
            </a:r>
          </a:p>
          <a:p>
            <a:pPr>
              <a:buNone/>
            </a:pPr>
            <a:r>
              <a:rPr lang="en-US" smtClean="0">
                <a:latin typeface="Cambria" pitchFamily="18" charset="0"/>
              </a:rPr>
              <a:t>	MAP 	= </a:t>
            </a:r>
            <a:r>
              <a:rPr lang="en-US" smtClean="0">
                <a:latin typeface="Cambria" pitchFamily="18" charset="0"/>
                <a:ea typeface="Cambria Math"/>
              </a:rPr>
              <a:t>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err="1" smtClean="0">
                <a:latin typeface="Cambria" pitchFamily="18" charset="0"/>
                <a:ea typeface="Cambria Math"/>
              </a:rPr>
              <a:t>x</a:t>
            </a:r>
            <a:r>
              <a:rPr lang="en-US" i="1" baseline="-25000" err="1"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a:t>
            </a:r>
            <a:r>
              <a:rPr lang="en-US" i="1" baseline="-25000" err="1" smtClean="0">
                <a:latin typeface="Cambria" pitchFamily="18" charset="0"/>
              </a:rPr>
              <a:t>ij</a:t>
            </a:r>
            <a:r>
              <a:rPr lang="el-GR" i="1" smtClean="0">
                <a:latin typeface="Cambria" pitchFamily="18" charset="0"/>
                <a:ea typeface="Cambria Math"/>
              </a:rPr>
              <a:t>ψ</a:t>
            </a:r>
            <a:r>
              <a:rPr lang="en-US" i="1" baseline="-25000" err="1" smtClean="0">
                <a:latin typeface="Cambria" pitchFamily="18" charset="0"/>
                <a:ea typeface="Cambria Math"/>
              </a:rPr>
              <a:t>eq</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i</a:t>
            </a:r>
            <a:r>
              <a:rPr lang="en-US" err="1"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r>
              <a:rPr lang="en-US" i="1" err="1" smtClean="0">
                <a:latin typeface="Cambria" pitchFamily="18" charset="0"/>
                <a:ea typeface="Cambria Math"/>
              </a:rPr>
              <a:t>x</a:t>
            </a:r>
            <a:r>
              <a:rPr lang="en-US" i="1" baseline="-25000" err="1" smtClean="0">
                <a:latin typeface="Cambria" pitchFamily="18" charset="0"/>
                <a:ea typeface="Cambria Math"/>
              </a:rPr>
              <a:t>j</a:t>
            </a:r>
            <a:r>
              <a:rPr lang="en-US" smtClean="0">
                <a:latin typeface="Cambria" pitchFamily="18" charset="0"/>
                <a:ea typeface="Cambria Math"/>
              </a:rPr>
              <a:t>)</a:t>
            </a:r>
            <a:endParaRPr lang="en-US" smtClean="0">
              <a:latin typeface="Cambria" pitchFamily="18" charset="0"/>
            </a:endParaRPr>
          </a:p>
          <a:p>
            <a:pPr>
              <a:buNone/>
            </a:pPr>
            <a:r>
              <a:rPr lang="en-US" smtClean="0"/>
              <a:t>In relaxed model:</a:t>
            </a:r>
          </a:p>
          <a:p>
            <a:pPr>
              <a:buNone/>
            </a:pPr>
            <a:r>
              <a:rPr lang="en-US" smtClean="0">
                <a:latin typeface="Cambria" pitchFamily="18" charset="0"/>
              </a:rPr>
              <a:t>	r-MAP	= </a:t>
            </a:r>
            <a:r>
              <a:rPr lang="en-US" smtClean="0">
                <a:latin typeface="Cambria" pitchFamily="18" charset="0"/>
                <a:ea typeface="Cambria Math"/>
              </a:rPr>
              <a:t>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p>
          <a:p>
            <a:pPr>
              <a:buNone/>
            </a:pPr>
            <a:r>
              <a:rPr lang="en-US" smtClean="0"/>
              <a:t>In compensated model:</a:t>
            </a:r>
          </a:p>
          <a:p>
            <a:pPr>
              <a:buNone/>
            </a:pPr>
            <a:r>
              <a:rPr lang="en-US" smtClean="0">
                <a:latin typeface="Cambria" pitchFamily="18" charset="0"/>
              </a:rPr>
              <a:t>	c-MAP</a:t>
            </a:r>
            <a:r>
              <a:rPr lang="en-US" i="1" smtClean="0">
                <a:latin typeface="Cambria" pitchFamily="18" charset="0"/>
              </a:rPr>
              <a:t>	</a:t>
            </a:r>
            <a:r>
              <a:rPr lang="en-US" smtClean="0">
                <a:latin typeface="Cambria" pitchFamily="18" charset="0"/>
              </a:rPr>
              <a:t>=</a:t>
            </a:r>
            <a:r>
              <a:rPr lang="en-US" smtClean="0">
                <a:latin typeface="Cambria" pitchFamily="18" charset="0"/>
                <a:ea typeface="Cambria Math"/>
              </a:rPr>
              <a:t> max</a:t>
            </a:r>
            <a:r>
              <a:rPr lang="en-US" b="1" baseline="-25000" smtClean="0">
                <a:latin typeface="Cambria" pitchFamily="18" charset="0"/>
              </a:rPr>
              <a:t>x</a:t>
            </a:r>
            <a:r>
              <a:rPr lang="en-US" i="1" smtClean="0">
                <a:latin typeface="Cambria" pitchFamily="18" charset="0"/>
                <a:ea typeface="Cambria Math"/>
              </a:rPr>
              <a:t> </a:t>
            </a:r>
            <a:r>
              <a:rPr lang="en-US" smtClean="0">
                <a:latin typeface="Cambria" pitchFamily="18" charset="0"/>
              </a:rPr>
              <a:t>∏</a:t>
            </a:r>
            <a:r>
              <a:rPr lang="en-US" i="1" baseline="-25000" smtClean="0">
                <a:latin typeface="Cambria" pitchFamily="18" charset="0"/>
              </a:rPr>
              <a:t>a</a:t>
            </a:r>
            <a:r>
              <a:rPr lang="el-GR" i="1" smtClean="0">
                <a:latin typeface="Cambria" pitchFamily="18" charset="0"/>
                <a:ea typeface="Cambria Math"/>
              </a:rPr>
              <a:t>ψ</a:t>
            </a:r>
            <a:r>
              <a:rPr lang="en-US" i="1" baseline="-25000" smtClean="0">
                <a:latin typeface="Cambria" pitchFamily="18" charset="0"/>
                <a:ea typeface="Cambria Math"/>
              </a:rPr>
              <a:t>a</a:t>
            </a:r>
            <a:r>
              <a:rPr lang="en-US" smtClean="0">
                <a:latin typeface="Cambria" pitchFamily="18" charset="0"/>
                <a:ea typeface="Cambria Math"/>
              </a:rPr>
              <a:t>(</a:t>
            </a:r>
            <a:r>
              <a:rPr lang="en-US" b="1" smtClean="0">
                <a:latin typeface="Cambria" pitchFamily="18" charset="0"/>
                <a:ea typeface="Cambria Math"/>
              </a:rPr>
              <a:t>x</a:t>
            </a:r>
            <a:r>
              <a:rPr lang="en-US" i="1" baseline="-25000" smtClean="0">
                <a:latin typeface="Cambria" pitchFamily="18" charset="0"/>
                <a:ea typeface="Cambria Math"/>
              </a:rPr>
              <a:t>a</a:t>
            </a:r>
            <a:r>
              <a:rPr lang="en-US" smtClean="0">
                <a:latin typeface="Cambria" pitchFamily="18" charset="0"/>
                <a:ea typeface="Cambria Math"/>
              </a:rPr>
              <a:t>)·</a:t>
            </a:r>
            <a:r>
              <a:rPr lang="en-US" smtClean="0">
                <a:latin typeface="Cambria" pitchFamily="18" charset="0"/>
              </a:rPr>
              <a:t>∏</a:t>
            </a:r>
            <a:r>
              <a:rPr lang="en-US" i="1" baseline="-25000" smtClean="0">
                <a:latin typeface="Cambria" pitchFamily="18" charset="0"/>
              </a:rPr>
              <a:t>ij</a:t>
            </a:r>
            <a:r>
              <a:rPr lang="el-GR" i="1" smtClean="0">
                <a:latin typeface="Cambria" pitchFamily="18" charset="0"/>
                <a:ea typeface="Cambria Math"/>
              </a:rPr>
              <a:t>θ</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i</a:t>
            </a:r>
            <a:r>
              <a:rPr lang="en-US" smtClean="0">
                <a:latin typeface="Cambria" pitchFamily="18" charset="0"/>
                <a:ea typeface="Cambria Math"/>
              </a:rPr>
              <a:t>)</a:t>
            </a:r>
            <a:r>
              <a:rPr lang="el-GR" i="1" smtClean="0">
                <a:latin typeface="Cambria" pitchFamily="18" charset="0"/>
                <a:ea typeface="Cambria Math"/>
              </a:rPr>
              <a:t>θ</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r>
              <a:rPr lang="en-US" i="1" smtClean="0">
                <a:latin typeface="Cambria" pitchFamily="18" charset="0"/>
                <a:ea typeface="Cambria Math"/>
              </a:rPr>
              <a:t>x</a:t>
            </a:r>
            <a:r>
              <a:rPr lang="en-US" i="1" baseline="-25000" smtClean="0">
                <a:latin typeface="Cambria" pitchFamily="18" charset="0"/>
                <a:ea typeface="Cambria Math"/>
              </a:rPr>
              <a:t>j</a:t>
            </a:r>
            <a:r>
              <a:rPr lang="en-US" smtClean="0">
                <a:latin typeface="Cambria" pitchFamily="18" charset="0"/>
                <a:ea typeface="Cambria Math"/>
              </a:rPr>
              <a:t>)</a:t>
            </a:r>
          </a:p>
          <a:p>
            <a:pPr>
              <a:buNone/>
            </a:pPr>
            <a:r>
              <a:rPr lang="en-US" smtClean="0">
                <a:latin typeface="Cambria" pitchFamily="18" charset="0"/>
                <a:ea typeface="Cambria Math"/>
              </a:rPr>
              <a:t>			  </a:t>
            </a:r>
          </a:p>
          <a:p>
            <a:pPr algn="ctr">
              <a:buNone/>
            </a:pPr>
            <a:r>
              <a:rPr lang="en-US" smtClean="0">
                <a:solidFill>
                  <a:srgbClr val="FF0000"/>
                </a:solidFill>
                <a:latin typeface="Cambria" pitchFamily="18" charset="0"/>
                <a:ea typeface="Cambria Math"/>
              </a:rPr>
              <a:t>MAP ≤ c-MAP ≤ r-MAP ?</a:t>
            </a:r>
            <a:endParaRPr lang="en-US" smtClean="0">
              <a:solidFill>
                <a:srgbClr val="FF0000"/>
              </a:solidFill>
              <a:latin typeface="Cambria" pitchFamily="18" charset="0"/>
            </a:endParaRPr>
          </a:p>
        </p:txBody>
      </p:sp>
      <p:sp>
        <p:nvSpPr>
          <p:cNvPr id="4" name="TextBox 3"/>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Idealized Case</a:t>
            </a:r>
            <a:endParaRPr lang="en-US" i="1" dirty="0"/>
          </a:p>
        </p:txBody>
      </p:sp>
      <p:sp>
        <p:nvSpPr>
          <p:cNvPr id="3" name="Content Placeholder 2"/>
          <p:cNvSpPr>
            <a:spLocks noGrp="1"/>
          </p:cNvSpPr>
          <p:nvPr>
            <p:ph idx="1"/>
          </p:nvPr>
        </p:nvSpPr>
        <p:spPr/>
        <p:txBody>
          <a:bodyPr>
            <a:normAutofit/>
          </a:bodyPr>
          <a:lstStyle/>
          <a:p>
            <a:r>
              <a:rPr lang="en-US" smtClean="0"/>
              <a:t>Say we relax a single equivalence constraint…</a:t>
            </a:r>
          </a:p>
          <a:p>
            <a:r>
              <a:rPr lang="en-US" smtClean="0"/>
              <a:t>A </a:t>
            </a:r>
            <a:r>
              <a:rPr lang="en-US" dirty="0" smtClean="0"/>
              <a:t>compensation has </a:t>
            </a:r>
            <a:r>
              <a:rPr lang="en-US" b="1" i="1" dirty="0" smtClean="0"/>
              <a:t>valid configurations</a:t>
            </a:r>
            <a:r>
              <a:rPr lang="en-US" dirty="0" smtClean="0"/>
              <a:t> if:</a:t>
            </a:r>
          </a:p>
          <a:p>
            <a:pPr lvl="1">
              <a:buNone/>
            </a:pPr>
            <a:r>
              <a:rPr lang="en-US" smtClean="0">
                <a:latin typeface="Constantia" pitchFamily="18" charset="0"/>
              </a:rPr>
              <a:t>c-MAP</a:t>
            </a:r>
            <a:r>
              <a:rPr lang="en-US" smtClean="0">
                <a:latin typeface="Constantia" pitchFamily="18" charset="0"/>
              </a:rPr>
              <a:t>(</a:t>
            </a:r>
            <a:r>
              <a:rPr lang="en-US" i="1" smtClean="0">
                <a:latin typeface="Constantia" pitchFamily="18" charset="0"/>
              </a:rPr>
              <a:t>X</a:t>
            </a:r>
            <a:r>
              <a:rPr lang="en-US" i="1" baseline="-25000" smtClean="0">
                <a:latin typeface="Constantia" pitchFamily="18" charset="0"/>
              </a:rPr>
              <a:t>i</a:t>
            </a:r>
            <a:r>
              <a:rPr lang="en-US" smtClean="0">
                <a:latin typeface="Constantia" pitchFamily="18" charset="0"/>
              </a:rPr>
              <a:t>=</a:t>
            </a:r>
            <a:r>
              <a:rPr lang="en-US" i="1" smtClean="0">
                <a:latin typeface="Constantia" pitchFamily="18" charset="0"/>
              </a:rPr>
              <a:t>x</a:t>
            </a:r>
            <a:r>
              <a:rPr lang="en-US" smtClean="0">
                <a:latin typeface="Constantia" pitchFamily="18" charset="0"/>
              </a:rPr>
              <a:t>) </a:t>
            </a:r>
            <a:r>
              <a:rPr lang="en-US" smtClean="0">
                <a:latin typeface="Constantia" pitchFamily="18" charset="0"/>
              </a:rPr>
              <a:t>= </a:t>
            </a:r>
            <a:r>
              <a:rPr lang="en-US" smtClean="0">
                <a:latin typeface="Constantia" pitchFamily="18" charset="0"/>
              </a:rPr>
              <a:t>c-MAP</a:t>
            </a:r>
            <a:r>
              <a:rPr lang="en-US" smtClean="0">
                <a:latin typeface="Constantia" pitchFamily="18" charset="0"/>
              </a:rPr>
              <a:t>(</a:t>
            </a:r>
            <a:r>
              <a:rPr lang="en-US" i="1" smtClean="0">
                <a:latin typeface="Constantia" pitchFamily="18" charset="0"/>
              </a:rPr>
              <a:t>X</a:t>
            </a:r>
            <a:r>
              <a:rPr lang="en-US" i="1" baseline="-25000" smtClean="0">
                <a:latin typeface="Constantia" pitchFamily="18" charset="0"/>
              </a:rPr>
              <a:t>j</a:t>
            </a:r>
            <a:r>
              <a:rPr lang="en-US" i="1" smtClean="0">
                <a:latin typeface="Constantia" pitchFamily="18" charset="0"/>
              </a:rPr>
              <a:t>=x</a:t>
            </a:r>
            <a:r>
              <a:rPr lang="en-US" smtClean="0">
                <a:latin typeface="Constantia" pitchFamily="18" charset="0"/>
              </a:rPr>
              <a:t>) </a:t>
            </a:r>
            <a:r>
              <a:rPr lang="en-US" smtClean="0">
                <a:latin typeface="Constantia" pitchFamily="18" charset="0"/>
              </a:rPr>
              <a:t>= </a:t>
            </a:r>
            <a:r>
              <a:rPr lang="en-US" smtClean="0">
                <a:latin typeface="Constantia" pitchFamily="18" charset="0"/>
              </a:rPr>
              <a:t>c-MAP</a:t>
            </a:r>
            <a:r>
              <a:rPr lang="en-US" smtClean="0">
                <a:latin typeface="Constantia" pitchFamily="18" charset="0"/>
              </a:rPr>
              <a:t>(</a:t>
            </a:r>
            <a:r>
              <a:rPr lang="en-US" i="1" smtClean="0">
                <a:latin typeface="Constantia" pitchFamily="18" charset="0"/>
              </a:rPr>
              <a:t>X</a:t>
            </a:r>
            <a:r>
              <a:rPr lang="en-US" i="1" baseline="-25000" smtClean="0">
                <a:latin typeface="Constantia" pitchFamily="18" charset="0"/>
              </a:rPr>
              <a:t>i</a:t>
            </a:r>
            <a:r>
              <a:rPr lang="en-US" i="1" smtClean="0">
                <a:latin typeface="Constantia" pitchFamily="18" charset="0"/>
              </a:rPr>
              <a:t>=x,X</a:t>
            </a:r>
            <a:r>
              <a:rPr lang="en-US" i="1" baseline="-25000" smtClean="0">
                <a:latin typeface="Constantia" pitchFamily="18" charset="0"/>
              </a:rPr>
              <a:t>j</a:t>
            </a:r>
            <a:r>
              <a:rPr lang="en-US" i="1" smtClean="0">
                <a:latin typeface="Constantia" pitchFamily="18" charset="0"/>
              </a:rPr>
              <a:t>=x</a:t>
            </a:r>
            <a:r>
              <a:rPr lang="en-US" smtClean="0">
                <a:latin typeface="Constantia" pitchFamily="18" charset="0"/>
              </a:rPr>
              <a:t>)</a:t>
            </a:r>
            <a:endParaRPr lang="en-US" dirty="0" smtClean="0">
              <a:latin typeface="Constantia" pitchFamily="18" charset="0"/>
            </a:endParaRPr>
          </a:p>
          <a:p>
            <a:r>
              <a:rPr lang="en-US" dirty="0" smtClean="0"/>
              <a:t>A compensation has </a:t>
            </a:r>
            <a:r>
              <a:rPr lang="en-US" b="1" i="1" dirty="0" smtClean="0"/>
              <a:t>scaled values</a:t>
            </a:r>
            <a:r>
              <a:rPr lang="en-US" dirty="0" smtClean="0"/>
              <a:t> if:</a:t>
            </a:r>
          </a:p>
          <a:p>
            <a:pPr lvl="1">
              <a:buNone/>
            </a:pPr>
            <a:r>
              <a:rPr lang="en-US" smtClean="0">
                <a:latin typeface="Constantia" pitchFamily="18" charset="0"/>
              </a:rPr>
              <a:t>log c-MAP(</a:t>
            </a:r>
            <a:r>
              <a:rPr lang="en-US" i="1" smtClean="0">
                <a:latin typeface="Constantia" pitchFamily="18" charset="0"/>
              </a:rPr>
              <a:t>X</a:t>
            </a:r>
            <a:r>
              <a:rPr lang="en-US" i="1" baseline="-25000" smtClean="0">
                <a:latin typeface="Constantia" pitchFamily="18" charset="0"/>
              </a:rPr>
              <a:t>i</a:t>
            </a:r>
            <a:r>
              <a:rPr lang="en-US" i="1" smtClean="0">
                <a:latin typeface="Constantia" pitchFamily="18" charset="0"/>
              </a:rPr>
              <a:t>=x,X</a:t>
            </a:r>
            <a:r>
              <a:rPr lang="en-US" i="1" baseline="-25000" smtClean="0">
                <a:latin typeface="Constantia" pitchFamily="18" charset="0"/>
              </a:rPr>
              <a:t>j</a:t>
            </a:r>
            <a:r>
              <a:rPr lang="en-US" i="1" smtClean="0">
                <a:latin typeface="Constantia" pitchFamily="18" charset="0"/>
              </a:rPr>
              <a:t>=x</a:t>
            </a:r>
            <a:r>
              <a:rPr lang="en-US" smtClean="0">
                <a:latin typeface="Constantia" pitchFamily="18" charset="0"/>
              </a:rPr>
              <a:t>) </a:t>
            </a:r>
            <a:r>
              <a:rPr lang="en-US" smtClean="0">
                <a:latin typeface="Constantia" pitchFamily="18" charset="0"/>
              </a:rPr>
              <a:t>=</a:t>
            </a:r>
            <a:r>
              <a:rPr lang="en-US" i="1" smtClean="0">
                <a:latin typeface="Constantia" pitchFamily="18" charset="0"/>
              </a:rPr>
              <a:t> </a:t>
            </a:r>
            <a:r>
              <a:rPr lang="el-GR" i="1" smtClean="0">
                <a:latin typeface="Constantia" pitchFamily="18" charset="0"/>
              </a:rPr>
              <a:t>κ</a:t>
            </a:r>
            <a:r>
              <a:rPr lang="en-US" i="1" smtClean="0">
                <a:latin typeface="Constantia" pitchFamily="18" charset="0"/>
              </a:rPr>
              <a:t> </a:t>
            </a:r>
            <a:r>
              <a:rPr lang="en-US" smtClean="0">
                <a:latin typeface="Constantia" pitchFamily="18" charset="0"/>
              </a:rPr>
              <a:t>· log </a:t>
            </a:r>
            <a:r>
              <a:rPr lang="en-US" smtClean="0">
                <a:latin typeface="Constantia" pitchFamily="18" charset="0"/>
              </a:rPr>
              <a:t>MAP</a:t>
            </a:r>
            <a:r>
              <a:rPr lang="en-US" smtClean="0">
                <a:latin typeface="Constantia" pitchFamily="18" charset="0"/>
              </a:rPr>
              <a:t>(</a:t>
            </a:r>
            <a:r>
              <a:rPr lang="en-US" i="1" smtClean="0">
                <a:latin typeface="Constantia" pitchFamily="18" charset="0"/>
              </a:rPr>
              <a:t>X</a:t>
            </a:r>
            <a:r>
              <a:rPr lang="en-US" i="1" baseline="-25000" smtClean="0">
                <a:latin typeface="Constantia" pitchFamily="18" charset="0"/>
              </a:rPr>
              <a:t>i</a:t>
            </a:r>
            <a:r>
              <a:rPr lang="en-US" i="1" smtClean="0">
                <a:latin typeface="Constantia" pitchFamily="18" charset="0"/>
              </a:rPr>
              <a:t>=x,X</a:t>
            </a:r>
            <a:r>
              <a:rPr lang="en-US" i="1" baseline="-25000" smtClean="0">
                <a:latin typeface="Constantia" pitchFamily="18" charset="0"/>
              </a:rPr>
              <a:t>j</a:t>
            </a:r>
            <a:r>
              <a:rPr lang="en-US" i="1" smtClean="0">
                <a:latin typeface="Constantia" pitchFamily="18" charset="0"/>
              </a:rPr>
              <a:t>=x</a:t>
            </a:r>
            <a:r>
              <a:rPr lang="en-US" smtClean="0">
                <a:latin typeface="Constantia" pitchFamily="18" charset="0"/>
              </a:rPr>
              <a:t>)</a:t>
            </a:r>
            <a:endParaRPr lang="en-US" dirty="0" smtClean="0">
              <a:latin typeface="Constantia" pitchFamily="18" charset="0"/>
            </a:endParaRPr>
          </a:p>
          <a:p>
            <a:r>
              <a:rPr lang="en-US" dirty="0" smtClean="0">
                <a:latin typeface="Calibri" pitchFamily="34" charset="0"/>
              </a:rPr>
              <a:t>A compensation with valid configurations and scaled values is </a:t>
            </a:r>
            <a:r>
              <a:rPr lang="en-US" i="1" dirty="0" smtClean="0">
                <a:latin typeface="Calibri" pitchFamily="34" charset="0"/>
              </a:rPr>
              <a:t>ideal</a:t>
            </a:r>
          </a:p>
          <a:p>
            <a:pPr lvl="1"/>
            <a:r>
              <a:rPr lang="en-US" dirty="0" smtClean="0">
                <a:latin typeface="Calibri" pitchFamily="34" charset="0"/>
              </a:rPr>
              <a:t>it is as good as </a:t>
            </a:r>
            <a:r>
              <a:rPr lang="en-US" smtClean="0">
                <a:latin typeface="Calibri" pitchFamily="34" charset="0"/>
              </a:rPr>
              <a:t>having </a:t>
            </a:r>
            <a:r>
              <a:rPr lang="en-US" i="1" smtClean="0">
                <a:latin typeface="Constantia" pitchFamily="18" charset="0"/>
              </a:rPr>
              <a:t>X</a:t>
            </a:r>
            <a:r>
              <a:rPr lang="en-US" i="1" baseline="-25000" smtClean="0">
                <a:latin typeface="Constantia" pitchFamily="18" charset="0"/>
              </a:rPr>
              <a:t>i</a:t>
            </a:r>
            <a:r>
              <a:rPr lang="en-US" i="1" smtClean="0">
                <a:latin typeface="Constantia" pitchFamily="18" charset="0"/>
              </a:rPr>
              <a:t> </a:t>
            </a:r>
            <a:r>
              <a:rPr lang="en-US" smtClean="0">
                <a:latin typeface="Cambria Math"/>
                <a:ea typeface="Cambria Math"/>
              </a:rPr>
              <a:t>≡ </a:t>
            </a:r>
            <a:r>
              <a:rPr lang="en-US" i="1" smtClean="0">
                <a:latin typeface="Constantia" pitchFamily="18" charset="0"/>
                <a:ea typeface="Cambria Math"/>
              </a:rPr>
              <a:t>X</a:t>
            </a:r>
            <a:r>
              <a:rPr lang="en-US" i="1" baseline="-25000" smtClean="0">
                <a:latin typeface="Constantia" pitchFamily="18" charset="0"/>
                <a:ea typeface="Cambria Math"/>
              </a:rPr>
              <a:t>j</a:t>
            </a:r>
            <a:endParaRPr lang="en-US" baseline="-25000" dirty="0"/>
          </a:p>
        </p:txBody>
      </p:sp>
      <p:sp>
        <p:nvSpPr>
          <p:cNvPr id="4" name="TextBox 3"/>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Compensation: REC-I</a:t>
            </a:r>
            <a:endParaRPr lang="en-US"/>
          </a:p>
        </p:txBody>
      </p:sp>
      <p:sp>
        <p:nvSpPr>
          <p:cNvPr id="58371" name="Oval 3"/>
          <p:cNvSpPr>
            <a:spLocks noChangeAspect="1" noChangeArrowheads="1"/>
          </p:cNvSpPr>
          <p:nvPr/>
        </p:nvSpPr>
        <p:spPr bwMode="auto">
          <a:xfrm rot="16200000" flipH="1">
            <a:off x="457200"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58372" name="Oval 4"/>
          <p:cNvSpPr>
            <a:spLocks noChangeAspect="1" noChangeArrowheads="1"/>
          </p:cNvSpPr>
          <p:nvPr/>
        </p:nvSpPr>
        <p:spPr bwMode="auto">
          <a:xfrm rot="16200000" flipH="1">
            <a:off x="457200"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58373" name="AutoShape 5"/>
          <p:cNvCxnSpPr>
            <a:cxnSpLocks noChangeAspect="1" noChangeShapeType="1"/>
            <a:stCxn id="58371" idx="6"/>
            <a:endCxn id="58372" idx="2"/>
          </p:cNvCxnSpPr>
          <p:nvPr/>
        </p:nvCxnSpPr>
        <p:spPr bwMode="auto">
          <a:xfrm>
            <a:off x="800100" y="2159001"/>
            <a:ext cx="0" cy="2387600"/>
          </a:xfrm>
          <a:prstGeom prst="straightConnector1">
            <a:avLst/>
          </a:prstGeom>
          <a:noFill/>
          <a:ln w="50800">
            <a:solidFill>
              <a:schemeClr val="tx1"/>
            </a:solidFill>
            <a:round/>
            <a:headEnd/>
            <a:tailEnd type="none" w="lg" len="lg"/>
          </a:ln>
          <a:effectLst/>
        </p:spPr>
      </p:cxnSp>
      <p:cxnSp>
        <p:nvCxnSpPr>
          <p:cNvPr id="58374" name="AutoShape 6"/>
          <p:cNvCxnSpPr>
            <a:cxnSpLocks noChangeAspect="1" noChangeShapeType="1"/>
            <a:stCxn id="58371" idx="4"/>
            <a:endCxn id="58376" idx="0"/>
          </p:cNvCxnSpPr>
          <p:nvPr/>
        </p:nvCxnSpPr>
        <p:spPr bwMode="auto">
          <a:xfrm>
            <a:off x="1168400" y="1790701"/>
            <a:ext cx="2141538" cy="0"/>
          </a:xfrm>
          <a:prstGeom prst="straightConnector1">
            <a:avLst/>
          </a:prstGeom>
          <a:noFill/>
          <a:ln w="50800">
            <a:solidFill>
              <a:schemeClr val="tx1"/>
            </a:solidFill>
            <a:round/>
            <a:headEnd/>
            <a:tailEnd type="none" w="lg" len="lg"/>
          </a:ln>
          <a:effectLst/>
        </p:spPr>
      </p:cxnSp>
      <p:cxnSp>
        <p:nvCxnSpPr>
          <p:cNvPr id="58375" name="AutoShape 7"/>
          <p:cNvCxnSpPr>
            <a:cxnSpLocks noChangeAspect="1" noChangeShapeType="1"/>
            <a:stCxn id="58372" idx="4"/>
            <a:endCxn id="58377" idx="0"/>
          </p:cNvCxnSpPr>
          <p:nvPr/>
        </p:nvCxnSpPr>
        <p:spPr bwMode="auto">
          <a:xfrm>
            <a:off x="1168400" y="4914901"/>
            <a:ext cx="2141538" cy="0"/>
          </a:xfrm>
          <a:prstGeom prst="straightConnector1">
            <a:avLst/>
          </a:prstGeom>
          <a:noFill/>
          <a:ln w="50800">
            <a:solidFill>
              <a:schemeClr val="tx1"/>
            </a:solidFill>
            <a:round/>
            <a:headEnd/>
            <a:tailEnd type="none" w="lg" len="lg"/>
          </a:ln>
          <a:effectLst/>
        </p:spPr>
      </p:cxnSp>
      <p:sp>
        <p:nvSpPr>
          <p:cNvPr id="58376" name="Oval 8"/>
          <p:cNvSpPr>
            <a:spLocks noChangeAspect="1" noChangeArrowheads="1"/>
          </p:cNvSpPr>
          <p:nvPr/>
        </p:nvSpPr>
        <p:spPr bwMode="auto">
          <a:xfrm rot="16200000" flipH="1">
            <a:off x="3335338" y="14478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58377" name="Oval 9"/>
          <p:cNvSpPr>
            <a:spLocks noChangeAspect="1" noChangeArrowheads="1"/>
          </p:cNvSpPr>
          <p:nvPr/>
        </p:nvSpPr>
        <p:spPr bwMode="auto">
          <a:xfrm rot="16200000" flipH="1">
            <a:off x="3335338" y="4572001"/>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j</a:t>
            </a:r>
            <a:endParaRPr lang="en-US" sz="3200" i="1" baseline="-25000">
              <a:latin typeface="Times New Roman" pitchFamily="18" charset="0"/>
            </a:endParaRPr>
          </a:p>
        </p:txBody>
      </p:sp>
      <p:sp>
        <p:nvSpPr>
          <p:cNvPr id="58379" name="AutoShape 11"/>
          <p:cNvSpPr>
            <a:spLocks noChangeArrowheads="1"/>
          </p:cNvSpPr>
          <p:nvPr/>
        </p:nvSpPr>
        <p:spPr bwMode="auto">
          <a:xfrm>
            <a:off x="3449638" y="26416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0" name="AutoShape 12"/>
          <p:cNvCxnSpPr>
            <a:cxnSpLocks noChangeAspect="1" noChangeShapeType="1"/>
            <a:stCxn id="58379" idx="0"/>
            <a:endCxn id="58376" idx="6"/>
          </p:cNvCxnSpPr>
          <p:nvPr/>
        </p:nvCxnSpPr>
        <p:spPr bwMode="auto">
          <a:xfrm flipV="1">
            <a:off x="3678238" y="2133601"/>
            <a:ext cx="1588" cy="508001"/>
          </a:xfrm>
          <a:prstGeom prst="straightConnector1">
            <a:avLst/>
          </a:prstGeom>
          <a:noFill/>
          <a:ln w="50800">
            <a:solidFill>
              <a:schemeClr val="tx1"/>
            </a:solidFill>
            <a:round/>
            <a:headEnd/>
            <a:tailEnd type="none" w="lg" len="lg"/>
          </a:ln>
          <a:effectLst/>
        </p:spPr>
      </p:cxnSp>
      <p:sp>
        <p:nvSpPr>
          <p:cNvPr id="58381" name="AutoShape 13"/>
          <p:cNvSpPr>
            <a:spLocks noChangeArrowheads="1"/>
          </p:cNvSpPr>
          <p:nvPr/>
        </p:nvSpPr>
        <p:spPr bwMode="auto">
          <a:xfrm>
            <a:off x="3449638" y="3606802"/>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58382" name="AutoShape 14"/>
          <p:cNvCxnSpPr>
            <a:cxnSpLocks noChangeAspect="1" noChangeShapeType="1"/>
            <a:stCxn id="58377" idx="2"/>
            <a:endCxn id="58381" idx="4"/>
          </p:cNvCxnSpPr>
          <p:nvPr/>
        </p:nvCxnSpPr>
        <p:spPr bwMode="auto">
          <a:xfrm rot="5400000" flipH="1" flipV="1">
            <a:off x="3424239" y="4318002"/>
            <a:ext cx="507999" cy="1588"/>
          </a:xfrm>
          <a:prstGeom prst="straightConnector1">
            <a:avLst/>
          </a:prstGeom>
          <a:noFill/>
          <a:ln w="50800">
            <a:solidFill>
              <a:schemeClr val="tx1"/>
            </a:solidFill>
            <a:round/>
            <a:headEnd/>
            <a:tailEnd type="none" w="lg" len="lg"/>
          </a:ln>
          <a:effectLst/>
        </p:spPr>
      </p:cxnSp>
      <p:sp>
        <p:nvSpPr>
          <p:cNvPr id="21" name="Text Box 18"/>
          <p:cNvSpPr txBox="1">
            <a:spLocks noChangeArrowheads="1"/>
          </p:cNvSpPr>
          <p:nvPr/>
        </p:nvSpPr>
        <p:spPr bwMode="auto">
          <a:xfrm>
            <a:off x="76200" y="5334000"/>
            <a:ext cx="6202147" cy="523220"/>
          </a:xfrm>
          <a:prstGeom prst="rect">
            <a:avLst/>
          </a:prstGeom>
          <a:noFill/>
          <a:ln w="41275" algn="ctr">
            <a:noFill/>
            <a:miter lim="800000"/>
            <a:headEnd/>
            <a:tailEnd/>
          </a:ln>
          <a:effectLst/>
        </p:spPr>
        <p:txBody>
          <a:bodyPr wrap="none">
            <a:spAutoFit/>
          </a:bodyPr>
          <a:lstStyle/>
          <a:p>
            <a:pPr>
              <a:spcBef>
                <a:spcPct val="50000"/>
              </a:spcBef>
              <a:buFont typeface="Wingdings" pitchFamily="2" charset="2"/>
              <a:buNone/>
            </a:pPr>
            <a:r>
              <a:rPr lang="en-US" sz="2800" smtClean="0">
                <a:solidFill>
                  <a:srgbClr val="2A354C"/>
                </a:solidFill>
              </a:rPr>
              <a:t>Recover </a:t>
            </a:r>
            <a:r>
              <a:rPr lang="en-US" sz="2800">
                <a:solidFill>
                  <a:srgbClr val="2A354C"/>
                </a:solidFill>
              </a:rPr>
              <a:t>a </a:t>
            </a:r>
            <a:r>
              <a:rPr lang="en-US" sz="2800" b="1" i="1">
                <a:solidFill>
                  <a:srgbClr val="2A354C"/>
                </a:solidFill>
              </a:rPr>
              <a:t>weaker notion of equivalence</a:t>
            </a:r>
            <a:r>
              <a:rPr lang="en-US" sz="2800">
                <a:solidFill>
                  <a:srgbClr val="2A354C"/>
                </a:solidFill>
              </a:rPr>
              <a:t>:</a:t>
            </a:r>
          </a:p>
        </p:txBody>
      </p:sp>
      <p:graphicFrame>
        <p:nvGraphicFramePr>
          <p:cNvPr id="6151" name="Object 7"/>
          <p:cNvGraphicFramePr>
            <a:graphicFrameLocks noChangeAspect="1"/>
          </p:cNvGraphicFramePr>
          <p:nvPr/>
        </p:nvGraphicFramePr>
        <p:xfrm>
          <a:off x="2103438" y="5867400"/>
          <a:ext cx="6700837" cy="460375"/>
        </p:xfrm>
        <a:graphic>
          <a:graphicData uri="http://schemas.openxmlformats.org/presentationml/2006/ole">
            <p:oleObj spid="_x0000_s19458" name="Equation" r:id="rId3" imgW="3708360" imgH="253800" progId="Equation.3">
              <p:embed/>
            </p:oleObj>
          </a:graphicData>
        </a:graphic>
      </p:graphicFrame>
      <p:sp>
        <p:nvSpPr>
          <p:cNvPr id="18" name="Text Box 2"/>
          <p:cNvSpPr txBox="1">
            <a:spLocks noChangeArrowheads="1"/>
          </p:cNvSpPr>
          <p:nvPr/>
        </p:nvSpPr>
        <p:spPr bwMode="auto">
          <a:xfrm>
            <a:off x="4191000" y="1371600"/>
            <a:ext cx="4724400" cy="3276600"/>
          </a:xfrm>
          <a:prstGeom prst="rect">
            <a:avLst/>
          </a:prstGeom>
          <a:noFill/>
          <a:ln w="50800">
            <a:noFill/>
            <a:miter lim="800000"/>
            <a:headEnd/>
            <a:tailEnd/>
          </a:ln>
          <a:effectLst/>
        </p:spPr>
        <p:txBody>
          <a:bodyPr/>
          <a:lstStyle/>
          <a:p>
            <a:pPr algn="ctr" eaLnBrk="0" hangingPunct="0">
              <a:spcBef>
                <a:spcPct val="50000"/>
              </a:spcBef>
              <a:buSzTx/>
              <a:buFontTx/>
              <a:buNone/>
            </a:pPr>
            <a:r>
              <a:rPr lang="en-US" sz="2400" b="1" smtClean="0">
                <a:solidFill>
                  <a:srgbClr val="2A354C"/>
                </a:solidFill>
              </a:rPr>
              <a:t>Intuition [REC-I]:</a:t>
            </a:r>
            <a:r>
              <a:rPr lang="en-US" sz="2400" smtClean="0"/>
              <a:t> </a:t>
            </a:r>
            <a:r>
              <a:rPr lang="en-US" sz="2400" smtClean="0">
                <a:solidFill>
                  <a:srgbClr val="536895"/>
                </a:solidFill>
              </a:rPr>
              <a:t>A compensation should be ideal, i.e., have valid configurations and scaled </a:t>
            </a:r>
            <a:r>
              <a:rPr lang="en-US" sz="2400" smtClean="0">
                <a:solidFill>
                  <a:srgbClr val="536895"/>
                </a:solidFill>
              </a:rPr>
              <a:t>values.</a:t>
            </a:r>
          </a:p>
          <a:p>
            <a:pPr algn="ctr" eaLnBrk="0" hangingPunct="0">
              <a:spcBef>
                <a:spcPct val="50000"/>
              </a:spcBef>
            </a:pPr>
            <a:r>
              <a:rPr lang="en-US" sz="2400" b="1" smtClean="0">
                <a:solidFill>
                  <a:srgbClr val="2A354C"/>
                </a:solidFill>
              </a:rPr>
              <a:t>Proposition:</a:t>
            </a:r>
            <a:r>
              <a:rPr lang="en-US" sz="2400" smtClean="0"/>
              <a:t> </a:t>
            </a:r>
            <a:r>
              <a:rPr lang="en-US" sz="2400" smtClean="0">
                <a:solidFill>
                  <a:srgbClr val="536895"/>
                </a:solidFill>
              </a:rPr>
              <a:t>If a compensation is ideal, then it recovers the following weaker notion of equivalence.</a:t>
            </a:r>
            <a:endParaRPr lang="en-US" sz="2400" smtClean="0">
              <a:solidFill>
                <a:srgbClr val="536895"/>
              </a:solidFill>
            </a:endParaRPr>
          </a:p>
          <a:p>
            <a:pPr algn="ctr" eaLnBrk="0" hangingPunct="0">
              <a:spcBef>
                <a:spcPct val="50000"/>
              </a:spcBef>
              <a:buSzTx/>
              <a:buFontTx/>
              <a:buNone/>
            </a:pPr>
            <a:endParaRPr lang="en-US" sz="2400" smtClean="0">
              <a:solidFill>
                <a:srgbClr val="536895"/>
              </a:solidFill>
            </a:endParaRPr>
          </a:p>
        </p:txBody>
      </p:sp>
      <p:sp>
        <p:nvSpPr>
          <p:cNvPr id="19" name="TextBox 18"/>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Properties</a:t>
            </a:r>
            <a:endParaRPr lang="en-US"/>
          </a:p>
        </p:txBody>
      </p:sp>
      <p:sp>
        <p:nvSpPr>
          <p:cNvPr id="3" name="Content Placeholder 2"/>
          <p:cNvSpPr>
            <a:spLocks noGrp="1"/>
          </p:cNvSpPr>
          <p:nvPr>
            <p:ph idx="1"/>
          </p:nvPr>
        </p:nvSpPr>
        <p:spPr/>
        <p:txBody>
          <a:bodyPr/>
          <a:lstStyle/>
          <a:p>
            <a:r>
              <a:rPr lang="en-US" b="1" smtClean="0">
                <a:solidFill>
                  <a:schemeClr val="tx2"/>
                </a:solidFill>
              </a:rPr>
              <a:t>Proposition 1</a:t>
            </a:r>
            <a:r>
              <a:rPr lang="en-US" smtClean="0"/>
              <a:t>: For a single equivalence constraint relaxed:</a:t>
            </a:r>
          </a:p>
          <a:p>
            <a:pPr lvl="1" algn="ctr">
              <a:buNone/>
            </a:pPr>
            <a:r>
              <a:rPr lang="en-US" smtClean="0">
                <a:latin typeface="Cambria" pitchFamily="18" charset="0"/>
                <a:ea typeface="Cambria Math"/>
              </a:rPr>
              <a:t>MAP ≤ c-MAP ≤ r-MAP </a:t>
            </a:r>
            <a:endParaRPr lang="en-US" smtClean="0"/>
          </a:p>
          <a:p>
            <a:r>
              <a:rPr lang="en-US" b="1" smtClean="0">
                <a:solidFill>
                  <a:schemeClr val="tx2"/>
                </a:solidFill>
              </a:rPr>
              <a:t>Theorem </a:t>
            </a:r>
            <a:r>
              <a:rPr lang="en-US" b="1" smtClean="0">
                <a:solidFill>
                  <a:schemeClr val="tx2"/>
                </a:solidFill>
              </a:rPr>
              <a:t>1</a:t>
            </a:r>
            <a:r>
              <a:rPr lang="en-US" smtClean="0"/>
              <a:t>: </a:t>
            </a:r>
            <a:r>
              <a:rPr lang="en-US" smtClean="0"/>
              <a:t>For any </a:t>
            </a:r>
            <a:r>
              <a:rPr lang="en-US" i="1" smtClean="0"/>
              <a:t>k</a:t>
            </a:r>
            <a:r>
              <a:rPr lang="en-US" smtClean="0"/>
              <a:t> equivalence constraints relaxed in REC-I:</a:t>
            </a:r>
          </a:p>
          <a:p>
            <a:pPr lvl="1" algn="ctr">
              <a:buNone/>
            </a:pPr>
            <a:r>
              <a:rPr lang="en-US" smtClean="0">
                <a:latin typeface="Cambria" pitchFamily="18" charset="0"/>
                <a:ea typeface="Cambria Math"/>
              </a:rPr>
              <a:t>MAP ≤ c-MAP</a:t>
            </a:r>
            <a:endParaRPr lang="en-US" smtClean="0"/>
          </a:p>
        </p:txBody>
      </p:sp>
      <p:sp>
        <p:nvSpPr>
          <p:cNvPr id="4" name="TextBox 3"/>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r>
              <a:rPr lang="en-US" dirty="0" smtClean="0"/>
              <a:t>Relax the model</a:t>
            </a:r>
          </a:p>
        </p:txBody>
      </p:sp>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smtClean="0"/>
              <a:t>Set initial parameters so that:</a:t>
            </a:r>
            <a:endParaRPr lang="en-US" dirty="0" smtClean="0">
              <a:latin typeface="Constantia" pitchFamily="18" charset="0"/>
            </a:endParaRPr>
          </a:p>
          <a:p>
            <a:pPr lvl="1"/>
            <a:r>
              <a:rPr lang="en-US" smtClean="0">
                <a:latin typeface="Constantia" pitchFamily="18" charset="0"/>
              </a:rPr>
              <a:t>c-MAP </a:t>
            </a:r>
            <a:r>
              <a:rPr lang="en-US" smtClean="0">
                <a:latin typeface="Constantia" pitchFamily="18" charset="0"/>
              </a:rPr>
              <a:t>= </a:t>
            </a:r>
            <a:r>
              <a:rPr lang="en-US" smtClean="0">
                <a:latin typeface="Constantia" pitchFamily="18" charset="0"/>
              </a:rPr>
              <a:t>r-MAP</a:t>
            </a:r>
            <a:endParaRPr lang="en-US" dirty="0" smtClean="0"/>
          </a:p>
          <a:p>
            <a:endParaRPr lang="en-US" dirty="0"/>
          </a:p>
        </p:txBody>
      </p:sp>
      <p:pic>
        <p:nvPicPr>
          <p:cNvPr id="1026" name="Picture 2" descr="E:\work\ppt\cp09\grids-one.png"/>
          <p:cNvPicPr>
            <a:picLocks noChangeAspect="1" noChangeArrowheads="1"/>
          </p:cNvPicPr>
          <p:nvPr/>
        </p:nvPicPr>
        <p:blipFill>
          <a:blip r:embed="rId3"/>
          <a:srcRect/>
          <a:stretch>
            <a:fillRect/>
          </a:stretch>
        </p:blipFill>
        <p:spPr bwMode="auto">
          <a:xfrm>
            <a:off x="4267200" y="3200400"/>
            <a:ext cx="3657600" cy="2743200"/>
          </a:xfrm>
          <a:prstGeom prst="rect">
            <a:avLst/>
          </a:prstGeom>
          <a:noFill/>
        </p:spPr>
      </p:pic>
      <p:graphicFrame>
        <p:nvGraphicFramePr>
          <p:cNvPr id="6" name="Object 5"/>
          <p:cNvGraphicFramePr>
            <a:graphicFrameLocks noChangeAspect="1"/>
          </p:cNvGraphicFramePr>
          <p:nvPr/>
        </p:nvGraphicFramePr>
        <p:xfrm>
          <a:off x="1066800" y="4191000"/>
          <a:ext cx="2590800" cy="787400"/>
        </p:xfrm>
        <a:graphic>
          <a:graphicData uri="http://schemas.openxmlformats.org/presentationml/2006/ole">
            <p:oleObj spid="_x0000_s260098" name="Equation" r:id="rId4" imgW="1295280" imgH="393480" progId="Equation.3">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Dynamics</a:t>
            </a:r>
            <a:endParaRPr lang="en-US" dirty="0"/>
          </a:p>
        </p:txBody>
      </p:sp>
      <p:pic>
        <p:nvPicPr>
          <p:cNvPr id="106498" name="Picture 2" descr="E:\work\max-sat\plot\r-grids.bp.png"/>
          <p:cNvPicPr>
            <a:picLocks noChangeAspect="1" noChangeArrowheads="1"/>
          </p:cNvPicPr>
          <p:nvPr/>
        </p:nvPicPr>
        <p:blipFill>
          <a:blip r:embed="rId2"/>
          <a:srcRect/>
          <a:stretch>
            <a:fillRect/>
          </a:stretch>
        </p:blipFill>
        <p:spPr bwMode="auto">
          <a:xfrm>
            <a:off x="0" y="1714500"/>
            <a:ext cx="4572000" cy="3429000"/>
          </a:xfrm>
          <a:prstGeom prst="rect">
            <a:avLst/>
          </a:prstGeom>
          <a:noFill/>
        </p:spPr>
      </p:pic>
      <p:pic>
        <p:nvPicPr>
          <p:cNvPr id="106499" name="Picture 3" descr="E:\work\max-sat\plot\r-grids.rc.png"/>
          <p:cNvPicPr>
            <a:picLocks noChangeAspect="1" noChangeArrowheads="1"/>
          </p:cNvPicPr>
          <p:nvPr/>
        </p:nvPicPr>
        <p:blipFill>
          <a:blip r:embed="rId3"/>
          <a:srcRect/>
          <a:stretch>
            <a:fillRect/>
          </a:stretch>
        </p:blipFill>
        <p:spPr bwMode="auto">
          <a:xfrm>
            <a:off x="4572000" y="1714500"/>
            <a:ext cx="4572000" cy="3429000"/>
          </a:xfrm>
          <a:prstGeom prst="rect">
            <a:avLst/>
          </a:prstGeom>
          <a:noFill/>
        </p:spPr>
      </p:pic>
      <p:sp>
        <p:nvSpPr>
          <p:cNvPr id="5" name="TextBox 4"/>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Dynamics</a:t>
            </a:r>
            <a:endParaRPr lang="en-US" dirty="0"/>
          </a:p>
        </p:txBody>
      </p:sp>
      <p:pic>
        <p:nvPicPr>
          <p:cNvPr id="107522" name="Picture 2" descr="E:\work\max-sat\plot\_old.2\rf1-grids.bp.png"/>
          <p:cNvPicPr>
            <a:picLocks noChangeAspect="1" noChangeArrowheads="1"/>
          </p:cNvPicPr>
          <p:nvPr/>
        </p:nvPicPr>
        <p:blipFill>
          <a:blip r:embed="rId2"/>
          <a:srcRect/>
          <a:stretch>
            <a:fillRect/>
          </a:stretch>
        </p:blipFill>
        <p:spPr bwMode="auto">
          <a:xfrm>
            <a:off x="914399" y="1219199"/>
            <a:ext cx="7315201" cy="5486401"/>
          </a:xfrm>
          <a:prstGeom prst="rect">
            <a:avLst/>
          </a:prstGeom>
          <a:noFill/>
        </p:spPr>
      </p:pic>
      <p:sp>
        <p:nvSpPr>
          <p:cNvPr id="4" name="TextBox 3"/>
          <p:cNvSpPr txBox="1"/>
          <p:nvPr/>
        </p:nvSpPr>
        <p:spPr>
          <a:xfrm>
            <a:off x="0" y="6396335"/>
            <a:ext cx="3575209"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NIPS-09</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Dynamics</a:t>
            </a:r>
            <a:endParaRPr lang="en-US" dirty="0"/>
          </a:p>
        </p:txBody>
      </p:sp>
      <p:pic>
        <p:nvPicPr>
          <p:cNvPr id="108546" name="Picture 2" descr="E:\work\max-sat\plot\rf-grids.rc.png"/>
          <p:cNvPicPr>
            <a:picLocks noChangeAspect="1" noChangeArrowheads="1"/>
          </p:cNvPicPr>
          <p:nvPr/>
        </p:nvPicPr>
        <p:blipFill>
          <a:blip r:embed="rId2"/>
          <a:srcRect/>
          <a:stretch>
            <a:fillRect/>
          </a:stretch>
        </p:blipFill>
        <p:spPr bwMode="auto">
          <a:xfrm>
            <a:off x="0" y="1714500"/>
            <a:ext cx="4572000" cy="3429000"/>
          </a:xfrm>
          <a:prstGeom prst="rect">
            <a:avLst/>
          </a:prstGeom>
          <a:noFill/>
        </p:spPr>
      </p:pic>
      <p:pic>
        <p:nvPicPr>
          <p:cNvPr id="108547" name="Picture 3" descr="E:\work\max-sat\plot\rf3-grids.rc.png"/>
          <p:cNvPicPr>
            <a:picLocks noChangeAspect="1" noChangeArrowheads="1"/>
          </p:cNvPicPr>
          <p:nvPr/>
        </p:nvPicPr>
        <p:blipFill>
          <a:blip r:embed="rId3"/>
          <a:srcRect/>
          <a:stretch>
            <a:fillRect/>
          </a:stretch>
        </p:blipFill>
        <p:spPr bwMode="auto">
          <a:xfrm>
            <a:off x="4572000" y="1714500"/>
            <a:ext cx="4572000" cy="3429000"/>
          </a:xfrm>
          <a:prstGeom prst="rect">
            <a:avLst/>
          </a:prstGeom>
          <a:noFill/>
        </p:spPr>
      </p:pic>
      <p:sp>
        <p:nvSpPr>
          <p:cNvPr id="5" name="TextBox 4"/>
          <p:cNvSpPr txBox="1"/>
          <p:nvPr/>
        </p:nvSpPr>
        <p:spPr>
          <a:xfrm>
            <a:off x="0" y="6334780"/>
            <a:ext cx="4152612" cy="523220"/>
          </a:xfrm>
          <a:prstGeom prst="rect">
            <a:avLst/>
          </a:prstGeom>
          <a:noFill/>
        </p:spPr>
        <p:txBody>
          <a:bodyPr wrap="none" rtlCol="0">
            <a:spAutoFit/>
          </a:bodyPr>
          <a:lstStyle/>
          <a:p>
            <a:pPr marL="0" lvl="1"/>
            <a:r>
              <a:rPr lang="en-US" sz="2800" smtClean="0">
                <a:solidFill>
                  <a:prstClr val="black"/>
                </a:solidFill>
              </a:rPr>
              <a:t>[</a:t>
            </a:r>
            <a:r>
              <a:rPr lang="en-US" sz="2800" b="1" smtClean="0">
                <a:solidFill>
                  <a:srgbClr val="0070C0"/>
                </a:solidFill>
              </a:rPr>
              <a:t>Choi </a:t>
            </a:r>
            <a:r>
              <a:rPr lang="en-US" sz="2800" b="1" smtClean="0">
                <a:solidFill>
                  <a:srgbClr val="0070C0"/>
                </a:solidFill>
              </a:rPr>
              <a:t>&amp; </a:t>
            </a:r>
            <a:r>
              <a:rPr lang="en-US" sz="2800" b="1" smtClean="0">
                <a:solidFill>
                  <a:srgbClr val="0070C0"/>
                </a:solidFill>
              </a:rPr>
              <a:t>Darwiche </a:t>
            </a:r>
            <a:r>
              <a:rPr lang="en-US" sz="2800" b="1" smtClean="0">
                <a:solidFill>
                  <a:srgbClr val="0070C0"/>
                </a:solidFill>
              </a:rPr>
              <a:t>NIPS-09</a:t>
            </a:r>
            <a:r>
              <a:rPr lang="en-US" sz="2800" smtClean="0">
                <a:solidFill>
                  <a:prstClr val="black"/>
                </a:solidFill>
              </a:rPr>
              <a:t>]</a:t>
            </a:r>
            <a:endParaRPr lang="en-US" sz="2800" smtClean="0">
              <a:solidFill>
                <a:prstClr val="black"/>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0" y="333756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0" y="667512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80560" y="0"/>
            <a:ext cx="466344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0" y="342900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6112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60" y="0"/>
            <a:ext cx="18288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35"/>
          <p:cNvGrpSpPr/>
          <p:nvPr/>
        </p:nvGrpSpPr>
        <p:grpSpPr>
          <a:xfrm>
            <a:off x="2636520" y="396240"/>
            <a:ext cx="1706880" cy="1584960"/>
            <a:chOff x="228600" y="1752600"/>
            <a:chExt cx="1706880" cy="1584960"/>
          </a:xfrm>
        </p:grpSpPr>
        <p:grpSp>
          <p:nvGrpSpPr>
            <p:cNvPr id="3" name="Group 58"/>
            <p:cNvGrpSpPr/>
            <p:nvPr/>
          </p:nvGrpSpPr>
          <p:grpSpPr>
            <a:xfrm>
              <a:off x="228600" y="1752600"/>
              <a:ext cx="1706880" cy="182880"/>
              <a:chOff x="350520" y="2331720"/>
              <a:chExt cx="1706880" cy="182880"/>
            </a:xfrm>
          </p:grpSpPr>
          <p:sp>
            <p:nvSpPr>
              <p:cNvPr id="56" name="Oval 5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6" idx="6"/>
                <a:endCxn id="5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 name="Straight Connector 60"/>
              <p:cNvCxnSpPr>
                <a:stCxn id="57" idx="6"/>
                <a:endCxn id="5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6"/>
                <a:endCxn id="6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59"/>
            <p:cNvGrpSpPr/>
            <p:nvPr/>
          </p:nvGrpSpPr>
          <p:grpSpPr>
            <a:xfrm>
              <a:off x="228600" y="2219960"/>
              <a:ext cx="1706880" cy="182880"/>
              <a:chOff x="350520" y="2331720"/>
              <a:chExt cx="1706880" cy="182880"/>
            </a:xfrm>
          </p:grpSpPr>
          <p:sp>
            <p:nvSpPr>
              <p:cNvPr id="49" name="Oval 48"/>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9" idx="6"/>
                <a:endCxn id="50"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Oval 52"/>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4" name="Straight Connector 53"/>
              <p:cNvCxnSpPr>
                <a:stCxn id="50" idx="6"/>
                <a:endCxn id="52"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2" idx="6"/>
                <a:endCxn id="53"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67"/>
            <p:cNvGrpSpPr/>
            <p:nvPr/>
          </p:nvGrpSpPr>
          <p:grpSpPr>
            <a:xfrm>
              <a:off x="228600" y="2687320"/>
              <a:ext cx="1706880" cy="182880"/>
              <a:chOff x="350520" y="2331720"/>
              <a:chExt cx="1706880" cy="182880"/>
            </a:xfrm>
          </p:grpSpPr>
          <p:sp>
            <p:nvSpPr>
              <p:cNvPr id="42" name="Oval 41"/>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Oval 42"/>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4" name="Straight Connector 43"/>
              <p:cNvCxnSpPr>
                <a:stCxn id="42" idx="6"/>
                <a:endCxn id="43"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Oval 45"/>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 name="Straight Connector 46"/>
              <p:cNvCxnSpPr>
                <a:stCxn id="43" idx="6"/>
                <a:endCxn id="45"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6"/>
                <a:endCxn id="46"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5"/>
            <p:cNvGrpSpPr/>
            <p:nvPr/>
          </p:nvGrpSpPr>
          <p:grpSpPr>
            <a:xfrm>
              <a:off x="228600" y="3154680"/>
              <a:ext cx="1706880" cy="182880"/>
              <a:chOff x="350520" y="2331720"/>
              <a:chExt cx="1706880" cy="182880"/>
            </a:xfrm>
          </p:grpSpPr>
          <p:sp>
            <p:nvSpPr>
              <p:cNvPr id="35" name="Oval 34"/>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5" idx="6"/>
                <a:endCxn id="36"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Oval 38"/>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0" name="Straight Connector 39"/>
              <p:cNvCxnSpPr>
                <a:stCxn id="36" idx="6"/>
                <a:endCxn id="38"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6"/>
                <a:endCxn id="39"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271"/>
          <p:cNvGrpSpPr/>
          <p:nvPr/>
        </p:nvGrpSpPr>
        <p:grpSpPr>
          <a:xfrm>
            <a:off x="7086600" y="396240"/>
            <a:ext cx="1706880" cy="1584960"/>
            <a:chOff x="2413000" y="1767840"/>
            <a:chExt cx="1706880" cy="1584960"/>
          </a:xfrm>
        </p:grpSpPr>
        <p:sp>
          <p:nvSpPr>
            <p:cNvPr id="64" name="Oval 63"/>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Oval 64"/>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6" name="Straight Connector 65"/>
            <p:cNvCxnSpPr>
              <a:stCxn id="64" idx="6"/>
              <a:endCxn id="65"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5" idx="6"/>
              <a:endCxn id="67"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7" idx="6"/>
              <a:endCxn id="68"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71" idx="6"/>
              <a:endCxn id="72"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5" name="Oval 74"/>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6" name="Straight Connector 75"/>
            <p:cNvCxnSpPr>
              <a:stCxn id="72" idx="6"/>
              <a:endCxn id="74"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4" idx="6"/>
              <a:endCxn id="75"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Oval 78"/>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0" name="Straight Connector 79"/>
            <p:cNvCxnSpPr>
              <a:stCxn id="78" idx="6"/>
              <a:endCxn id="79"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2" name="Oval 81"/>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3" name="Straight Connector 82"/>
            <p:cNvCxnSpPr>
              <a:stCxn id="79" idx="6"/>
              <a:endCxn id="81"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1" idx="6"/>
              <a:endCxn id="82"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5" idx="6"/>
              <a:endCxn id="86"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Oval 88"/>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0" name="Straight Connector 89"/>
            <p:cNvCxnSpPr>
              <a:stCxn id="86" idx="6"/>
              <a:endCxn id="88"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6"/>
              <a:endCxn id="89"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347"/>
          <p:cNvGrpSpPr/>
          <p:nvPr/>
        </p:nvGrpSpPr>
        <p:grpSpPr>
          <a:xfrm>
            <a:off x="2636520" y="3764280"/>
            <a:ext cx="1706880" cy="1798320"/>
            <a:chOff x="4648200" y="1767840"/>
            <a:chExt cx="1706880" cy="1798320"/>
          </a:xfrm>
        </p:grpSpPr>
        <p:cxnSp>
          <p:nvCxnSpPr>
            <p:cNvPr id="96" name="Straight Connector 95"/>
            <p:cNvCxnSpPr>
              <a:stCxn id="117" idx="6"/>
              <a:endCxn id="118"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18" idx="6"/>
              <a:endCxn id="119"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119" idx="6"/>
              <a:endCxn id="120"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21" idx="6"/>
              <a:endCxn id="122"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2" idx="6"/>
              <a:endCxn id="123"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6"/>
              <a:endCxn id="124"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5" idx="6"/>
              <a:endCxn id="126"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26" idx="6"/>
              <a:endCxn id="127"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27" idx="6"/>
              <a:endCxn id="128"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29" idx="6"/>
              <a:endCxn id="130"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30" idx="6"/>
              <a:endCxn id="131"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31" idx="6"/>
              <a:endCxn id="132"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30" idx="4"/>
              <a:endCxn id="114"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2" name="Straight Connector 111"/>
            <p:cNvCxnSpPr>
              <a:stCxn id="132" idx="4"/>
              <a:endCxn id="116"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a:stCxn id="131" idx="4"/>
              <a:endCxn id="115"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4" name="Oval 113"/>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5" name="Oval 114"/>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6" name="Oval 115"/>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7" name="Oval 116"/>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8" name="Oval 117"/>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9" name="Oval 118"/>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Oval 119"/>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Oval 120"/>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2" name="Oval 121"/>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3" name="Oval 122"/>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4" name="Oval 123"/>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Oval 124"/>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6" name="Oval 125"/>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7" name="Oval 126"/>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8" name="Oval 127"/>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Oval 128"/>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Oval 129"/>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1" name="Oval 130"/>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2" name="Oval 131"/>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33" name="Straight Connector 132"/>
            <p:cNvCxnSpPr>
              <a:stCxn id="126" idx="4"/>
              <a:endCxn id="136"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128" idx="4"/>
              <a:endCxn id="138"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a:stCxn id="127" idx="4"/>
              <a:endCxn id="137"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7" name="Oval 136"/>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Oval 137"/>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39" name="Straight Connector 138"/>
            <p:cNvCxnSpPr>
              <a:stCxn id="122" idx="4"/>
              <a:endCxn id="142"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124" idx="4"/>
              <a:endCxn id="144"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stCxn id="123" idx="4"/>
              <a:endCxn id="143"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2" name="Oval 141"/>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 name="Oval 142"/>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4" name="Oval 143"/>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45" name="Straight Connector 144"/>
            <p:cNvCxnSpPr>
              <a:stCxn id="118" idx="4"/>
              <a:endCxn id="148"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stCxn id="120" idx="4"/>
              <a:endCxn id="150"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stCxn id="119" idx="4"/>
              <a:endCxn id="149"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48" name="Oval 147"/>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9" name="Oval 148"/>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0" name="Oval 149"/>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1" name="Group 423"/>
          <p:cNvGrpSpPr/>
          <p:nvPr/>
        </p:nvGrpSpPr>
        <p:grpSpPr>
          <a:xfrm>
            <a:off x="7086600" y="3764280"/>
            <a:ext cx="1706880" cy="1584960"/>
            <a:chOff x="6781800" y="1752600"/>
            <a:chExt cx="1706880" cy="1584960"/>
          </a:xfrm>
        </p:grpSpPr>
        <p:cxnSp>
          <p:nvCxnSpPr>
            <p:cNvPr id="152" name="Straight Connector 151"/>
            <p:cNvCxnSpPr>
              <a:stCxn id="167" idx="6"/>
              <a:endCxn id="168"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68" idx="6"/>
              <a:endCxn id="169"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69" idx="6"/>
              <a:endCxn id="170"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71" idx="6"/>
              <a:endCxn id="172"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72" idx="6"/>
              <a:endCxn id="173"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73" idx="6"/>
              <a:endCxn id="174"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5" idx="6"/>
              <a:endCxn id="176"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6" idx="6"/>
              <a:endCxn id="177"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77" idx="6"/>
              <a:endCxn id="178"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79" idx="6"/>
              <a:endCxn id="180"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80" idx="6"/>
              <a:endCxn id="181"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81" idx="6"/>
              <a:endCxn id="182"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8" name="Oval 167"/>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9" name="Oval 168"/>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0" name="Oval 169"/>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1" name="Oval 170"/>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2" name="Oval 171"/>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3" name="Oval 172"/>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4" name="Oval 173"/>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5" name="Oval 174"/>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6" name="Oval 175"/>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7" name="Oval 176"/>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8" name="Oval 177"/>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Oval 178"/>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0" name="Oval 179"/>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1" name="Oval 180"/>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2" name="Oval 181"/>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3" name="Straight Connector 182"/>
            <p:cNvCxnSpPr>
              <a:stCxn id="172" idx="4"/>
              <a:endCxn id="186"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4" name="Straight Connector 183"/>
            <p:cNvCxnSpPr>
              <a:stCxn id="174" idx="4"/>
              <a:endCxn id="188"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5" name="Straight Connector 184"/>
            <p:cNvCxnSpPr>
              <a:stCxn id="173" idx="4"/>
              <a:endCxn id="187"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86" name="Oval 185"/>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7" name="Oval 186"/>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8" name="Oval 187"/>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89" name="Straight Connector 188"/>
            <p:cNvCxnSpPr>
              <a:stCxn id="172" idx="0"/>
              <a:endCxn id="168"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73" idx="0"/>
              <a:endCxn id="169"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74" idx="0"/>
              <a:endCxn id="170"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78" idx="4"/>
              <a:endCxn id="182"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7" idx="4"/>
              <a:endCxn id="181"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76" idx="4"/>
              <a:endCxn id="180"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5" name="TextBox 194"/>
          <p:cNvSpPr txBox="1"/>
          <p:nvPr/>
        </p:nvSpPr>
        <p:spPr>
          <a:xfrm>
            <a:off x="228600" y="228600"/>
            <a:ext cx="2068580" cy="584775"/>
          </a:xfrm>
          <a:prstGeom prst="rect">
            <a:avLst/>
          </a:prstGeom>
          <a:noFill/>
        </p:spPr>
        <p:txBody>
          <a:bodyPr wrap="none" rtlCol="0">
            <a:spAutoFit/>
          </a:bodyPr>
          <a:lstStyle/>
          <a:p>
            <a:r>
              <a:rPr lang="en-US" sz="3200" smtClean="0">
                <a:latin typeface="+mj-lt"/>
              </a:rPr>
              <a:t>Model + Eq</a:t>
            </a:r>
            <a:endParaRPr lang="en-US" sz="3200">
              <a:latin typeface="+mj-lt"/>
            </a:endParaRPr>
          </a:p>
        </p:txBody>
      </p:sp>
      <p:sp>
        <p:nvSpPr>
          <p:cNvPr id="196" name="TextBox 195"/>
          <p:cNvSpPr txBox="1"/>
          <p:nvPr/>
        </p:nvSpPr>
        <p:spPr>
          <a:xfrm>
            <a:off x="4724400" y="228600"/>
            <a:ext cx="1069716" cy="584775"/>
          </a:xfrm>
          <a:prstGeom prst="rect">
            <a:avLst/>
          </a:prstGeom>
          <a:noFill/>
        </p:spPr>
        <p:txBody>
          <a:bodyPr wrap="none" rtlCol="0">
            <a:spAutoFit/>
          </a:bodyPr>
          <a:lstStyle/>
          <a:p>
            <a:r>
              <a:rPr lang="en-US" sz="3200" smtClean="0">
                <a:latin typeface="+mj-lt"/>
              </a:rPr>
              <a:t>Relax</a:t>
            </a:r>
            <a:endParaRPr lang="en-US" sz="3200">
              <a:latin typeface="+mj-lt"/>
            </a:endParaRPr>
          </a:p>
        </p:txBody>
      </p:sp>
      <p:sp>
        <p:nvSpPr>
          <p:cNvPr id="197" name="TextBox 196"/>
          <p:cNvSpPr txBox="1"/>
          <p:nvPr/>
        </p:nvSpPr>
        <p:spPr>
          <a:xfrm>
            <a:off x="228600" y="3581400"/>
            <a:ext cx="2276392" cy="584775"/>
          </a:xfrm>
          <a:prstGeom prst="rect">
            <a:avLst/>
          </a:prstGeom>
          <a:noFill/>
        </p:spPr>
        <p:txBody>
          <a:bodyPr wrap="none" rtlCol="0">
            <a:spAutoFit/>
          </a:bodyPr>
          <a:lstStyle/>
          <a:p>
            <a:r>
              <a:rPr lang="en-US" sz="3200" smtClean="0">
                <a:latin typeface="+mj-lt"/>
              </a:rPr>
              <a:t>Compensate</a:t>
            </a:r>
            <a:endParaRPr lang="en-US" sz="3200">
              <a:latin typeface="+mj-lt"/>
            </a:endParaRPr>
          </a:p>
        </p:txBody>
      </p:sp>
      <p:sp>
        <p:nvSpPr>
          <p:cNvPr id="198" name="TextBox 197"/>
          <p:cNvSpPr txBox="1"/>
          <p:nvPr/>
        </p:nvSpPr>
        <p:spPr>
          <a:xfrm>
            <a:off x="4724400" y="3581400"/>
            <a:ext cx="1516313" cy="584775"/>
          </a:xfrm>
          <a:prstGeom prst="rect">
            <a:avLst/>
          </a:prstGeom>
          <a:noFill/>
        </p:spPr>
        <p:txBody>
          <a:bodyPr wrap="none" rtlCol="0">
            <a:spAutoFit/>
          </a:bodyPr>
          <a:lstStyle/>
          <a:p>
            <a:r>
              <a:rPr lang="en-US" sz="3200" smtClean="0">
                <a:latin typeface="+mj-lt"/>
              </a:rPr>
              <a:t>Recover</a:t>
            </a:r>
            <a:endParaRPr lang="en-US" sz="3200">
              <a:latin typeface="+mj-lt"/>
            </a:endParaRPr>
          </a:p>
        </p:txBody>
      </p:sp>
      <p:sp>
        <p:nvSpPr>
          <p:cNvPr id="199" name="TextBox 198"/>
          <p:cNvSpPr txBox="1"/>
          <p:nvPr/>
        </p:nvSpPr>
        <p:spPr>
          <a:xfrm>
            <a:off x="274320" y="2293202"/>
            <a:ext cx="4114800" cy="914400"/>
          </a:xfrm>
          <a:prstGeom prst="rect">
            <a:avLst/>
          </a:prstGeom>
          <a:noFill/>
        </p:spPr>
        <p:txBody>
          <a:bodyPr wrap="square" rtlCol="0">
            <a:noAutofit/>
          </a:bodyPr>
          <a:lstStyle/>
          <a:p>
            <a:r>
              <a:rPr lang="en-US" sz="2400" smtClean="0">
                <a:solidFill>
                  <a:schemeClr val="tx2">
                    <a:lumMod val="75000"/>
                  </a:schemeClr>
                </a:solidFill>
              </a:rPr>
              <a:t>Intractable model, augmented</a:t>
            </a:r>
            <a:br>
              <a:rPr lang="en-US" sz="2400" smtClean="0">
                <a:solidFill>
                  <a:schemeClr val="tx2">
                    <a:lumMod val="75000"/>
                  </a:schemeClr>
                </a:solidFill>
              </a:rPr>
            </a:br>
            <a:r>
              <a:rPr lang="en-US" sz="2400" smtClean="0">
                <a:solidFill>
                  <a:schemeClr val="tx2">
                    <a:lumMod val="75000"/>
                  </a:schemeClr>
                </a:solidFill>
              </a:rPr>
              <a:t>with equivalence constraints</a:t>
            </a:r>
          </a:p>
        </p:txBody>
      </p:sp>
      <p:sp>
        <p:nvSpPr>
          <p:cNvPr id="200" name="TextBox 199"/>
          <p:cNvSpPr txBox="1"/>
          <p:nvPr/>
        </p:nvSpPr>
        <p:spPr>
          <a:xfrm>
            <a:off x="4754880" y="2293202"/>
            <a:ext cx="4114800" cy="914400"/>
          </a:xfrm>
          <a:prstGeom prst="rect">
            <a:avLst/>
          </a:prstGeom>
          <a:noFill/>
        </p:spPr>
        <p:txBody>
          <a:bodyPr wrap="square" rtlCol="0">
            <a:noAutofit/>
          </a:bodyPr>
          <a:lstStyle/>
          <a:p>
            <a:r>
              <a:rPr lang="en-US" sz="2400" smtClean="0">
                <a:solidFill>
                  <a:schemeClr val="tx2">
                    <a:lumMod val="75000"/>
                  </a:schemeClr>
                </a:solidFill>
              </a:rPr>
              <a:t>Simplify network structure:</a:t>
            </a:r>
          </a:p>
          <a:p>
            <a:r>
              <a:rPr lang="en-US" sz="2400" smtClean="0">
                <a:solidFill>
                  <a:schemeClr val="tx2">
                    <a:lumMod val="75000"/>
                  </a:schemeClr>
                </a:solidFill>
              </a:rPr>
              <a:t>Relax equivalence constraints</a:t>
            </a:r>
            <a:br>
              <a:rPr lang="en-US" sz="2400" smtClean="0">
                <a:solidFill>
                  <a:schemeClr val="tx2">
                    <a:lumMod val="75000"/>
                  </a:schemeClr>
                </a:solidFill>
              </a:rPr>
            </a:br>
            <a:endParaRPr lang="en-US" sz="2400">
              <a:solidFill>
                <a:schemeClr val="tx2">
                  <a:lumMod val="75000"/>
                </a:schemeClr>
              </a:solidFill>
            </a:endParaRPr>
          </a:p>
        </p:txBody>
      </p:sp>
      <p:sp>
        <p:nvSpPr>
          <p:cNvPr id="201" name="TextBox 200"/>
          <p:cNvSpPr txBox="1"/>
          <p:nvPr/>
        </p:nvSpPr>
        <p:spPr>
          <a:xfrm>
            <a:off x="274320" y="5638800"/>
            <a:ext cx="4114800" cy="914400"/>
          </a:xfrm>
          <a:prstGeom prst="rect">
            <a:avLst/>
          </a:prstGeom>
          <a:noFill/>
        </p:spPr>
        <p:txBody>
          <a:bodyPr wrap="square" rtlCol="0">
            <a:noAutofit/>
          </a:bodyPr>
          <a:lstStyle/>
          <a:p>
            <a:r>
              <a:rPr lang="en-US" sz="2400" smtClean="0">
                <a:solidFill>
                  <a:schemeClr val="tx2">
                    <a:lumMod val="75000"/>
                  </a:schemeClr>
                </a:solidFill>
              </a:rPr>
              <a:t>Compensate for relaxation:</a:t>
            </a:r>
            <a:br>
              <a:rPr lang="en-US" sz="2400" smtClean="0">
                <a:solidFill>
                  <a:schemeClr val="tx2">
                    <a:lumMod val="75000"/>
                  </a:schemeClr>
                </a:solidFill>
              </a:rPr>
            </a:br>
            <a:r>
              <a:rPr lang="en-US" sz="2400" smtClean="0">
                <a:solidFill>
                  <a:schemeClr val="tx2">
                    <a:lumMod val="75000"/>
                  </a:schemeClr>
                </a:solidFill>
              </a:rPr>
              <a:t>Restore a weaker equivalence</a:t>
            </a:r>
            <a:endParaRPr lang="en-US" sz="2400">
              <a:solidFill>
                <a:schemeClr val="tx2">
                  <a:lumMod val="75000"/>
                </a:schemeClr>
              </a:solidFill>
            </a:endParaRPr>
          </a:p>
        </p:txBody>
      </p:sp>
      <p:sp>
        <p:nvSpPr>
          <p:cNvPr id="202" name="TextBox 201"/>
          <p:cNvSpPr txBox="1"/>
          <p:nvPr/>
        </p:nvSpPr>
        <p:spPr>
          <a:xfrm>
            <a:off x="4754880" y="5638800"/>
            <a:ext cx="4114800" cy="914400"/>
          </a:xfrm>
          <a:prstGeom prst="rect">
            <a:avLst/>
          </a:prstGeom>
          <a:noFill/>
        </p:spPr>
        <p:txBody>
          <a:bodyPr wrap="square" rtlCol="0">
            <a:noAutofit/>
          </a:bodyPr>
          <a:lstStyle/>
          <a:p>
            <a:r>
              <a:rPr lang="en-US" sz="2400" smtClean="0">
                <a:solidFill>
                  <a:schemeClr val="tx2">
                    <a:lumMod val="75000"/>
                  </a:schemeClr>
                </a:solidFill>
              </a:rPr>
              <a:t>Recover structure, identify </a:t>
            </a:r>
            <a:br>
              <a:rPr lang="en-US" sz="2400" smtClean="0">
                <a:solidFill>
                  <a:schemeClr val="tx2">
                    <a:lumMod val="75000"/>
                  </a:schemeClr>
                </a:solidFill>
              </a:rPr>
            </a:br>
            <a:r>
              <a:rPr lang="en-US" sz="2400" smtClean="0">
                <a:solidFill>
                  <a:schemeClr val="tx2">
                    <a:lumMod val="75000"/>
                  </a:schemeClr>
                </a:solidFill>
              </a:rPr>
              <a:t>an improved approximation</a:t>
            </a:r>
            <a:endParaRPr lang="en-US" sz="2400">
              <a:solidFill>
                <a:schemeClr val="tx2">
                  <a:lumMod val="75000"/>
                </a:schemeClr>
              </a:solidFill>
            </a:endParaRPr>
          </a:p>
        </p:txBody>
      </p:sp>
      <p:sp>
        <p:nvSpPr>
          <p:cNvPr id="10" name="Rectangle 9"/>
          <p:cNvSpPr/>
          <p:nvPr/>
        </p:nvSpPr>
        <p:spPr>
          <a:xfrm>
            <a:off x="4480560" y="333756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0560" y="6675120"/>
            <a:ext cx="46634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6112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80560" y="3429000"/>
            <a:ext cx="18288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en-US" smtClean="0"/>
              <a:t>Which edges do we </a:t>
            </a:r>
            <a:r>
              <a:rPr lang="en-US" i="1"/>
              <a:t>recover</a:t>
            </a:r>
            <a:r>
              <a:rPr lang="en-US"/>
              <a:t>?</a:t>
            </a:r>
          </a:p>
        </p:txBody>
      </p:sp>
      <p:sp>
        <p:nvSpPr>
          <p:cNvPr id="234595" name="Text Box 99"/>
          <p:cNvSpPr txBox="1">
            <a:spLocks noChangeArrowheads="1"/>
          </p:cNvSpPr>
          <p:nvPr/>
        </p:nvSpPr>
        <p:spPr bwMode="auto">
          <a:xfrm>
            <a:off x="1155700" y="5699125"/>
            <a:ext cx="2343150" cy="396875"/>
          </a:xfrm>
          <a:prstGeom prst="rect">
            <a:avLst/>
          </a:prstGeom>
          <a:noFill/>
          <a:ln w="9525">
            <a:noFill/>
            <a:miter lim="800000"/>
            <a:headEnd/>
            <a:tailEnd/>
          </a:ln>
          <a:effectLst/>
        </p:spPr>
        <p:txBody>
          <a:bodyPr wrap="none">
            <a:spAutoFit/>
          </a:bodyPr>
          <a:lstStyle/>
          <a:p>
            <a:pPr>
              <a:spcBef>
                <a:spcPct val="50000"/>
              </a:spcBef>
            </a:pPr>
            <a:r>
              <a:rPr lang="en-US" sz="2000"/>
              <a:t>A minimal polytree.</a:t>
            </a:r>
          </a:p>
        </p:txBody>
      </p:sp>
      <p:sp>
        <p:nvSpPr>
          <p:cNvPr id="234596" name="Text Box 100"/>
          <p:cNvSpPr txBox="1">
            <a:spLocks noChangeArrowheads="1"/>
          </p:cNvSpPr>
          <p:nvPr/>
        </p:nvSpPr>
        <p:spPr bwMode="auto">
          <a:xfrm>
            <a:off x="5701075" y="5699125"/>
            <a:ext cx="2299925" cy="707886"/>
          </a:xfrm>
          <a:prstGeom prst="rect">
            <a:avLst/>
          </a:prstGeom>
          <a:noFill/>
          <a:ln w="9525">
            <a:noFill/>
            <a:miter lim="800000"/>
            <a:headEnd/>
            <a:tailEnd/>
          </a:ln>
          <a:effectLst/>
        </p:spPr>
        <p:txBody>
          <a:bodyPr wrap="none">
            <a:spAutoFit/>
          </a:bodyPr>
          <a:lstStyle/>
          <a:p>
            <a:pPr algn="ctr">
              <a:spcBef>
                <a:spcPct val="50000"/>
              </a:spcBef>
            </a:pPr>
            <a:r>
              <a:rPr lang="en-US" sz="2000"/>
              <a:t>A </a:t>
            </a:r>
            <a:r>
              <a:rPr lang="en-US" sz="2000"/>
              <a:t>maximal </a:t>
            </a:r>
            <a:r>
              <a:rPr lang="en-US" sz="2000" smtClean="0"/>
              <a:t>polytree:</a:t>
            </a:r>
            <a:r>
              <a:rPr lang="en-US" sz="2000"/>
              <a:t/>
            </a:r>
            <a:br>
              <a:rPr lang="en-US" sz="2000"/>
            </a:br>
            <a:r>
              <a:rPr lang="en-US" sz="2000" smtClean="0"/>
              <a:t>let </a:t>
            </a:r>
            <a:r>
              <a:rPr lang="en-US" sz="2000"/>
              <a:t>us rank all edges.</a:t>
            </a:r>
          </a:p>
        </p:txBody>
      </p:sp>
      <p:sp>
        <p:nvSpPr>
          <p:cNvPr id="234676" name="Oval 180"/>
          <p:cNvSpPr>
            <a:spLocks noChangeArrowheads="1"/>
          </p:cNvSpPr>
          <p:nvPr/>
        </p:nvSpPr>
        <p:spPr bwMode="auto">
          <a:xfrm rot="16200000" flipH="1">
            <a:off x="639763" y="1752600"/>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77" name="Oval 181"/>
          <p:cNvSpPr>
            <a:spLocks noChangeArrowheads="1"/>
          </p:cNvSpPr>
          <p:nvPr/>
        </p:nvSpPr>
        <p:spPr bwMode="auto">
          <a:xfrm rot="16200000" flipH="1">
            <a:off x="639763" y="3214687"/>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78" name="Oval 182"/>
          <p:cNvSpPr>
            <a:spLocks noChangeArrowheads="1"/>
          </p:cNvSpPr>
          <p:nvPr/>
        </p:nvSpPr>
        <p:spPr bwMode="auto">
          <a:xfrm rot="16200000" flipH="1">
            <a:off x="639763" y="4678362"/>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79" name="Oval 183"/>
          <p:cNvSpPr>
            <a:spLocks noChangeArrowheads="1"/>
          </p:cNvSpPr>
          <p:nvPr/>
        </p:nvSpPr>
        <p:spPr bwMode="auto">
          <a:xfrm rot="16200000" flipH="1">
            <a:off x="2058988" y="1752600"/>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80" name="Oval 184"/>
          <p:cNvSpPr>
            <a:spLocks noChangeArrowheads="1"/>
          </p:cNvSpPr>
          <p:nvPr/>
        </p:nvSpPr>
        <p:spPr bwMode="auto">
          <a:xfrm rot="16200000" flipH="1">
            <a:off x="2058988" y="3214687"/>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81" name="Oval 185"/>
          <p:cNvSpPr>
            <a:spLocks noChangeArrowheads="1"/>
          </p:cNvSpPr>
          <p:nvPr/>
        </p:nvSpPr>
        <p:spPr bwMode="auto">
          <a:xfrm rot="16200000" flipH="1">
            <a:off x="2058988" y="4678362"/>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82" name="Oval 186"/>
          <p:cNvSpPr>
            <a:spLocks noChangeArrowheads="1"/>
          </p:cNvSpPr>
          <p:nvPr/>
        </p:nvSpPr>
        <p:spPr bwMode="auto">
          <a:xfrm rot="16200000" flipH="1">
            <a:off x="3475038" y="1752600"/>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83" name="Oval 187"/>
          <p:cNvSpPr>
            <a:spLocks noChangeArrowheads="1"/>
          </p:cNvSpPr>
          <p:nvPr/>
        </p:nvSpPr>
        <p:spPr bwMode="auto">
          <a:xfrm rot="16200000" flipH="1">
            <a:off x="3475038" y="3214687"/>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84" name="Oval 188"/>
          <p:cNvSpPr>
            <a:spLocks noChangeArrowheads="1"/>
          </p:cNvSpPr>
          <p:nvPr/>
        </p:nvSpPr>
        <p:spPr bwMode="auto">
          <a:xfrm rot="16200000" flipH="1">
            <a:off x="3475038" y="4678362"/>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686" name="Oval 190"/>
          <p:cNvSpPr>
            <a:spLocks noChangeArrowheads="1"/>
          </p:cNvSpPr>
          <p:nvPr/>
        </p:nvSpPr>
        <p:spPr bwMode="auto">
          <a:xfrm>
            <a:off x="2173288" y="4313237"/>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sp>
        <p:nvSpPr>
          <p:cNvPr id="234687" name="AutoShape 191"/>
          <p:cNvSpPr>
            <a:spLocks noChangeArrowheads="1"/>
          </p:cNvSpPr>
          <p:nvPr/>
        </p:nvSpPr>
        <p:spPr bwMode="auto">
          <a:xfrm>
            <a:off x="2173288" y="3808412"/>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cxnSp>
        <p:nvCxnSpPr>
          <p:cNvPr id="234688" name="AutoShape 192"/>
          <p:cNvCxnSpPr>
            <a:cxnSpLocks noChangeShapeType="1"/>
            <a:stCxn id="234686" idx="4"/>
            <a:endCxn id="234681" idx="2"/>
          </p:cNvCxnSpPr>
          <p:nvPr/>
        </p:nvCxnSpPr>
        <p:spPr bwMode="auto">
          <a:xfrm>
            <a:off x="2287588" y="4556125"/>
            <a:ext cx="0" cy="107950"/>
          </a:xfrm>
          <a:prstGeom prst="straightConnector1">
            <a:avLst/>
          </a:prstGeom>
          <a:noFill/>
          <a:ln w="28575">
            <a:solidFill>
              <a:schemeClr val="tx1"/>
            </a:solidFill>
            <a:round/>
            <a:headEnd/>
            <a:tailEnd type="none" w="sm" len="sm"/>
          </a:ln>
          <a:effectLst/>
        </p:spPr>
      </p:cxnSp>
      <p:cxnSp>
        <p:nvCxnSpPr>
          <p:cNvPr id="234689" name="AutoShape 193"/>
          <p:cNvCxnSpPr>
            <a:cxnSpLocks noChangeShapeType="1"/>
            <a:stCxn id="234680" idx="6"/>
            <a:endCxn id="234687" idx="0"/>
          </p:cNvCxnSpPr>
          <p:nvPr/>
        </p:nvCxnSpPr>
        <p:spPr bwMode="auto">
          <a:xfrm>
            <a:off x="2287588" y="3686175"/>
            <a:ext cx="0" cy="107950"/>
          </a:xfrm>
          <a:prstGeom prst="straightConnector1">
            <a:avLst/>
          </a:prstGeom>
          <a:noFill/>
          <a:ln w="28575">
            <a:solidFill>
              <a:schemeClr val="tx1"/>
            </a:solidFill>
            <a:round/>
            <a:headEnd/>
            <a:tailEnd type="none" w="sm" len="sm"/>
          </a:ln>
          <a:effectLst/>
        </p:spPr>
      </p:cxnSp>
      <p:sp>
        <p:nvSpPr>
          <p:cNvPr id="234690" name="Oval 194"/>
          <p:cNvSpPr>
            <a:spLocks noChangeArrowheads="1"/>
          </p:cNvSpPr>
          <p:nvPr/>
        </p:nvSpPr>
        <p:spPr bwMode="auto">
          <a:xfrm>
            <a:off x="3589338" y="4313237"/>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691" name="AutoShape 195"/>
          <p:cNvCxnSpPr>
            <a:cxnSpLocks noChangeShapeType="1"/>
            <a:stCxn id="234690" idx="4"/>
            <a:endCxn id="234684" idx="2"/>
          </p:cNvCxnSpPr>
          <p:nvPr/>
        </p:nvCxnSpPr>
        <p:spPr bwMode="auto">
          <a:xfrm>
            <a:off x="3703638" y="4556125"/>
            <a:ext cx="0" cy="107950"/>
          </a:xfrm>
          <a:prstGeom prst="straightConnector1">
            <a:avLst/>
          </a:prstGeom>
          <a:noFill/>
          <a:ln w="28575">
            <a:solidFill>
              <a:schemeClr val="tx1"/>
            </a:solidFill>
            <a:round/>
            <a:headEnd/>
            <a:tailEnd type="none" w="sm" len="sm"/>
          </a:ln>
          <a:effectLst/>
        </p:spPr>
      </p:cxnSp>
      <p:cxnSp>
        <p:nvCxnSpPr>
          <p:cNvPr id="234692" name="AutoShape 196"/>
          <p:cNvCxnSpPr>
            <a:cxnSpLocks noChangeShapeType="1"/>
            <a:stCxn id="234683" idx="6"/>
            <a:endCxn id="234693" idx="0"/>
          </p:cNvCxnSpPr>
          <p:nvPr/>
        </p:nvCxnSpPr>
        <p:spPr bwMode="auto">
          <a:xfrm>
            <a:off x="3703638" y="3686175"/>
            <a:ext cx="0" cy="107950"/>
          </a:xfrm>
          <a:prstGeom prst="straightConnector1">
            <a:avLst/>
          </a:prstGeom>
          <a:noFill/>
          <a:ln w="28575">
            <a:solidFill>
              <a:schemeClr val="tx1"/>
            </a:solidFill>
            <a:round/>
            <a:headEnd/>
            <a:tailEnd type="none" w="sm" len="sm"/>
          </a:ln>
          <a:effectLst/>
        </p:spPr>
      </p:cxnSp>
      <p:sp>
        <p:nvSpPr>
          <p:cNvPr id="234693" name="AutoShape 197"/>
          <p:cNvSpPr>
            <a:spLocks noChangeArrowheads="1"/>
          </p:cNvSpPr>
          <p:nvPr/>
        </p:nvSpPr>
        <p:spPr bwMode="auto">
          <a:xfrm>
            <a:off x="3589338" y="3808412"/>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695" name="Oval 199"/>
          <p:cNvSpPr>
            <a:spLocks noChangeArrowheads="1"/>
          </p:cNvSpPr>
          <p:nvPr/>
        </p:nvSpPr>
        <p:spPr bwMode="auto">
          <a:xfrm>
            <a:off x="2173288" y="2849562"/>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696" name="AutoShape 200"/>
          <p:cNvCxnSpPr>
            <a:cxnSpLocks noChangeShapeType="1"/>
            <a:stCxn id="234695" idx="4"/>
            <a:endCxn id="234680" idx="2"/>
          </p:cNvCxnSpPr>
          <p:nvPr/>
        </p:nvCxnSpPr>
        <p:spPr bwMode="auto">
          <a:xfrm>
            <a:off x="2287588" y="3092450"/>
            <a:ext cx="0" cy="107950"/>
          </a:xfrm>
          <a:prstGeom prst="straightConnector1">
            <a:avLst/>
          </a:prstGeom>
          <a:noFill/>
          <a:ln w="28575">
            <a:solidFill>
              <a:schemeClr val="tx1"/>
            </a:solidFill>
            <a:round/>
            <a:headEnd/>
            <a:tailEnd type="none" w="sm" len="sm"/>
          </a:ln>
          <a:effectLst/>
        </p:spPr>
      </p:cxnSp>
      <p:cxnSp>
        <p:nvCxnSpPr>
          <p:cNvPr id="234697" name="AutoShape 201"/>
          <p:cNvCxnSpPr>
            <a:cxnSpLocks noChangeShapeType="1"/>
            <a:stCxn id="234679" idx="6"/>
            <a:endCxn id="234701" idx="0"/>
          </p:cNvCxnSpPr>
          <p:nvPr/>
        </p:nvCxnSpPr>
        <p:spPr bwMode="auto">
          <a:xfrm>
            <a:off x="2287588" y="2224087"/>
            <a:ext cx="0" cy="107950"/>
          </a:xfrm>
          <a:prstGeom prst="straightConnector1">
            <a:avLst/>
          </a:prstGeom>
          <a:noFill/>
          <a:ln w="28575">
            <a:solidFill>
              <a:schemeClr val="tx1"/>
            </a:solidFill>
            <a:round/>
            <a:headEnd/>
            <a:tailEnd type="none" w="sm" len="sm"/>
          </a:ln>
          <a:effectLst/>
        </p:spPr>
      </p:cxnSp>
      <p:sp>
        <p:nvSpPr>
          <p:cNvPr id="234698" name="Oval 202"/>
          <p:cNvSpPr>
            <a:spLocks noChangeArrowheads="1"/>
          </p:cNvSpPr>
          <p:nvPr/>
        </p:nvSpPr>
        <p:spPr bwMode="auto">
          <a:xfrm>
            <a:off x="3589338" y="2849562"/>
            <a:ext cx="228600" cy="228600"/>
          </a:xfrm>
          <a:prstGeom prst="ellipse">
            <a:avLst/>
          </a:prstGeom>
          <a:ln>
            <a:headEnd/>
            <a:tailEnd type="none"/>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699" name="AutoShape 203"/>
          <p:cNvCxnSpPr>
            <a:cxnSpLocks noChangeShapeType="1"/>
            <a:stCxn id="234698" idx="4"/>
            <a:endCxn id="234683" idx="2"/>
          </p:cNvCxnSpPr>
          <p:nvPr/>
        </p:nvCxnSpPr>
        <p:spPr bwMode="auto">
          <a:xfrm>
            <a:off x="3703638" y="3092450"/>
            <a:ext cx="0" cy="107950"/>
          </a:xfrm>
          <a:prstGeom prst="straightConnector1">
            <a:avLst/>
          </a:prstGeom>
          <a:noFill/>
          <a:ln w="28575">
            <a:solidFill>
              <a:schemeClr val="tx1"/>
            </a:solidFill>
            <a:round/>
            <a:headEnd/>
            <a:tailEnd type="none" w="sm" len="sm"/>
          </a:ln>
          <a:effectLst/>
        </p:spPr>
      </p:cxnSp>
      <p:cxnSp>
        <p:nvCxnSpPr>
          <p:cNvPr id="234700" name="AutoShape 204"/>
          <p:cNvCxnSpPr>
            <a:cxnSpLocks noChangeShapeType="1"/>
            <a:stCxn id="234682" idx="6"/>
            <a:endCxn id="234702" idx="0"/>
          </p:cNvCxnSpPr>
          <p:nvPr/>
        </p:nvCxnSpPr>
        <p:spPr bwMode="auto">
          <a:xfrm>
            <a:off x="3703638" y="2224087"/>
            <a:ext cx="0" cy="107950"/>
          </a:xfrm>
          <a:prstGeom prst="straightConnector1">
            <a:avLst/>
          </a:prstGeom>
          <a:noFill/>
          <a:ln w="28575">
            <a:solidFill>
              <a:schemeClr val="tx1"/>
            </a:solidFill>
            <a:round/>
            <a:headEnd/>
            <a:tailEnd type="none" w="sm" len="sm"/>
          </a:ln>
          <a:effectLst/>
        </p:spPr>
      </p:cxnSp>
      <p:sp>
        <p:nvSpPr>
          <p:cNvPr id="234701" name="AutoShape 205"/>
          <p:cNvSpPr>
            <a:spLocks noChangeArrowheads="1"/>
          </p:cNvSpPr>
          <p:nvPr/>
        </p:nvSpPr>
        <p:spPr bwMode="auto">
          <a:xfrm>
            <a:off x="2173288" y="2346325"/>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02" name="AutoShape 206"/>
          <p:cNvSpPr>
            <a:spLocks noChangeArrowheads="1"/>
          </p:cNvSpPr>
          <p:nvPr/>
        </p:nvSpPr>
        <p:spPr bwMode="auto">
          <a:xfrm>
            <a:off x="3589338" y="2346325"/>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04" name="Oval 208"/>
          <p:cNvSpPr>
            <a:spLocks noChangeArrowheads="1"/>
          </p:cNvSpPr>
          <p:nvPr/>
        </p:nvSpPr>
        <p:spPr bwMode="auto">
          <a:xfrm>
            <a:off x="754063" y="2849562"/>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05" name="AutoShape 209"/>
          <p:cNvCxnSpPr>
            <a:cxnSpLocks noChangeShapeType="1"/>
            <a:stCxn id="234704" idx="4"/>
            <a:endCxn id="234677" idx="2"/>
          </p:cNvCxnSpPr>
          <p:nvPr/>
        </p:nvCxnSpPr>
        <p:spPr bwMode="auto">
          <a:xfrm>
            <a:off x="868363" y="3092450"/>
            <a:ext cx="0" cy="107950"/>
          </a:xfrm>
          <a:prstGeom prst="straightConnector1">
            <a:avLst/>
          </a:prstGeom>
          <a:noFill/>
          <a:ln w="28575">
            <a:solidFill>
              <a:schemeClr val="tx1"/>
            </a:solidFill>
            <a:round/>
            <a:headEnd/>
            <a:tailEnd type="none" w="sm" len="sm"/>
          </a:ln>
          <a:effectLst/>
        </p:spPr>
      </p:cxnSp>
      <p:cxnSp>
        <p:nvCxnSpPr>
          <p:cNvPr id="234706" name="AutoShape 210"/>
          <p:cNvCxnSpPr>
            <a:cxnSpLocks noChangeShapeType="1"/>
            <a:stCxn id="234676" idx="6"/>
            <a:endCxn id="234707" idx="0"/>
          </p:cNvCxnSpPr>
          <p:nvPr/>
        </p:nvCxnSpPr>
        <p:spPr bwMode="auto">
          <a:xfrm>
            <a:off x="868363" y="2224087"/>
            <a:ext cx="0" cy="107950"/>
          </a:xfrm>
          <a:prstGeom prst="straightConnector1">
            <a:avLst/>
          </a:prstGeom>
          <a:noFill/>
          <a:ln w="28575">
            <a:solidFill>
              <a:schemeClr val="tx1"/>
            </a:solidFill>
            <a:round/>
            <a:headEnd/>
            <a:tailEnd type="none" w="sm" len="sm"/>
          </a:ln>
          <a:effectLst/>
        </p:spPr>
      </p:cxnSp>
      <p:sp>
        <p:nvSpPr>
          <p:cNvPr id="234707" name="AutoShape 211"/>
          <p:cNvSpPr>
            <a:spLocks noChangeArrowheads="1"/>
          </p:cNvSpPr>
          <p:nvPr/>
        </p:nvSpPr>
        <p:spPr bwMode="auto">
          <a:xfrm>
            <a:off x="754063" y="2346325"/>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08" name="Oval 212"/>
          <p:cNvSpPr>
            <a:spLocks noChangeArrowheads="1"/>
          </p:cNvSpPr>
          <p:nvPr/>
        </p:nvSpPr>
        <p:spPr bwMode="auto">
          <a:xfrm>
            <a:off x="754063" y="4313237"/>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09" name="AutoShape 213"/>
          <p:cNvCxnSpPr>
            <a:cxnSpLocks noChangeShapeType="1"/>
            <a:stCxn id="234708" idx="4"/>
            <a:endCxn id="234678" idx="2"/>
          </p:cNvCxnSpPr>
          <p:nvPr/>
        </p:nvCxnSpPr>
        <p:spPr bwMode="auto">
          <a:xfrm>
            <a:off x="868363" y="4556125"/>
            <a:ext cx="0" cy="107950"/>
          </a:xfrm>
          <a:prstGeom prst="straightConnector1">
            <a:avLst/>
          </a:prstGeom>
          <a:noFill/>
          <a:ln w="28575">
            <a:solidFill>
              <a:schemeClr val="tx1"/>
            </a:solidFill>
            <a:round/>
            <a:headEnd/>
            <a:tailEnd type="none" w="sm" len="sm"/>
          </a:ln>
          <a:effectLst/>
        </p:spPr>
      </p:cxnSp>
      <p:cxnSp>
        <p:nvCxnSpPr>
          <p:cNvPr id="234710" name="AutoShape 214"/>
          <p:cNvCxnSpPr>
            <a:cxnSpLocks noChangeShapeType="1"/>
            <a:stCxn id="234677" idx="6"/>
            <a:endCxn id="234711" idx="0"/>
          </p:cNvCxnSpPr>
          <p:nvPr/>
        </p:nvCxnSpPr>
        <p:spPr bwMode="auto">
          <a:xfrm>
            <a:off x="868363" y="3686175"/>
            <a:ext cx="0" cy="107950"/>
          </a:xfrm>
          <a:prstGeom prst="straightConnector1">
            <a:avLst/>
          </a:prstGeom>
          <a:noFill/>
          <a:ln w="28575">
            <a:solidFill>
              <a:schemeClr val="tx1"/>
            </a:solidFill>
            <a:round/>
            <a:headEnd/>
            <a:tailEnd type="none" w="sm" len="sm"/>
          </a:ln>
          <a:effectLst/>
        </p:spPr>
      </p:cxnSp>
      <p:sp>
        <p:nvSpPr>
          <p:cNvPr id="234711" name="AutoShape 215"/>
          <p:cNvSpPr>
            <a:spLocks noChangeArrowheads="1"/>
          </p:cNvSpPr>
          <p:nvPr/>
        </p:nvSpPr>
        <p:spPr bwMode="auto">
          <a:xfrm>
            <a:off x="754063" y="3808412"/>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12" name="Oval 216"/>
          <p:cNvSpPr>
            <a:spLocks noChangeArrowheads="1"/>
          </p:cNvSpPr>
          <p:nvPr/>
        </p:nvSpPr>
        <p:spPr bwMode="auto">
          <a:xfrm>
            <a:off x="1692275" y="18669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13" name="AutoShape 217"/>
          <p:cNvCxnSpPr>
            <a:cxnSpLocks noChangeShapeType="1"/>
            <a:stCxn id="234712" idx="6"/>
            <a:endCxn id="234679" idx="0"/>
          </p:cNvCxnSpPr>
          <p:nvPr/>
        </p:nvCxnSpPr>
        <p:spPr bwMode="auto">
          <a:xfrm>
            <a:off x="1935163" y="1981200"/>
            <a:ext cx="109537" cy="0"/>
          </a:xfrm>
          <a:prstGeom prst="straightConnector1">
            <a:avLst/>
          </a:prstGeom>
          <a:noFill/>
          <a:ln w="28575">
            <a:solidFill>
              <a:schemeClr val="tx1"/>
            </a:solidFill>
            <a:round/>
            <a:headEnd/>
            <a:tailEnd type="none" w="sm" len="sm"/>
          </a:ln>
          <a:effectLst/>
        </p:spPr>
      </p:cxnSp>
      <p:cxnSp>
        <p:nvCxnSpPr>
          <p:cNvPr id="234714" name="AutoShape 218"/>
          <p:cNvCxnSpPr>
            <a:cxnSpLocks noChangeShapeType="1"/>
            <a:stCxn id="234676" idx="4"/>
            <a:endCxn id="234715" idx="2"/>
          </p:cNvCxnSpPr>
          <p:nvPr/>
        </p:nvCxnSpPr>
        <p:spPr bwMode="auto">
          <a:xfrm>
            <a:off x="1111250" y="1981200"/>
            <a:ext cx="109538" cy="0"/>
          </a:xfrm>
          <a:prstGeom prst="straightConnector1">
            <a:avLst/>
          </a:prstGeom>
          <a:noFill/>
          <a:ln w="28575">
            <a:solidFill>
              <a:schemeClr val="tx1"/>
            </a:solidFill>
            <a:round/>
            <a:headEnd/>
            <a:tailEnd type="none" w="sm" len="sm"/>
          </a:ln>
          <a:effectLst/>
        </p:spPr>
      </p:cxnSp>
      <p:sp>
        <p:nvSpPr>
          <p:cNvPr id="234715" name="AutoShape 219"/>
          <p:cNvSpPr>
            <a:spLocks noChangeArrowheads="1"/>
          </p:cNvSpPr>
          <p:nvPr/>
        </p:nvSpPr>
        <p:spPr bwMode="auto">
          <a:xfrm>
            <a:off x="1235075" y="1866900"/>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16" name="Oval 220"/>
          <p:cNvSpPr>
            <a:spLocks noChangeArrowheads="1"/>
          </p:cNvSpPr>
          <p:nvPr/>
        </p:nvSpPr>
        <p:spPr bwMode="auto">
          <a:xfrm>
            <a:off x="3109913" y="1866900"/>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17" name="AutoShape 221"/>
          <p:cNvCxnSpPr>
            <a:cxnSpLocks noChangeShapeType="1"/>
            <a:stCxn id="234716" idx="6"/>
            <a:endCxn id="234682" idx="0"/>
          </p:cNvCxnSpPr>
          <p:nvPr/>
        </p:nvCxnSpPr>
        <p:spPr bwMode="auto">
          <a:xfrm>
            <a:off x="3352800" y="1981200"/>
            <a:ext cx="107950" cy="0"/>
          </a:xfrm>
          <a:prstGeom prst="straightConnector1">
            <a:avLst/>
          </a:prstGeom>
          <a:noFill/>
          <a:ln w="28575">
            <a:solidFill>
              <a:schemeClr val="tx1"/>
            </a:solidFill>
            <a:round/>
            <a:headEnd/>
            <a:tailEnd type="none" w="sm" len="sm"/>
          </a:ln>
          <a:effectLst/>
        </p:spPr>
      </p:cxnSp>
      <p:cxnSp>
        <p:nvCxnSpPr>
          <p:cNvPr id="234718" name="AutoShape 222"/>
          <p:cNvCxnSpPr>
            <a:cxnSpLocks noChangeShapeType="1"/>
            <a:stCxn id="234679" idx="4"/>
            <a:endCxn id="234719" idx="2"/>
          </p:cNvCxnSpPr>
          <p:nvPr/>
        </p:nvCxnSpPr>
        <p:spPr bwMode="auto">
          <a:xfrm>
            <a:off x="2530475" y="1981200"/>
            <a:ext cx="107950" cy="0"/>
          </a:xfrm>
          <a:prstGeom prst="straightConnector1">
            <a:avLst/>
          </a:prstGeom>
          <a:noFill/>
          <a:ln w="28575">
            <a:solidFill>
              <a:schemeClr val="tx1"/>
            </a:solidFill>
            <a:round/>
            <a:headEnd/>
            <a:tailEnd type="none" w="sm" len="sm"/>
          </a:ln>
          <a:effectLst/>
        </p:spPr>
      </p:cxnSp>
      <p:sp>
        <p:nvSpPr>
          <p:cNvPr id="234719" name="AutoShape 223"/>
          <p:cNvSpPr>
            <a:spLocks noChangeArrowheads="1"/>
          </p:cNvSpPr>
          <p:nvPr/>
        </p:nvSpPr>
        <p:spPr bwMode="auto">
          <a:xfrm>
            <a:off x="2652713" y="1866900"/>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20" name="Oval 224"/>
          <p:cNvSpPr>
            <a:spLocks noChangeArrowheads="1"/>
          </p:cNvSpPr>
          <p:nvPr/>
        </p:nvSpPr>
        <p:spPr bwMode="auto">
          <a:xfrm>
            <a:off x="1692275" y="3328987"/>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21" name="AutoShape 225"/>
          <p:cNvCxnSpPr>
            <a:cxnSpLocks noChangeShapeType="1"/>
            <a:stCxn id="234720" idx="6"/>
            <a:endCxn id="234680" idx="0"/>
          </p:cNvCxnSpPr>
          <p:nvPr/>
        </p:nvCxnSpPr>
        <p:spPr bwMode="auto">
          <a:xfrm>
            <a:off x="1935163" y="3443287"/>
            <a:ext cx="109537" cy="0"/>
          </a:xfrm>
          <a:prstGeom prst="straightConnector1">
            <a:avLst/>
          </a:prstGeom>
          <a:noFill/>
          <a:ln w="28575">
            <a:solidFill>
              <a:schemeClr val="tx1"/>
            </a:solidFill>
            <a:round/>
            <a:headEnd/>
            <a:tailEnd type="none" w="sm" len="sm"/>
          </a:ln>
          <a:effectLst/>
        </p:spPr>
      </p:cxnSp>
      <p:cxnSp>
        <p:nvCxnSpPr>
          <p:cNvPr id="234722" name="AutoShape 226"/>
          <p:cNvCxnSpPr>
            <a:cxnSpLocks noChangeShapeType="1"/>
            <a:stCxn id="234677" idx="4"/>
            <a:endCxn id="234723" idx="2"/>
          </p:cNvCxnSpPr>
          <p:nvPr/>
        </p:nvCxnSpPr>
        <p:spPr bwMode="auto">
          <a:xfrm>
            <a:off x="1111250" y="3443287"/>
            <a:ext cx="109538" cy="0"/>
          </a:xfrm>
          <a:prstGeom prst="straightConnector1">
            <a:avLst/>
          </a:prstGeom>
          <a:noFill/>
          <a:ln w="28575">
            <a:solidFill>
              <a:schemeClr val="tx1"/>
            </a:solidFill>
            <a:round/>
            <a:headEnd/>
            <a:tailEnd type="none" w="sm" len="sm"/>
          </a:ln>
          <a:effectLst/>
        </p:spPr>
      </p:cxnSp>
      <p:sp>
        <p:nvSpPr>
          <p:cNvPr id="234723" name="AutoShape 227"/>
          <p:cNvSpPr>
            <a:spLocks noChangeArrowheads="1"/>
          </p:cNvSpPr>
          <p:nvPr/>
        </p:nvSpPr>
        <p:spPr bwMode="auto">
          <a:xfrm>
            <a:off x="1235075" y="3328987"/>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24" name="Oval 228"/>
          <p:cNvSpPr>
            <a:spLocks noChangeArrowheads="1"/>
          </p:cNvSpPr>
          <p:nvPr/>
        </p:nvSpPr>
        <p:spPr bwMode="auto">
          <a:xfrm>
            <a:off x="3109913" y="3328987"/>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25" name="AutoShape 229"/>
          <p:cNvCxnSpPr>
            <a:cxnSpLocks noChangeShapeType="1"/>
            <a:stCxn id="234724" idx="6"/>
            <a:endCxn id="234683" idx="0"/>
          </p:cNvCxnSpPr>
          <p:nvPr/>
        </p:nvCxnSpPr>
        <p:spPr bwMode="auto">
          <a:xfrm>
            <a:off x="3352800" y="3443287"/>
            <a:ext cx="107950" cy="0"/>
          </a:xfrm>
          <a:prstGeom prst="straightConnector1">
            <a:avLst/>
          </a:prstGeom>
          <a:noFill/>
          <a:ln w="28575">
            <a:solidFill>
              <a:schemeClr val="tx1"/>
            </a:solidFill>
            <a:round/>
            <a:headEnd/>
            <a:tailEnd type="none" w="sm" len="sm"/>
          </a:ln>
          <a:effectLst/>
        </p:spPr>
      </p:cxnSp>
      <p:cxnSp>
        <p:nvCxnSpPr>
          <p:cNvPr id="234726" name="AutoShape 230"/>
          <p:cNvCxnSpPr>
            <a:cxnSpLocks noChangeShapeType="1"/>
            <a:stCxn id="234680" idx="4"/>
            <a:endCxn id="234727" idx="2"/>
          </p:cNvCxnSpPr>
          <p:nvPr/>
        </p:nvCxnSpPr>
        <p:spPr bwMode="auto">
          <a:xfrm>
            <a:off x="2530475" y="3443287"/>
            <a:ext cx="107950" cy="0"/>
          </a:xfrm>
          <a:prstGeom prst="straightConnector1">
            <a:avLst/>
          </a:prstGeom>
          <a:noFill/>
          <a:ln w="28575">
            <a:solidFill>
              <a:schemeClr val="tx1"/>
            </a:solidFill>
            <a:round/>
            <a:headEnd/>
            <a:tailEnd type="none" w="sm" len="sm"/>
          </a:ln>
          <a:effectLst/>
        </p:spPr>
      </p:cxnSp>
      <p:sp>
        <p:nvSpPr>
          <p:cNvPr id="234727" name="AutoShape 231"/>
          <p:cNvSpPr>
            <a:spLocks noChangeArrowheads="1"/>
          </p:cNvSpPr>
          <p:nvPr/>
        </p:nvSpPr>
        <p:spPr bwMode="auto">
          <a:xfrm>
            <a:off x="2652713" y="3328987"/>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28" name="Oval 232"/>
          <p:cNvSpPr>
            <a:spLocks noChangeArrowheads="1"/>
          </p:cNvSpPr>
          <p:nvPr/>
        </p:nvSpPr>
        <p:spPr bwMode="auto">
          <a:xfrm>
            <a:off x="1690688" y="4792662"/>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29" name="AutoShape 233"/>
          <p:cNvCxnSpPr>
            <a:cxnSpLocks noChangeShapeType="1"/>
            <a:stCxn id="234728" idx="6"/>
            <a:endCxn id="234681" idx="0"/>
          </p:cNvCxnSpPr>
          <p:nvPr/>
        </p:nvCxnSpPr>
        <p:spPr bwMode="auto">
          <a:xfrm>
            <a:off x="1933575" y="4906962"/>
            <a:ext cx="111125" cy="0"/>
          </a:xfrm>
          <a:prstGeom prst="straightConnector1">
            <a:avLst/>
          </a:prstGeom>
          <a:noFill/>
          <a:ln w="28575">
            <a:solidFill>
              <a:schemeClr val="tx1"/>
            </a:solidFill>
            <a:round/>
            <a:headEnd/>
            <a:tailEnd type="none" w="sm" len="sm"/>
          </a:ln>
          <a:effectLst/>
        </p:spPr>
      </p:cxnSp>
      <p:cxnSp>
        <p:nvCxnSpPr>
          <p:cNvPr id="234730" name="AutoShape 234"/>
          <p:cNvCxnSpPr>
            <a:cxnSpLocks noChangeShapeType="1"/>
            <a:stCxn id="234678" idx="4"/>
            <a:endCxn id="234731" idx="2"/>
          </p:cNvCxnSpPr>
          <p:nvPr/>
        </p:nvCxnSpPr>
        <p:spPr bwMode="auto">
          <a:xfrm>
            <a:off x="1111250" y="4906962"/>
            <a:ext cx="107950" cy="0"/>
          </a:xfrm>
          <a:prstGeom prst="straightConnector1">
            <a:avLst/>
          </a:prstGeom>
          <a:noFill/>
          <a:ln w="28575">
            <a:solidFill>
              <a:schemeClr val="tx1"/>
            </a:solidFill>
            <a:round/>
            <a:headEnd/>
            <a:tailEnd type="none" w="sm" len="sm"/>
          </a:ln>
          <a:effectLst/>
        </p:spPr>
      </p:cxnSp>
      <p:sp>
        <p:nvSpPr>
          <p:cNvPr id="234731" name="AutoShape 235"/>
          <p:cNvSpPr>
            <a:spLocks noChangeArrowheads="1"/>
          </p:cNvSpPr>
          <p:nvPr/>
        </p:nvSpPr>
        <p:spPr bwMode="auto">
          <a:xfrm>
            <a:off x="1233488" y="4792662"/>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32" name="Oval 236"/>
          <p:cNvSpPr>
            <a:spLocks noChangeArrowheads="1"/>
          </p:cNvSpPr>
          <p:nvPr/>
        </p:nvSpPr>
        <p:spPr bwMode="auto">
          <a:xfrm>
            <a:off x="3108325" y="4792662"/>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33" name="AutoShape 237"/>
          <p:cNvCxnSpPr>
            <a:cxnSpLocks noChangeShapeType="1"/>
            <a:stCxn id="234732" idx="6"/>
            <a:endCxn id="234684" idx="0"/>
          </p:cNvCxnSpPr>
          <p:nvPr/>
        </p:nvCxnSpPr>
        <p:spPr bwMode="auto">
          <a:xfrm>
            <a:off x="3351213" y="4906962"/>
            <a:ext cx="109537" cy="0"/>
          </a:xfrm>
          <a:prstGeom prst="straightConnector1">
            <a:avLst/>
          </a:prstGeom>
          <a:noFill/>
          <a:ln w="28575">
            <a:solidFill>
              <a:schemeClr val="tx1"/>
            </a:solidFill>
            <a:round/>
            <a:headEnd/>
            <a:tailEnd type="none" w="sm" len="sm"/>
          </a:ln>
          <a:effectLst/>
        </p:spPr>
      </p:cxnSp>
      <p:cxnSp>
        <p:nvCxnSpPr>
          <p:cNvPr id="234734" name="AutoShape 238"/>
          <p:cNvCxnSpPr>
            <a:cxnSpLocks noChangeShapeType="1"/>
            <a:stCxn id="234681" idx="4"/>
            <a:endCxn id="234735" idx="2"/>
          </p:cNvCxnSpPr>
          <p:nvPr/>
        </p:nvCxnSpPr>
        <p:spPr bwMode="auto">
          <a:xfrm>
            <a:off x="2530475" y="4906962"/>
            <a:ext cx="106363" cy="0"/>
          </a:xfrm>
          <a:prstGeom prst="straightConnector1">
            <a:avLst/>
          </a:prstGeom>
          <a:noFill/>
          <a:ln w="28575">
            <a:solidFill>
              <a:schemeClr val="tx1"/>
            </a:solidFill>
            <a:round/>
            <a:headEnd/>
            <a:tailEnd type="none" w="sm" len="sm"/>
          </a:ln>
          <a:effectLst/>
        </p:spPr>
      </p:cxnSp>
      <p:sp>
        <p:nvSpPr>
          <p:cNvPr id="234735" name="AutoShape 239"/>
          <p:cNvSpPr>
            <a:spLocks noChangeArrowheads="1"/>
          </p:cNvSpPr>
          <p:nvPr/>
        </p:nvSpPr>
        <p:spPr bwMode="auto">
          <a:xfrm>
            <a:off x="2651125" y="4792662"/>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51" name="Oval 255"/>
          <p:cNvSpPr>
            <a:spLocks noChangeArrowheads="1"/>
          </p:cNvSpPr>
          <p:nvPr/>
        </p:nvSpPr>
        <p:spPr bwMode="auto">
          <a:xfrm rot="16200000" flipH="1">
            <a:off x="5211763" y="1752600"/>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2" name="Oval 256"/>
          <p:cNvSpPr>
            <a:spLocks noChangeArrowheads="1"/>
          </p:cNvSpPr>
          <p:nvPr/>
        </p:nvSpPr>
        <p:spPr bwMode="auto">
          <a:xfrm rot="16200000" flipH="1">
            <a:off x="5211763" y="3214687"/>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3" name="Oval 257"/>
          <p:cNvSpPr>
            <a:spLocks noChangeArrowheads="1"/>
          </p:cNvSpPr>
          <p:nvPr/>
        </p:nvSpPr>
        <p:spPr bwMode="auto">
          <a:xfrm rot="16200000" flipH="1">
            <a:off x="5211763" y="4678362"/>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4" name="Oval 258"/>
          <p:cNvSpPr>
            <a:spLocks noChangeArrowheads="1"/>
          </p:cNvSpPr>
          <p:nvPr/>
        </p:nvSpPr>
        <p:spPr bwMode="auto">
          <a:xfrm rot="16200000" flipH="1">
            <a:off x="6630988" y="1752600"/>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5" name="Oval 259"/>
          <p:cNvSpPr>
            <a:spLocks noChangeArrowheads="1"/>
          </p:cNvSpPr>
          <p:nvPr/>
        </p:nvSpPr>
        <p:spPr bwMode="auto">
          <a:xfrm rot="16200000" flipH="1">
            <a:off x="6630988" y="3214687"/>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6" name="Oval 260"/>
          <p:cNvSpPr>
            <a:spLocks noChangeArrowheads="1"/>
          </p:cNvSpPr>
          <p:nvPr/>
        </p:nvSpPr>
        <p:spPr bwMode="auto">
          <a:xfrm rot="16200000" flipH="1">
            <a:off x="6630988" y="4678362"/>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7" name="Oval 261"/>
          <p:cNvSpPr>
            <a:spLocks noChangeArrowheads="1"/>
          </p:cNvSpPr>
          <p:nvPr/>
        </p:nvSpPr>
        <p:spPr bwMode="auto">
          <a:xfrm rot="16200000" flipH="1">
            <a:off x="8047038" y="1752600"/>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8" name="Oval 262"/>
          <p:cNvSpPr>
            <a:spLocks noChangeArrowheads="1"/>
          </p:cNvSpPr>
          <p:nvPr/>
        </p:nvSpPr>
        <p:spPr bwMode="auto">
          <a:xfrm rot="16200000" flipH="1">
            <a:off x="8047038" y="3214687"/>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sp>
        <p:nvSpPr>
          <p:cNvPr id="234759" name="Oval 263"/>
          <p:cNvSpPr>
            <a:spLocks noChangeArrowheads="1"/>
          </p:cNvSpPr>
          <p:nvPr/>
        </p:nvSpPr>
        <p:spPr bwMode="auto">
          <a:xfrm rot="16200000" flipH="1">
            <a:off x="8047038" y="4678362"/>
            <a:ext cx="4572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pPr>
            <a:endParaRPr lang="en-US" sz="2400" i="1">
              <a:latin typeface="Times New Roman" pitchFamily="18" charset="0"/>
            </a:endParaRPr>
          </a:p>
        </p:txBody>
      </p:sp>
      <p:grpSp>
        <p:nvGrpSpPr>
          <p:cNvPr id="2" name="Group 296"/>
          <p:cNvGrpSpPr>
            <a:grpSpLocks/>
          </p:cNvGrpSpPr>
          <p:nvPr/>
        </p:nvGrpSpPr>
        <p:grpSpPr bwMode="auto">
          <a:xfrm>
            <a:off x="6745288" y="3673475"/>
            <a:ext cx="228600" cy="1006475"/>
            <a:chOff x="4249" y="1959"/>
            <a:chExt cx="144" cy="634"/>
          </a:xfrm>
        </p:grpSpPr>
        <p:sp>
          <p:nvSpPr>
            <p:cNvPr id="234760" name="Oval 264"/>
            <p:cNvSpPr>
              <a:spLocks noChangeArrowheads="1"/>
            </p:cNvSpPr>
            <p:nvPr/>
          </p:nvSpPr>
          <p:spPr bwMode="auto">
            <a:xfrm>
              <a:off x="4249" y="2362"/>
              <a:ext cx="144" cy="14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sp>
          <p:nvSpPr>
            <p:cNvPr id="234761" name="AutoShape 265"/>
            <p:cNvSpPr>
              <a:spLocks noChangeArrowheads="1"/>
            </p:cNvSpPr>
            <p:nvPr/>
          </p:nvSpPr>
          <p:spPr bwMode="auto">
            <a:xfrm>
              <a:off x="4249" y="2044"/>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cxnSp>
          <p:nvCxnSpPr>
            <p:cNvPr id="234762" name="AutoShape 266"/>
            <p:cNvCxnSpPr>
              <a:cxnSpLocks noChangeShapeType="1"/>
              <a:stCxn id="234760" idx="4"/>
              <a:endCxn id="234756" idx="2"/>
            </p:cNvCxnSpPr>
            <p:nvPr/>
          </p:nvCxnSpPr>
          <p:spPr bwMode="auto">
            <a:xfrm rot="5400000">
              <a:off x="4278" y="2549"/>
              <a:ext cx="86" cy="1"/>
            </a:xfrm>
            <a:prstGeom prst="straightConnector1">
              <a:avLst/>
            </a:prstGeom>
            <a:noFill/>
            <a:ln w="28575">
              <a:solidFill>
                <a:schemeClr val="tx1"/>
              </a:solidFill>
              <a:round/>
              <a:headEnd/>
              <a:tailEnd type="none" w="sm" len="sm"/>
            </a:ln>
            <a:effectLst/>
          </p:spPr>
        </p:cxnSp>
        <p:cxnSp>
          <p:nvCxnSpPr>
            <p:cNvPr id="234763" name="AutoShape 267"/>
            <p:cNvCxnSpPr>
              <a:cxnSpLocks noChangeShapeType="1"/>
              <a:stCxn id="234755" idx="6"/>
              <a:endCxn id="234761" idx="0"/>
            </p:cNvCxnSpPr>
            <p:nvPr/>
          </p:nvCxnSpPr>
          <p:spPr bwMode="auto">
            <a:xfrm rot="5400000">
              <a:off x="4278" y="2001"/>
              <a:ext cx="86" cy="1"/>
            </a:xfrm>
            <a:prstGeom prst="straightConnector1">
              <a:avLst/>
            </a:prstGeom>
            <a:noFill/>
            <a:ln w="28575">
              <a:solidFill>
                <a:schemeClr val="tx1"/>
              </a:solidFill>
              <a:round/>
              <a:headEnd/>
              <a:tailEnd type="none" w="sm" len="sm"/>
            </a:ln>
            <a:effectLst/>
          </p:spPr>
        </p:cxnSp>
      </p:grpSp>
      <p:grpSp>
        <p:nvGrpSpPr>
          <p:cNvPr id="3" name="Group 295"/>
          <p:cNvGrpSpPr>
            <a:grpSpLocks/>
          </p:cNvGrpSpPr>
          <p:nvPr/>
        </p:nvGrpSpPr>
        <p:grpSpPr bwMode="auto">
          <a:xfrm>
            <a:off x="8161338" y="3673475"/>
            <a:ext cx="228600" cy="1006475"/>
            <a:chOff x="5141" y="1959"/>
            <a:chExt cx="144" cy="634"/>
          </a:xfrm>
        </p:grpSpPr>
        <p:sp>
          <p:nvSpPr>
            <p:cNvPr id="234764" name="Oval 268"/>
            <p:cNvSpPr>
              <a:spLocks noChangeArrowheads="1"/>
            </p:cNvSpPr>
            <p:nvPr/>
          </p:nvSpPr>
          <p:spPr bwMode="auto">
            <a:xfrm>
              <a:off x="5141" y="2362"/>
              <a:ext cx="144" cy="14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65" name="AutoShape 269"/>
            <p:cNvCxnSpPr>
              <a:cxnSpLocks noChangeShapeType="1"/>
              <a:stCxn id="234764" idx="4"/>
              <a:endCxn id="234759" idx="2"/>
            </p:cNvCxnSpPr>
            <p:nvPr/>
          </p:nvCxnSpPr>
          <p:spPr bwMode="auto">
            <a:xfrm rot="5400000">
              <a:off x="5170" y="2549"/>
              <a:ext cx="86" cy="1"/>
            </a:xfrm>
            <a:prstGeom prst="straightConnector1">
              <a:avLst/>
            </a:prstGeom>
            <a:noFill/>
            <a:ln w="28575">
              <a:solidFill>
                <a:schemeClr val="tx1"/>
              </a:solidFill>
              <a:round/>
              <a:headEnd/>
              <a:tailEnd type="none" w="sm" len="sm"/>
            </a:ln>
            <a:effectLst/>
          </p:spPr>
        </p:cxnSp>
        <p:cxnSp>
          <p:nvCxnSpPr>
            <p:cNvPr id="234766" name="AutoShape 270"/>
            <p:cNvCxnSpPr>
              <a:cxnSpLocks noChangeShapeType="1"/>
              <a:stCxn id="234758" idx="6"/>
              <a:endCxn id="234767" idx="0"/>
            </p:cNvCxnSpPr>
            <p:nvPr/>
          </p:nvCxnSpPr>
          <p:spPr bwMode="auto">
            <a:xfrm rot="5400000">
              <a:off x="5170" y="2001"/>
              <a:ext cx="86" cy="1"/>
            </a:xfrm>
            <a:prstGeom prst="straightConnector1">
              <a:avLst/>
            </a:prstGeom>
            <a:noFill/>
            <a:ln w="28575">
              <a:solidFill>
                <a:schemeClr val="tx1"/>
              </a:solidFill>
              <a:round/>
              <a:headEnd/>
              <a:tailEnd type="none" w="sm" len="sm"/>
            </a:ln>
            <a:effectLst/>
          </p:spPr>
        </p:cxnSp>
        <p:sp>
          <p:nvSpPr>
            <p:cNvPr id="234767" name="AutoShape 271"/>
            <p:cNvSpPr>
              <a:spLocks noChangeArrowheads="1"/>
            </p:cNvSpPr>
            <p:nvPr/>
          </p:nvSpPr>
          <p:spPr bwMode="auto">
            <a:xfrm>
              <a:off x="5141" y="2044"/>
              <a:ext cx="144" cy="144"/>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grpSp>
      <p:sp>
        <p:nvSpPr>
          <p:cNvPr id="234768" name="Oval 272"/>
          <p:cNvSpPr>
            <a:spLocks noChangeArrowheads="1"/>
          </p:cNvSpPr>
          <p:nvPr/>
        </p:nvSpPr>
        <p:spPr bwMode="auto">
          <a:xfrm>
            <a:off x="6745288" y="2849562"/>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69" name="AutoShape 273"/>
          <p:cNvCxnSpPr>
            <a:cxnSpLocks noChangeShapeType="1"/>
            <a:stCxn id="234768" idx="4"/>
            <a:endCxn id="234755" idx="2"/>
          </p:cNvCxnSpPr>
          <p:nvPr/>
        </p:nvCxnSpPr>
        <p:spPr bwMode="auto">
          <a:xfrm>
            <a:off x="6859588" y="3092450"/>
            <a:ext cx="0" cy="107950"/>
          </a:xfrm>
          <a:prstGeom prst="straightConnector1">
            <a:avLst/>
          </a:prstGeom>
          <a:noFill/>
          <a:ln w="28575">
            <a:solidFill>
              <a:schemeClr val="tx1"/>
            </a:solidFill>
            <a:round/>
            <a:headEnd/>
            <a:tailEnd type="none" w="sm" len="sm"/>
          </a:ln>
          <a:effectLst/>
        </p:spPr>
      </p:cxnSp>
      <p:cxnSp>
        <p:nvCxnSpPr>
          <p:cNvPr id="234770" name="AutoShape 274"/>
          <p:cNvCxnSpPr>
            <a:cxnSpLocks noChangeShapeType="1"/>
            <a:stCxn id="234754" idx="6"/>
            <a:endCxn id="234774" idx="0"/>
          </p:cNvCxnSpPr>
          <p:nvPr/>
        </p:nvCxnSpPr>
        <p:spPr bwMode="auto">
          <a:xfrm>
            <a:off x="6859588" y="2224087"/>
            <a:ext cx="0" cy="107950"/>
          </a:xfrm>
          <a:prstGeom prst="straightConnector1">
            <a:avLst/>
          </a:prstGeom>
          <a:noFill/>
          <a:ln w="28575">
            <a:solidFill>
              <a:schemeClr val="tx1"/>
            </a:solidFill>
            <a:round/>
            <a:headEnd/>
            <a:tailEnd type="none" w="sm" len="sm"/>
          </a:ln>
          <a:effectLst/>
        </p:spPr>
      </p:cxnSp>
      <p:sp>
        <p:nvSpPr>
          <p:cNvPr id="234771" name="Oval 275"/>
          <p:cNvSpPr>
            <a:spLocks noChangeArrowheads="1"/>
          </p:cNvSpPr>
          <p:nvPr/>
        </p:nvSpPr>
        <p:spPr bwMode="auto">
          <a:xfrm>
            <a:off x="8161338" y="2849562"/>
            <a:ext cx="228600" cy="2286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2400" i="1">
              <a:latin typeface="Times New Roman" pitchFamily="18" charset="0"/>
            </a:endParaRPr>
          </a:p>
        </p:txBody>
      </p:sp>
      <p:cxnSp>
        <p:nvCxnSpPr>
          <p:cNvPr id="234772" name="AutoShape 276"/>
          <p:cNvCxnSpPr>
            <a:cxnSpLocks noChangeShapeType="1"/>
            <a:stCxn id="234771" idx="4"/>
            <a:endCxn id="234758" idx="2"/>
          </p:cNvCxnSpPr>
          <p:nvPr/>
        </p:nvCxnSpPr>
        <p:spPr bwMode="auto">
          <a:xfrm>
            <a:off x="8275638" y="3092450"/>
            <a:ext cx="0" cy="107950"/>
          </a:xfrm>
          <a:prstGeom prst="straightConnector1">
            <a:avLst/>
          </a:prstGeom>
          <a:noFill/>
          <a:ln w="28575">
            <a:solidFill>
              <a:schemeClr val="tx1"/>
            </a:solidFill>
            <a:round/>
            <a:headEnd/>
            <a:tailEnd type="none" w="sm" len="sm"/>
          </a:ln>
          <a:effectLst/>
        </p:spPr>
      </p:cxnSp>
      <p:cxnSp>
        <p:nvCxnSpPr>
          <p:cNvPr id="234773" name="AutoShape 277"/>
          <p:cNvCxnSpPr>
            <a:cxnSpLocks noChangeShapeType="1"/>
            <a:stCxn id="234757" idx="6"/>
            <a:endCxn id="234775" idx="0"/>
          </p:cNvCxnSpPr>
          <p:nvPr/>
        </p:nvCxnSpPr>
        <p:spPr bwMode="auto">
          <a:xfrm>
            <a:off x="8275638" y="2224087"/>
            <a:ext cx="0" cy="107950"/>
          </a:xfrm>
          <a:prstGeom prst="straightConnector1">
            <a:avLst/>
          </a:prstGeom>
          <a:noFill/>
          <a:ln w="28575">
            <a:solidFill>
              <a:schemeClr val="tx1"/>
            </a:solidFill>
            <a:round/>
            <a:headEnd/>
            <a:tailEnd type="none" w="sm" len="sm"/>
          </a:ln>
          <a:effectLst/>
        </p:spPr>
      </p:cxnSp>
      <p:sp>
        <p:nvSpPr>
          <p:cNvPr id="234774" name="AutoShape 278"/>
          <p:cNvSpPr>
            <a:spLocks noChangeArrowheads="1"/>
          </p:cNvSpPr>
          <p:nvPr/>
        </p:nvSpPr>
        <p:spPr bwMode="auto">
          <a:xfrm>
            <a:off x="6745288" y="2346325"/>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sp>
        <p:nvSpPr>
          <p:cNvPr id="234775" name="AutoShape 279"/>
          <p:cNvSpPr>
            <a:spLocks noChangeArrowheads="1"/>
          </p:cNvSpPr>
          <p:nvPr/>
        </p:nvSpPr>
        <p:spPr bwMode="auto">
          <a:xfrm>
            <a:off x="8161338" y="2346325"/>
            <a:ext cx="228600" cy="228600"/>
          </a:xfrm>
          <a:custGeom>
            <a:avLst/>
            <a:gdLst>
              <a:gd name="G0" fmla="+- 4800 0 0"/>
              <a:gd name="G1" fmla="+- 21600 0 4800"/>
              <a:gd name="G2" fmla="+- 21600 0 4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00" y="10800"/>
                </a:moveTo>
                <a:cubicBezTo>
                  <a:pt x="4800" y="14114"/>
                  <a:pt x="7486" y="16800"/>
                  <a:pt x="10800" y="16800"/>
                </a:cubicBezTo>
                <a:cubicBezTo>
                  <a:pt x="14114" y="16800"/>
                  <a:pt x="16800" y="14114"/>
                  <a:pt x="16800" y="10800"/>
                </a:cubicBezTo>
                <a:cubicBezTo>
                  <a:pt x="16800" y="7486"/>
                  <a:pt x="14114" y="4800"/>
                  <a:pt x="10800" y="4800"/>
                </a:cubicBezTo>
                <a:cubicBezTo>
                  <a:pt x="7486" y="4800"/>
                  <a:pt x="4800" y="7486"/>
                  <a:pt x="48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0"/>
              </a:spcBef>
            </a:pPr>
            <a:endParaRPr lang="en-US" sz="1600" i="1" baseline="30000">
              <a:latin typeface="Times New Roman" pitchFamily="18" charset="0"/>
            </a:endParaRPr>
          </a:p>
        </p:txBody>
      </p:sp>
      <p:cxnSp>
        <p:nvCxnSpPr>
          <p:cNvPr id="234777" name="AutoShape 281"/>
          <p:cNvCxnSpPr>
            <a:cxnSpLocks noChangeShapeType="1"/>
            <a:stCxn id="234751" idx="6"/>
            <a:endCxn id="234752" idx="2"/>
          </p:cNvCxnSpPr>
          <p:nvPr/>
        </p:nvCxnSpPr>
        <p:spPr bwMode="auto">
          <a:xfrm rot="5400000">
            <a:off x="4937920" y="2712243"/>
            <a:ext cx="1004887" cy="1588"/>
          </a:xfrm>
          <a:prstGeom prst="straightConnector1">
            <a:avLst/>
          </a:prstGeom>
          <a:noFill/>
          <a:ln w="28575">
            <a:solidFill>
              <a:schemeClr val="tx1"/>
            </a:solidFill>
            <a:round/>
            <a:headEnd/>
            <a:tailEnd type="none" w="med" len="med"/>
          </a:ln>
          <a:effectLst/>
        </p:spPr>
      </p:cxnSp>
      <p:cxnSp>
        <p:nvCxnSpPr>
          <p:cNvPr id="234778" name="AutoShape 282"/>
          <p:cNvCxnSpPr>
            <a:cxnSpLocks noChangeShapeType="1"/>
            <a:stCxn id="234752" idx="6"/>
            <a:endCxn id="234753" idx="2"/>
          </p:cNvCxnSpPr>
          <p:nvPr/>
        </p:nvCxnSpPr>
        <p:spPr bwMode="auto">
          <a:xfrm rot="5400000">
            <a:off x="4937126" y="4175124"/>
            <a:ext cx="1006475" cy="1588"/>
          </a:xfrm>
          <a:prstGeom prst="straightConnector1">
            <a:avLst/>
          </a:prstGeom>
          <a:noFill/>
          <a:ln w="28575">
            <a:solidFill>
              <a:schemeClr val="tx1"/>
            </a:solidFill>
            <a:round/>
            <a:headEnd/>
            <a:tailEnd type="none" w="med" len="med"/>
          </a:ln>
          <a:effectLst/>
        </p:spPr>
      </p:cxnSp>
      <p:cxnSp>
        <p:nvCxnSpPr>
          <p:cNvPr id="234779" name="AutoShape 283"/>
          <p:cNvCxnSpPr>
            <a:cxnSpLocks noChangeShapeType="1"/>
            <a:stCxn id="234751" idx="4"/>
            <a:endCxn id="234754" idx="0"/>
          </p:cNvCxnSpPr>
          <p:nvPr/>
        </p:nvCxnSpPr>
        <p:spPr bwMode="auto">
          <a:xfrm>
            <a:off x="5683250" y="1981200"/>
            <a:ext cx="933450" cy="0"/>
          </a:xfrm>
          <a:prstGeom prst="straightConnector1">
            <a:avLst/>
          </a:prstGeom>
          <a:noFill/>
          <a:ln w="28575">
            <a:solidFill>
              <a:schemeClr val="tx1"/>
            </a:solidFill>
            <a:round/>
            <a:headEnd/>
            <a:tailEnd type="none" w="med" len="med"/>
          </a:ln>
          <a:effectLst/>
        </p:spPr>
      </p:cxnSp>
      <p:cxnSp>
        <p:nvCxnSpPr>
          <p:cNvPr id="234780" name="AutoShape 284"/>
          <p:cNvCxnSpPr>
            <a:cxnSpLocks noChangeShapeType="1"/>
            <a:stCxn id="234752" idx="4"/>
            <a:endCxn id="234755" idx="0"/>
          </p:cNvCxnSpPr>
          <p:nvPr/>
        </p:nvCxnSpPr>
        <p:spPr bwMode="auto">
          <a:xfrm>
            <a:off x="5683250" y="3443287"/>
            <a:ext cx="933450" cy="0"/>
          </a:xfrm>
          <a:prstGeom prst="straightConnector1">
            <a:avLst/>
          </a:prstGeom>
          <a:noFill/>
          <a:ln w="28575">
            <a:solidFill>
              <a:schemeClr val="tx1"/>
            </a:solidFill>
            <a:round/>
            <a:headEnd/>
            <a:tailEnd type="none" w="med" len="med"/>
          </a:ln>
          <a:effectLst/>
        </p:spPr>
      </p:cxnSp>
      <p:cxnSp>
        <p:nvCxnSpPr>
          <p:cNvPr id="234781" name="AutoShape 285"/>
          <p:cNvCxnSpPr>
            <a:cxnSpLocks noChangeShapeType="1"/>
            <a:stCxn id="234753" idx="4"/>
            <a:endCxn id="234756" idx="0"/>
          </p:cNvCxnSpPr>
          <p:nvPr/>
        </p:nvCxnSpPr>
        <p:spPr bwMode="auto">
          <a:xfrm>
            <a:off x="5683250" y="4906962"/>
            <a:ext cx="933450" cy="0"/>
          </a:xfrm>
          <a:prstGeom prst="straightConnector1">
            <a:avLst/>
          </a:prstGeom>
          <a:noFill/>
          <a:ln w="28575">
            <a:solidFill>
              <a:schemeClr val="tx1"/>
            </a:solidFill>
            <a:round/>
            <a:headEnd/>
            <a:tailEnd type="none" w="med" len="med"/>
          </a:ln>
          <a:effectLst/>
        </p:spPr>
      </p:cxnSp>
      <p:cxnSp>
        <p:nvCxnSpPr>
          <p:cNvPr id="234782" name="AutoShape 286"/>
          <p:cNvCxnSpPr>
            <a:cxnSpLocks noChangeShapeType="1"/>
            <a:stCxn id="234754" idx="4"/>
            <a:endCxn id="234757" idx="0"/>
          </p:cNvCxnSpPr>
          <p:nvPr/>
        </p:nvCxnSpPr>
        <p:spPr bwMode="auto">
          <a:xfrm>
            <a:off x="7102475" y="1981200"/>
            <a:ext cx="930275" cy="0"/>
          </a:xfrm>
          <a:prstGeom prst="straightConnector1">
            <a:avLst/>
          </a:prstGeom>
          <a:noFill/>
          <a:ln w="28575">
            <a:solidFill>
              <a:schemeClr val="tx1"/>
            </a:solidFill>
            <a:round/>
            <a:headEnd/>
            <a:tailEnd type="none" w="med" len="med"/>
          </a:ln>
          <a:effectLst/>
        </p:spPr>
      </p:cxnSp>
      <p:cxnSp>
        <p:nvCxnSpPr>
          <p:cNvPr id="234783" name="AutoShape 287"/>
          <p:cNvCxnSpPr>
            <a:cxnSpLocks noChangeShapeType="1"/>
            <a:stCxn id="234755" idx="4"/>
            <a:endCxn id="234758" idx="0"/>
          </p:cNvCxnSpPr>
          <p:nvPr/>
        </p:nvCxnSpPr>
        <p:spPr bwMode="auto">
          <a:xfrm>
            <a:off x="7102475" y="3443287"/>
            <a:ext cx="930275" cy="0"/>
          </a:xfrm>
          <a:prstGeom prst="straightConnector1">
            <a:avLst/>
          </a:prstGeom>
          <a:noFill/>
          <a:ln w="28575">
            <a:solidFill>
              <a:schemeClr val="tx1"/>
            </a:solidFill>
            <a:round/>
            <a:headEnd/>
            <a:tailEnd type="none" w="med" len="med"/>
          </a:ln>
          <a:effectLst/>
        </p:spPr>
      </p:cxnSp>
      <p:cxnSp>
        <p:nvCxnSpPr>
          <p:cNvPr id="234784" name="AutoShape 288"/>
          <p:cNvCxnSpPr>
            <a:cxnSpLocks noChangeShapeType="1"/>
            <a:stCxn id="234756" idx="4"/>
            <a:endCxn id="234759" idx="0"/>
          </p:cNvCxnSpPr>
          <p:nvPr/>
        </p:nvCxnSpPr>
        <p:spPr bwMode="auto">
          <a:xfrm>
            <a:off x="7102475" y="4906962"/>
            <a:ext cx="930275" cy="0"/>
          </a:xfrm>
          <a:prstGeom prst="straightConnector1">
            <a:avLst/>
          </a:prstGeom>
          <a:noFill/>
          <a:ln w="28575">
            <a:solidFill>
              <a:schemeClr val="tx1"/>
            </a:solidFill>
            <a:round/>
            <a:headEnd/>
            <a:tailEnd type="none" w="med" len="med"/>
          </a:ln>
          <a:effectLst/>
        </p:spPr>
      </p:cxnSp>
      <p:cxnSp>
        <p:nvCxnSpPr>
          <p:cNvPr id="234787" name="AutoShape 291"/>
          <p:cNvCxnSpPr>
            <a:cxnSpLocks noChangeShapeType="1"/>
            <a:stCxn id="234755" idx="6"/>
            <a:endCxn id="234756" idx="2"/>
          </p:cNvCxnSpPr>
          <p:nvPr/>
        </p:nvCxnSpPr>
        <p:spPr bwMode="auto">
          <a:xfrm rot="5400000">
            <a:off x="6356351" y="4175124"/>
            <a:ext cx="1006475" cy="1588"/>
          </a:xfrm>
          <a:prstGeom prst="straightConnector1">
            <a:avLst/>
          </a:prstGeom>
          <a:noFill/>
          <a:ln w="28575">
            <a:solidFill>
              <a:schemeClr val="tx1"/>
            </a:solidFill>
            <a:round/>
            <a:headEnd/>
            <a:tailEnd type="none" w="med" len="med"/>
          </a:ln>
          <a:effectLst/>
        </p:spPr>
      </p:cxnSp>
      <p:cxnSp>
        <p:nvCxnSpPr>
          <p:cNvPr id="234788" name="AutoShape 292"/>
          <p:cNvCxnSpPr>
            <a:cxnSpLocks noChangeShapeType="1"/>
            <a:stCxn id="234758" idx="6"/>
            <a:endCxn id="234759" idx="2"/>
          </p:cNvCxnSpPr>
          <p:nvPr/>
        </p:nvCxnSpPr>
        <p:spPr bwMode="auto">
          <a:xfrm>
            <a:off x="8275638" y="3686175"/>
            <a:ext cx="0" cy="977900"/>
          </a:xfrm>
          <a:prstGeom prst="straightConnector1">
            <a:avLst/>
          </a:prstGeom>
          <a:noFill/>
          <a:ln w="28575">
            <a:solidFill>
              <a:schemeClr val="tx1"/>
            </a:solidFill>
            <a:round/>
            <a:headEn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500"/>
                                        <p:tgtEl>
                                          <p:spTgt spid="3"/>
                                        </p:tgtEl>
                                      </p:cBhvr>
                                    </p:animEffect>
                                    <p:anim calcmode="lin" valueType="num">
                                      <p:cBhvr>
                                        <p:cTn id="7" dur="500"/>
                                        <p:tgtEl>
                                          <p:spTgt spid="3"/>
                                        </p:tgtEl>
                                        <p:attrNameLst>
                                          <p:attrName>ppt_x</p:attrName>
                                        </p:attrNameLst>
                                      </p:cBhvr>
                                      <p:tavLst>
                                        <p:tav tm="0">
                                          <p:val>
                                            <p:strVal val="ppt_x"/>
                                          </p:val>
                                        </p:tav>
                                        <p:tav tm="100000">
                                          <p:val>
                                            <p:strVal val="ppt_x"/>
                                          </p:val>
                                        </p:tav>
                                      </p:tavLst>
                                    </p:anim>
                                    <p:anim calcmode="lin" valueType="num">
                                      <p:cBhvr>
                                        <p:cTn id="8" dur="500"/>
                                        <p:tgtEl>
                                          <p:spTgt spid="3"/>
                                        </p:tgtEl>
                                        <p:attrNameLst>
                                          <p:attrName>ppt_y</p:attrName>
                                        </p:attrNameLst>
                                      </p:cBhvr>
                                      <p:tavLst>
                                        <p:tav tm="0">
                                          <p:val>
                                            <p:strVal val="ppt_y"/>
                                          </p:val>
                                        </p:tav>
                                        <p:tav tm="100000">
                                          <p:val>
                                            <p:strVal val="ppt_y+.1"/>
                                          </p:val>
                                        </p:tav>
                                      </p:tavLst>
                                    </p:anim>
                                    <p:set>
                                      <p:cBhvr>
                                        <p:cTn id="9" dur="1" fill="hold">
                                          <p:stCondLst>
                                            <p:cond delay="499"/>
                                          </p:stCondLst>
                                        </p:cTn>
                                        <p:tgtEl>
                                          <p:spTgt spid="3"/>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234788"/>
                                        </p:tgtEl>
                                        <p:attrNameLst>
                                          <p:attrName>style.visibility</p:attrName>
                                        </p:attrNameLst>
                                      </p:cBhvr>
                                      <p:to>
                                        <p:strVal val="visible"/>
                                      </p:to>
                                    </p:set>
                                    <p:animEffect transition="in" filter="fade">
                                      <p:cBhvr>
                                        <p:cTn id="12" dur="500"/>
                                        <p:tgtEl>
                                          <p:spTgt spid="234788"/>
                                        </p:tgtEl>
                                      </p:cBhvr>
                                    </p:animEffect>
                                    <p:anim calcmode="lin" valueType="num">
                                      <p:cBhvr>
                                        <p:cTn id="13" dur="500" fill="hold"/>
                                        <p:tgtEl>
                                          <p:spTgt spid="234788"/>
                                        </p:tgtEl>
                                        <p:attrNameLst>
                                          <p:attrName>ppt_x</p:attrName>
                                        </p:attrNameLst>
                                      </p:cBhvr>
                                      <p:tavLst>
                                        <p:tav tm="0">
                                          <p:val>
                                            <p:strVal val="#ppt_x"/>
                                          </p:val>
                                        </p:tav>
                                        <p:tav tm="100000">
                                          <p:val>
                                            <p:strVal val="#ppt_x"/>
                                          </p:val>
                                        </p:tav>
                                      </p:tavLst>
                                    </p:anim>
                                    <p:anim calcmode="lin" valueType="num">
                                      <p:cBhvr>
                                        <p:cTn id="14" dur="500" fill="hold"/>
                                        <p:tgtEl>
                                          <p:spTgt spid="23478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500"/>
                                        <p:tgtEl>
                                          <p:spTgt spid="2"/>
                                        </p:tgtEl>
                                      </p:cBhvr>
                                    </p:animEffect>
                                    <p:anim calcmode="lin" valueType="num">
                                      <p:cBhvr>
                                        <p:cTn id="19" dur="500"/>
                                        <p:tgtEl>
                                          <p:spTgt spid="2"/>
                                        </p:tgtEl>
                                        <p:attrNameLst>
                                          <p:attrName>ppt_x</p:attrName>
                                        </p:attrNameLst>
                                      </p:cBhvr>
                                      <p:tavLst>
                                        <p:tav tm="0">
                                          <p:val>
                                            <p:strVal val="ppt_x"/>
                                          </p:val>
                                        </p:tav>
                                        <p:tav tm="100000">
                                          <p:val>
                                            <p:strVal val="ppt_x"/>
                                          </p:val>
                                        </p:tav>
                                      </p:tavLst>
                                    </p:anim>
                                    <p:anim calcmode="lin" valueType="num">
                                      <p:cBhvr>
                                        <p:cTn id="20" dur="500"/>
                                        <p:tgtEl>
                                          <p:spTgt spid="2"/>
                                        </p:tgtEl>
                                        <p:attrNameLst>
                                          <p:attrName>ppt_y</p:attrName>
                                        </p:attrNameLst>
                                      </p:cBhvr>
                                      <p:tavLst>
                                        <p:tav tm="0">
                                          <p:val>
                                            <p:strVal val="ppt_y"/>
                                          </p:val>
                                        </p:tav>
                                        <p:tav tm="100000">
                                          <p:val>
                                            <p:strVal val="ppt_y+.1"/>
                                          </p:val>
                                        </p:tav>
                                      </p:tavLst>
                                    </p:anim>
                                    <p:set>
                                      <p:cBhvr>
                                        <p:cTn id="21" dur="1" fill="hold">
                                          <p:stCondLst>
                                            <p:cond delay="499"/>
                                          </p:stCondLst>
                                        </p:cTn>
                                        <p:tgtEl>
                                          <p:spTgt spid="2"/>
                                        </p:tgtEl>
                                        <p:attrNameLst>
                                          <p:attrName>style.visibility</p:attrName>
                                        </p:attrNameLst>
                                      </p:cBhvr>
                                      <p:to>
                                        <p:strVal val="hidden"/>
                                      </p:to>
                                    </p:set>
                                  </p:childTnLst>
                                </p:cTn>
                              </p:par>
                              <p:par>
                                <p:cTn id="22" presetID="47" presetClass="entr" presetSubtype="0" fill="hold" nodeType="withEffect">
                                  <p:stCondLst>
                                    <p:cond delay="0"/>
                                  </p:stCondLst>
                                  <p:childTnLst>
                                    <p:set>
                                      <p:cBhvr>
                                        <p:cTn id="23" dur="1" fill="hold">
                                          <p:stCondLst>
                                            <p:cond delay="0"/>
                                          </p:stCondLst>
                                        </p:cTn>
                                        <p:tgtEl>
                                          <p:spTgt spid="234787"/>
                                        </p:tgtEl>
                                        <p:attrNameLst>
                                          <p:attrName>style.visibility</p:attrName>
                                        </p:attrNameLst>
                                      </p:cBhvr>
                                      <p:to>
                                        <p:strVal val="visible"/>
                                      </p:to>
                                    </p:set>
                                    <p:animEffect transition="in" filter="fade">
                                      <p:cBhvr>
                                        <p:cTn id="24" dur="500"/>
                                        <p:tgtEl>
                                          <p:spTgt spid="234787"/>
                                        </p:tgtEl>
                                      </p:cBhvr>
                                    </p:animEffect>
                                    <p:anim calcmode="lin" valueType="num">
                                      <p:cBhvr>
                                        <p:cTn id="25" dur="500" fill="hold"/>
                                        <p:tgtEl>
                                          <p:spTgt spid="234787"/>
                                        </p:tgtEl>
                                        <p:attrNameLst>
                                          <p:attrName>ppt_x</p:attrName>
                                        </p:attrNameLst>
                                      </p:cBhvr>
                                      <p:tavLst>
                                        <p:tav tm="0">
                                          <p:val>
                                            <p:strVal val="#ppt_x"/>
                                          </p:val>
                                        </p:tav>
                                        <p:tav tm="100000">
                                          <p:val>
                                            <p:strVal val="#ppt_x"/>
                                          </p:val>
                                        </p:tav>
                                      </p:tavLst>
                                    </p:anim>
                                    <p:anim calcmode="lin" valueType="num">
                                      <p:cBhvr>
                                        <p:cTn id="26" dur="500" fill="hold"/>
                                        <p:tgtEl>
                                          <p:spTgt spid="2347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Edge Recovery: </a:t>
            </a:r>
            <a:r>
              <a:rPr lang="en-US" sz="3600"/>
              <a:t>ZERO-EC</a:t>
            </a:r>
          </a:p>
        </p:txBody>
      </p:sp>
      <p:sp>
        <p:nvSpPr>
          <p:cNvPr id="77827" name="Oval 3"/>
          <p:cNvSpPr>
            <a:spLocks noChangeAspect="1" noChangeArrowheads="1"/>
          </p:cNvSpPr>
          <p:nvPr/>
        </p:nvSpPr>
        <p:spPr bwMode="auto">
          <a:xfrm rot="16200000" flipH="1">
            <a:off x="1219200" y="3581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a:latin typeface="Cambria" pitchFamily="18" charset="0"/>
              </a:rPr>
              <a:t>i</a:t>
            </a:r>
          </a:p>
        </p:txBody>
      </p:sp>
      <p:sp>
        <p:nvSpPr>
          <p:cNvPr id="77828" name="Oval 4"/>
          <p:cNvSpPr>
            <a:spLocks noChangeAspect="1" noChangeArrowheads="1"/>
          </p:cNvSpPr>
          <p:nvPr/>
        </p:nvSpPr>
        <p:spPr bwMode="auto">
          <a:xfrm rot="16200000" flipH="1">
            <a:off x="7239000" y="3581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b"/>
          <a:lstStyle/>
          <a:p>
            <a:pPr algn="ctr">
              <a:spcBef>
                <a:spcPct val="0"/>
              </a:spcBef>
              <a:buSzTx/>
              <a:buFontTx/>
              <a:buNone/>
            </a:pPr>
            <a:r>
              <a:rPr lang="en-US" sz="3200" i="1">
                <a:latin typeface="Cambria" pitchFamily="18" charset="0"/>
              </a:rPr>
              <a:t>j</a:t>
            </a:r>
          </a:p>
        </p:txBody>
      </p:sp>
      <p:sp>
        <p:nvSpPr>
          <p:cNvPr id="77829" name="AutoShape 5"/>
          <p:cNvSpPr>
            <a:spLocks noChangeArrowheads="1"/>
          </p:cNvSpPr>
          <p:nvPr/>
        </p:nvSpPr>
        <p:spPr bwMode="auto">
          <a:xfrm>
            <a:off x="2768600" y="36957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7830" name="AutoShape 6"/>
          <p:cNvCxnSpPr>
            <a:cxnSpLocks noChangeAspect="1" noChangeShapeType="1"/>
            <a:stCxn id="77829" idx="2"/>
            <a:endCxn id="77827" idx="4"/>
          </p:cNvCxnSpPr>
          <p:nvPr/>
        </p:nvCxnSpPr>
        <p:spPr bwMode="auto">
          <a:xfrm flipH="1">
            <a:off x="1930400" y="3924300"/>
            <a:ext cx="812800" cy="0"/>
          </a:xfrm>
          <a:prstGeom prst="straightConnector1">
            <a:avLst/>
          </a:prstGeom>
          <a:noFill/>
          <a:ln w="50800">
            <a:solidFill>
              <a:schemeClr val="tx1"/>
            </a:solidFill>
            <a:round/>
            <a:headEnd/>
            <a:tailEnd type="none" w="lg" len="lg"/>
          </a:ln>
          <a:effectLst/>
        </p:spPr>
      </p:cxnSp>
      <p:sp>
        <p:nvSpPr>
          <p:cNvPr id="77831" name="AutoShape 7"/>
          <p:cNvSpPr>
            <a:spLocks noChangeArrowheads="1"/>
          </p:cNvSpPr>
          <p:nvPr/>
        </p:nvSpPr>
        <p:spPr bwMode="auto">
          <a:xfrm>
            <a:off x="5918200" y="36957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7832" name="AutoShape 8"/>
          <p:cNvCxnSpPr>
            <a:cxnSpLocks noChangeAspect="1" noChangeShapeType="1"/>
            <a:stCxn id="77828" idx="0"/>
            <a:endCxn id="77831" idx="6"/>
          </p:cNvCxnSpPr>
          <p:nvPr/>
        </p:nvCxnSpPr>
        <p:spPr bwMode="auto">
          <a:xfrm flipH="1">
            <a:off x="6400800" y="3924300"/>
            <a:ext cx="812800" cy="0"/>
          </a:xfrm>
          <a:prstGeom prst="straightConnector1">
            <a:avLst/>
          </a:prstGeom>
          <a:noFill/>
          <a:ln w="50800">
            <a:solidFill>
              <a:schemeClr val="tx1"/>
            </a:solidFill>
            <a:round/>
            <a:headEnd/>
            <a:tailEnd type="none" w="lg" len="lg"/>
          </a:ln>
          <a:effectLst/>
        </p:spPr>
      </p:cxnSp>
      <p:cxnSp>
        <p:nvCxnSpPr>
          <p:cNvPr id="77833" name="AutoShape 9"/>
          <p:cNvCxnSpPr>
            <a:cxnSpLocks noChangeShapeType="1"/>
            <a:stCxn id="77827" idx="1"/>
          </p:cNvCxnSpPr>
          <p:nvPr/>
        </p:nvCxnSpPr>
        <p:spPr bwMode="auto">
          <a:xfrm flipH="1" flipV="1">
            <a:off x="762000" y="3124200"/>
            <a:ext cx="531813" cy="557213"/>
          </a:xfrm>
          <a:prstGeom prst="straightConnector1">
            <a:avLst/>
          </a:prstGeom>
          <a:noFill/>
          <a:ln w="50800">
            <a:solidFill>
              <a:schemeClr val="tx1"/>
            </a:solidFill>
            <a:round/>
            <a:headEnd/>
            <a:tailEnd/>
          </a:ln>
          <a:effectLst/>
        </p:spPr>
      </p:cxnSp>
      <p:cxnSp>
        <p:nvCxnSpPr>
          <p:cNvPr id="77834" name="AutoShape 10"/>
          <p:cNvCxnSpPr>
            <a:cxnSpLocks noChangeShapeType="1"/>
            <a:stCxn id="77827" idx="7"/>
          </p:cNvCxnSpPr>
          <p:nvPr/>
        </p:nvCxnSpPr>
        <p:spPr bwMode="auto">
          <a:xfrm flipH="1">
            <a:off x="762000" y="4165600"/>
            <a:ext cx="531813" cy="482600"/>
          </a:xfrm>
          <a:prstGeom prst="straightConnector1">
            <a:avLst/>
          </a:prstGeom>
          <a:noFill/>
          <a:ln w="50800">
            <a:solidFill>
              <a:schemeClr val="tx1"/>
            </a:solidFill>
            <a:round/>
            <a:headEnd/>
            <a:tailEnd/>
          </a:ln>
          <a:effectLst/>
        </p:spPr>
      </p:cxnSp>
      <p:cxnSp>
        <p:nvCxnSpPr>
          <p:cNvPr id="77835" name="AutoShape 11"/>
          <p:cNvCxnSpPr>
            <a:cxnSpLocks noChangeShapeType="1"/>
            <a:stCxn id="77828" idx="3"/>
          </p:cNvCxnSpPr>
          <p:nvPr/>
        </p:nvCxnSpPr>
        <p:spPr bwMode="auto">
          <a:xfrm flipV="1">
            <a:off x="7848600" y="3200400"/>
            <a:ext cx="685800" cy="481013"/>
          </a:xfrm>
          <a:prstGeom prst="straightConnector1">
            <a:avLst/>
          </a:prstGeom>
          <a:noFill/>
          <a:ln w="50800">
            <a:solidFill>
              <a:schemeClr val="tx1"/>
            </a:solidFill>
            <a:round/>
            <a:headEnd/>
            <a:tailEnd/>
          </a:ln>
          <a:effectLst/>
        </p:spPr>
      </p:cxnSp>
      <p:cxnSp>
        <p:nvCxnSpPr>
          <p:cNvPr id="77836" name="AutoShape 12"/>
          <p:cNvCxnSpPr>
            <a:cxnSpLocks noChangeShapeType="1"/>
            <a:stCxn id="77828" idx="5"/>
          </p:cNvCxnSpPr>
          <p:nvPr/>
        </p:nvCxnSpPr>
        <p:spPr bwMode="auto">
          <a:xfrm>
            <a:off x="7848600" y="4165600"/>
            <a:ext cx="609600" cy="558800"/>
          </a:xfrm>
          <a:prstGeom prst="straightConnector1">
            <a:avLst/>
          </a:prstGeom>
          <a:noFill/>
          <a:ln w="50800">
            <a:solidFill>
              <a:schemeClr val="tx1"/>
            </a:solidFill>
            <a:round/>
            <a:headEnd/>
            <a:tailEnd/>
          </a:ln>
          <a:effectLst/>
        </p:spPr>
      </p:cxnSp>
      <p:sp>
        <p:nvSpPr>
          <p:cNvPr id="77837" name="Freeform 13"/>
          <p:cNvSpPr>
            <a:spLocks/>
          </p:cNvSpPr>
          <p:nvPr/>
        </p:nvSpPr>
        <p:spPr bwMode="auto">
          <a:xfrm>
            <a:off x="5245100" y="1447800"/>
            <a:ext cx="698500" cy="5257800"/>
          </a:xfrm>
          <a:custGeom>
            <a:avLst/>
            <a:gdLst/>
            <a:ahLst/>
            <a:cxnLst>
              <a:cxn ang="0">
                <a:pos x="440" y="0"/>
              </a:cxn>
              <a:cxn ang="0">
                <a:pos x="104" y="720"/>
              </a:cxn>
              <a:cxn ang="0">
                <a:pos x="296" y="1008"/>
              </a:cxn>
              <a:cxn ang="0">
                <a:pos x="8" y="1680"/>
              </a:cxn>
              <a:cxn ang="0">
                <a:pos x="344" y="2256"/>
              </a:cxn>
              <a:cxn ang="0">
                <a:pos x="152" y="2688"/>
              </a:cxn>
              <a:cxn ang="0">
                <a:pos x="440" y="3312"/>
              </a:cxn>
            </a:cxnLst>
            <a:rect l="0" t="0" r="r" b="b"/>
            <a:pathLst>
              <a:path w="440" h="3312">
                <a:moveTo>
                  <a:pt x="440" y="0"/>
                </a:moveTo>
                <a:cubicBezTo>
                  <a:pt x="284" y="276"/>
                  <a:pt x="128" y="552"/>
                  <a:pt x="104" y="720"/>
                </a:cubicBezTo>
                <a:cubicBezTo>
                  <a:pt x="80" y="888"/>
                  <a:pt x="312" y="848"/>
                  <a:pt x="296" y="1008"/>
                </a:cubicBezTo>
                <a:cubicBezTo>
                  <a:pt x="280" y="1168"/>
                  <a:pt x="0" y="1472"/>
                  <a:pt x="8" y="1680"/>
                </a:cubicBezTo>
                <a:cubicBezTo>
                  <a:pt x="16" y="1888"/>
                  <a:pt x="320" y="2088"/>
                  <a:pt x="344" y="2256"/>
                </a:cubicBezTo>
                <a:cubicBezTo>
                  <a:pt x="368" y="2424"/>
                  <a:pt x="136" y="2512"/>
                  <a:pt x="152" y="2688"/>
                </a:cubicBezTo>
                <a:cubicBezTo>
                  <a:pt x="168" y="2864"/>
                  <a:pt x="400" y="3224"/>
                  <a:pt x="440" y="3312"/>
                </a:cubicBezTo>
              </a:path>
            </a:pathLst>
          </a:custGeom>
          <a:noFill/>
          <a:ln w="50800" cap="flat" cmpd="sng">
            <a:solidFill>
              <a:schemeClr val="hlink"/>
            </a:solidFill>
            <a:prstDash val="sysDot"/>
            <a:round/>
            <a:headEnd type="none" w="med" len="med"/>
            <a:tailEnd type="none" w="med" len="med"/>
          </a:ln>
          <a:effectLst/>
        </p:spPr>
        <p:txBody>
          <a:bodyPr wrap="none"/>
          <a:lstStyle/>
          <a:p>
            <a:endParaRPr lang="en-US"/>
          </a:p>
        </p:txBody>
      </p:sp>
      <p:sp>
        <p:nvSpPr>
          <p:cNvPr id="77838" name="Freeform 14"/>
          <p:cNvSpPr>
            <a:spLocks/>
          </p:cNvSpPr>
          <p:nvPr/>
        </p:nvSpPr>
        <p:spPr bwMode="auto">
          <a:xfrm>
            <a:off x="3505200" y="1219200"/>
            <a:ext cx="584200" cy="5562600"/>
          </a:xfrm>
          <a:custGeom>
            <a:avLst/>
            <a:gdLst/>
            <a:ahLst/>
            <a:cxnLst>
              <a:cxn ang="0">
                <a:pos x="152" y="0"/>
              </a:cxn>
              <a:cxn ang="0">
                <a:pos x="344" y="528"/>
              </a:cxn>
              <a:cxn ang="0">
                <a:pos x="8" y="864"/>
              </a:cxn>
              <a:cxn ang="0">
                <a:pos x="296" y="1344"/>
              </a:cxn>
              <a:cxn ang="0">
                <a:pos x="152" y="1680"/>
              </a:cxn>
              <a:cxn ang="0">
                <a:pos x="344" y="2160"/>
              </a:cxn>
              <a:cxn ang="0">
                <a:pos x="56" y="2784"/>
              </a:cxn>
              <a:cxn ang="0">
                <a:pos x="296" y="3168"/>
              </a:cxn>
              <a:cxn ang="0">
                <a:pos x="56" y="3504"/>
              </a:cxn>
            </a:cxnLst>
            <a:rect l="0" t="0" r="r" b="b"/>
            <a:pathLst>
              <a:path w="368" h="3504">
                <a:moveTo>
                  <a:pt x="152" y="0"/>
                </a:moveTo>
                <a:cubicBezTo>
                  <a:pt x="260" y="192"/>
                  <a:pt x="368" y="384"/>
                  <a:pt x="344" y="528"/>
                </a:cubicBezTo>
                <a:cubicBezTo>
                  <a:pt x="320" y="672"/>
                  <a:pt x="16" y="728"/>
                  <a:pt x="8" y="864"/>
                </a:cubicBezTo>
                <a:cubicBezTo>
                  <a:pt x="0" y="1000"/>
                  <a:pt x="272" y="1208"/>
                  <a:pt x="296" y="1344"/>
                </a:cubicBezTo>
                <a:cubicBezTo>
                  <a:pt x="320" y="1480"/>
                  <a:pt x="144" y="1544"/>
                  <a:pt x="152" y="1680"/>
                </a:cubicBezTo>
                <a:cubicBezTo>
                  <a:pt x="160" y="1816"/>
                  <a:pt x="360" y="1976"/>
                  <a:pt x="344" y="2160"/>
                </a:cubicBezTo>
                <a:cubicBezTo>
                  <a:pt x="328" y="2344"/>
                  <a:pt x="64" y="2616"/>
                  <a:pt x="56" y="2784"/>
                </a:cubicBezTo>
                <a:cubicBezTo>
                  <a:pt x="48" y="2952"/>
                  <a:pt x="296" y="3048"/>
                  <a:pt x="296" y="3168"/>
                </a:cubicBezTo>
                <a:cubicBezTo>
                  <a:pt x="296" y="3288"/>
                  <a:pt x="176" y="3396"/>
                  <a:pt x="56" y="3504"/>
                </a:cubicBezTo>
              </a:path>
            </a:pathLst>
          </a:custGeom>
          <a:noFill/>
          <a:ln w="50800" cap="flat" cmpd="sng">
            <a:solidFill>
              <a:schemeClr val="hlink"/>
            </a:solidFill>
            <a:prstDash val="sysDot"/>
            <a:round/>
            <a:headEnd type="none" w="med" len="med"/>
            <a:tailEnd type="none" w="med" len="med"/>
          </a:ln>
          <a:effectLst/>
        </p:spPr>
        <p:txBody>
          <a:bodyPr wrap="none"/>
          <a:lstStyle/>
          <a:p>
            <a:endParaRPr lang="en-US"/>
          </a:p>
        </p:txBody>
      </p:sp>
      <p:sp>
        <p:nvSpPr>
          <p:cNvPr id="77839" name="AutoShape 15"/>
          <p:cNvSpPr>
            <a:spLocks noChangeArrowheads="1"/>
          </p:cNvSpPr>
          <p:nvPr/>
        </p:nvSpPr>
        <p:spPr bwMode="auto">
          <a:xfrm>
            <a:off x="1444011" y="5716588"/>
            <a:ext cx="6255978" cy="646986"/>
          </a:xfrm>
          <a:prstGeom prst="roundRect">
            <a:avLst>
              <a:gd name="adj" fmla="val 16667"/>
            </a:avLst>
          </a:prstGeom>
          <a:solidFill>
            <a:schemeClr val="bg1"/>
          </a:solidFill>
          <a:ln w="50800">
            <a:solidFill>
              <a:srgbClr val="2A354C"/>
            </a:solidFill>
            <a:round/>
            <a:headEnd/>
            <a:tailEnd/>
          </a:ln>
          <a:effectLst/>
        </p:spPr>
        <p:txBody>
          <a:bodyPr wrap="none" anchor="ctr">
            <a:spAutoFit/>
          </a:bodyPr>
          <a:lstStyle/>
          <a:p>
            <a:pPr algn="ctr" eaLnBrk="0" hangingPunct="0">
              <a:spcBef>
                <a:spcPct val="0"/>
              </a:spcBef>
              <a:buSzTx/>
              <a:buFontTx/>
              <a:buNone/>
            </a:pPr>
            <a:r>
              <a:rPr lang="en-US" sz="3200">
                <a:solidFill>
                  <a:srgbClr val="536895"/>
                </a:solidFill>
              </a:rPr>
              <a:t>Recover edges with largest </a:t>
            </a:r>
            <a:r>
              <a:rPr lang="en-US" sz="3200" i="1">
                <a:solidFill>
                  <a:srgbClr val="536895"/>
                </a:solidFill>
                <a:latin typeface="Cambria" pitchFamily="18" charset="0"/>
              </a:rPr>
              <a:t>MI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i="1" baseline="-25000">
                <a:solidFill>
                  <a:srgbClr val="536895"/>
                </a:solidFill>
                <a:latin typeface="Cambria" pitchFamily="18" charset="0"/>
              </a:rPr>
              <a:t>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i="1" baseline="-25000">
                <a:solidFill>
                  <a:srgbClr val="536895"/>
                </a:solidFill>
                <a:latin typeface="Cambria" pitchFamily="18" charset="0"/>
              </a:rPr>
              <a:t>j</a:t>
            </a:r>
            <a:r>
              <a:rPr lang="en-US" sz="3200">
                <a:solidFill>
                  <a:srgbClr val="536895"/>
                </a:solidFill>
                <a:latin typeface="Cambria" pitchFamily="18" charset="0"/>
              </a:rPr>
              <a:t>)</a:t>
            </a:r>
          </a:p>
        </p:txBody>
      </p:sp>
      <p:sp>
        <p:nvSpPr>
          <p:cNvPr id="18" name="TextBox 17"/>
          <p:cNvSpPr txBox="1"/>
          <p:nvPr/>
        </p:nvSpPr>
        <p:spPr>
          <a:xfrm>
            <a:off x="2590800" y="1524000"/>
            <a:ext cx="633507" cy="646331"/>
          </a:xfrm>
          <a:prstGeom prst="rect">
            <a:avLst/>
          </a:prstGeom>
          <a:noFill/>
        </p:spPr>
        <p:txBody>
          <a:bodyPr wrap="none" rtlCol="0">
            <a:spAutoFit/>
          </a:bodyPr>
          <a:lstStyle/>
          <a:p>
            <a:r>
              <a:rPr lang="en-US" sz="3600" i="1" smtClean="0">
                <a:latin typeface="Cambria" pitchFamily="18" charset="0"/>
              </a:rPr>
              <a:t>M</a:t>
            </a:r>
            <a:r>
              <a:rPr lang="en-US" sz="3600" i="1" baseline="-25000" smtClean="0">
                <a:latin typeface="Cambria" pitchFamily="18" charset="0"/>
              </a:rPr>
              <a:t>i</a:t>
            </a:r>
            <a:endParaRPr lang="en-US" sz="3600" i="1" baseline="-25000">
              <a:latin typeface="Cambria" pitchFamily="18" charset="0"/>
            </a:endParaRPr>
          </a:p>
        </p:txBody>
      </p:sp>
      <p:sp>
        <p:nvSpPr>
          <p:cNvPr id="19" name="TextBox 18"/>
          <p:cNvSpPr txBox="1"/>
          <p:nvPr/>
        </p:nvSpPr>
        <p:spPr>
          <a:xfrm>
            <a:off x="6096000" y="1752600"/>
            <a:ext cx="631904" cy="646331"/>
          </a:xfrm>
          <a:prstGeom prst="rect">
            <a:avLst/>
          </a:prstGeom>
          <a:noFill/>
        </p:spPr>
        <p:txBody>
          <a:bodyPr wrap="none" rtlCol="0">
            <a:spAutoFit/>
          </a:bodyPr>
          <a:lstStyle/>
          <a:p>
            <a:r>
              <a:rPr lang="en-US" sz="3600" i="1" smtClean="0">
                <a:latin typeface="Cambria" pitchFamily="18" charset="0"/>
              </a:rPr>
              <a:t>M</a:t>
            </a:r>
            <a:r>
              <a:rPr lang="en-US" sz="3600" i="1" baseline="-25000" smtClean="0">
                <a:latin typeface="Cambria" pitchFamily="18" charset="0"/>
              </a:rPr>
              <a:t>j</a:t>
            </a:r>
            <a:endParaRPr lang="en-US" sz="3600" i="1" baseline="-25000">
              <a:latin typeface="Cambria" pitchFamily="18" charset="0"/>
            </a:endParaRPr>
          </a:p>
        </p:txBody>
      </p:sp>
      <p:sp>
        <p:nvSpPr>
          <p:cNvPr id="21" name="TextBox 20"/>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Edge Recovery: </a:t>
            </a:r>
            <a:r>
              <a:rPr lang="en-US" sz="3600"/>
              <a:t>GENERAL-EC</a:t>
            </a:r>
          </a:p>
        </p:txBody>
      </p:sp>
      <p:grpSp>
        <p:nvGrpSpPr>
          <p:cNvPr id="2" name="Group 3"/>
          <p:cNvGrpSpPr>
            <a:grpSpLocks noChangeAspect="1"/>
          </p:cNvGrpSpPr>
          <p:nvPr/>
        </p:nvGrpSpPr>
        <p:grpSpPr bwMode="auto">
          <a:xfrm rot="-5400000">
            <a:off x="-434974" y="2841625"/>
            <a:ext cx="3808412" cy="1023937"/>
            <a:chOff x="343" y="1113"/>
            <a:chExt cx="3001" cy="807"/>
          </a:xfrm>
        </p:grpSpPr>
        <p:sp>
          <p:nvSpPr>
            <p:cNvPr id="78852" name="Oval 4"/>
            <p:cNvSpPr>
              <a:spLocks noChangeAspect="1" noChangeArrowheads="1"/>
            </p:cNvSpPr>
            <p:nvPr/>
          </p:nvSpPr>
          <p:spPr bwMode="auto">
            <a:xfrm rot="16200000" flipH="1">
              <a:off x="577" y="1344"/>
              <a:ext cx="346" cy="34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r>
                <a:rPr lang="en-US" sz="3200" i="1">
                  <a:latin typeface="Cambria" pitchFamily="18" charset="0"/>
                </a:rPr>
                <a:t>j</a:t>
              </a:r>
            </a:p>
          </p:txBody>
        </p:sp>
        <p:sp>
          <p:nvSpPr>
            <p:cNvPr id="78853" name="Oval 5"/>
            <p:cNvSpPr>
              <a:spLocks noChangeAspect="1" noChangeArrowheads="1"/>
            </p:cNvSpPr>
            <p:nvPr/>
          </p:nvSpPr>
          <p:spPr bwMode="auto">
            <a:xfrm rot="16200000" flipH="1">
              <a:off x="2688" y="1344"/>
              <a:ext cx="346" cy="34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r>
                <a:rPr lang="en-US" sz="3200" i="1">
                  <a:latin typeface="Cambria" pitchFamily="18" charset="0"/>
                </a:rPr>
                <a:t>i</a:t>
              </a:r>
            </a:p>
          </p:txBody>
        </p:sp>
        <p:grpSp>
          <p:nvGrpSpPr>
            <p:cNvPr id="3" name="Group 6"/>
            <p:cNvGrpSpPr>
              <a:grpSpLocks noChangeAspect="1"/>
            </p:cNvGrpSpPr>
            <p:nvPr/>
          </p:nvGrpSpPr>
          <p:grpSpPr bwMode="auto">
            <a:xfrm>
              <a:off x="936" y="1402"/>
              <a:ext cx="1740" cy="230"/>
              <a:chOff x="1792" y="2472"/>
              <a:chExt cx="2176" cy="288"/>
            </a:xfrm>
          </p:grpSpPr>
          <p:sp>
            <p:nvSpPr>
              <p:cNvPr id="78855" name="AutoShape 7"/>
              <p:cNvSpPr>
                <a:spLocks noChangeAspect="1" noChangeArrowheads="1"/>
              </p:cNvSpPr>
              <p:nvPr/>
            </p:nvSpPr>
            <p:spPr bwMode="auto">
              <a:xfrm>
                <a:off x="2320" y="2472"/>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8856" name="AutoShape 8"/>
              <p:cNvCxnSpPr>
                <a:cxnSpLocks noChangeAspect="1" noChangeShapeType="1"/>
                <a:stCxn id="78855" idx="2"/>
                <a:endCxn id="78852" idx="4"/>
              </p:cNvCxnSpPr>
              <p:nvPr/>
            </p:nvCxnSpPr>
            <p:spPr bwMode="auto">
              <a:xfrm flipH="1">
                <a:off x="1792" y="2616"/>
                <a:ext cx="512" cy="0"/>
              </a:xfrm>
              <a:prstGeom prst="straightConnector1">
                <a:avLst/>
              </a:prstGeom>
              <a:noFill/>
              <a:ln w="50800">
                <a:solidFill>
                  <a:schemeClr val="tx1"/>
                </a:solidFill>
                <a:round/>
                <a:headEnd/>
                <a:tailEnd type="none" w="lg" len="lg"/>
              </a:ln>
              <a:effectLst/>
            </p:spPr>
          </p:cxnSp>
          <p:sp>
            <p:nvSpPr>
              <p:cNvPr id="78857" name="AutoShape 9"/>
              <p:cNvSpPr>
                <a:spLocks noChangeAspect="1" noChangeArrowheads="1"/>
              </p:cNvSpPr>
              <p:nvPr/>
            </p:nvSpPr>
            <p:spPr bwMode="auto">
              <a:xfrm>
                <a:off x="3152" y="2472"/>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8858" name="AutoShape 10"/>
              <p:cNvCxnSpPr>
                <a:cxnSpLocks noChangeAspect="1" noChangeShapeType="1"/>
                <a:stCxn id="78853" idx="0"/>
                <a:endCxn id="78857" idx="6"/>
              </p:cNvCxnSpPr>
              <p:nvPr/>
            </p:nvCxnSpPr>
            <p:spPr bwMode="auto">
              <a:xfrm flipH="1">
                <a:off x="3456" y="2616"/>
                <a:ext cx="512" cy="0"/>
              </a:xfrm>
              <a:prstGeom prst="straightConnector1">
                <a:avLst/>
              </a:prstGeom>
              <a:noFill/>
              <a:ln w="50800">
                <a:solidFill>
                  <a:schemeClr val="tx1"/>
                </a:solidFill>
                <a:round/>
                <a:headEnd/>
                <a:tailEnd type="none" w="lg" len="lg"/>
              </a:ln>
              <a:effectLst/>
            </p:spPr>
          </p:cxnSp>
        </p:grpSp>
        <p:cxnSp>
          <p:nvCxnSpPr>
            <p:cNvPr id="78859" name="AutoShape 11"/>
            <p:cNvCxnSpPr>
              <a:cxnSpLocks noChangeAspect="1" noChangeShapeType="1"/>
              <a:stCxn id="78852" idx="1"/>
            </p:cNvCxnSpPr>
            <p:nvPr/>
          </p:nvCxnSpPr>
          <p:spPr bwMode="auto">
            <a:xfrm flipH="1" flipV="1">
              <a:off x="343" y="1113"/>
              <a:ext cx="268" cy="281"/>
            </a:xfrm>
            <a:prstGeom prst="straightConnector1">
              <a:avLst/>
            </a:prstGeom>
            <a:noFill/>
            <a:ln w="50800">
              <a:solidFill>
                <a:schemeClr val="tx1"/>
              </a:solidFill>
              <a:round/>
              <a:headEnd/>
              <a:tailEnd/>
            </a:ln>
            <a:effectLst/>
          </p:spPr>
        </p:cxnSp>
        <p:cxnSp>
          <p:nvCxnSpPr>
            <p:cNvPr id="78860" name="AutoShape 12"/>
            <p:cNvCxnSpPr>
              <a:cxnSpLocks noChangeAspect="1" noChangeShapeType="1"/>
              <a:stCxn id="78852" idx="7"/>
            </p:cNvCxnSpPr>
            <p:nvPr/>
          </p:nvCxnSpPr>
          <p:spPr bwMode="auto">
            <a:xfrm flipH="1">
              <a:off x="343" y="1639"/>
              <a:ext cx="268" cy="243"/>
            </a:xfrm>
            <a:prstGeom prst="straightConnector1">
              <a:avLst/>
            </a:prstGeom>
            <a:noFill/>
            <a:ln w="50800">
              <a:solidFill>
                <a:schemeClr val="tx1"/>
              </a:solidFill>
              <a:round/>
              <a:headEnd/>
              <a:tailEnd/>
            </a:ln>
            <a:effectLst/>
          </p:spPr>
        </p:cxnSp>
        <p:cxnSp>
          <p:nvCxnSpPr>
            <p:cNvPr id="78861" name="AutoShape 13"/>
            <p:cNvCxnSpPr>
              <a:cxnSpLocks noChangeAspect="1" noChangeShapeType="1"/>
              <a:stCxn id="78853" idx="3"/>
            </p:cNvCxnSpPr>
            <p:nvPr/>
          </p:nvCxnSpPr>
          <p:spPr bwMode="auto">
            <a:xfrm flipV="1">
              <a:off x="2999" y="1151"/>
              <a:ext cx="345" cy="243"/>
            </a:xfrm>
            <a:prstGeom prst="straightConnector1">
              <a:avLst/>
            </a:prstGeom>
            <a:noFill/>
            <a:ln w="50800">
              <a:solidFill>
                <a:schemeClr val="tx1"/>
              </a:solidFill>
              <a:round/>
              <a:headEnd/>
              <a:tailEnd/>
            </a:ln>
            <a:effectLst/>
          </p:spPr>
        </p:cxnSp>
        <p:cxnSp>
          <p:nvCxnSpPr>
            <p:cNvPr id="78862" name="AutoShape 14"/>
            <p:cNvCxnSpPr>
              <a:cxnSpLocks noChangeAspect="1" noChangeShapeType="1"/>
              <a:stCxn id="78853" idx="5"/>
            </p:cNvCxnSpPr>
            <p:nvPr/>
          </p:nvCxnSpPr>
          <p:spPr bwMode="auto">
            <a:xfrm>
              <a:off x="2999" y="1639"/>
              <a:ext cx="307" cy="281"/>
            </a:xfrm>
            <a:prstGeom prst="straightConnector1">
              <a:avLst/>
            </a:prstGeom>
            <a:noFill/>
            <a:ln w="50800">
              <a:solidFill>
                <a:schemeClr val="tx1"/>
              </a:solidFill>
              <a:round/>
              <a:headEnd/>
              <a:tailEnd/>
            </a:ln>
            <a:effectLst/>
          </p:spPr>
        </p:cxnSp>
      </p:grpSp>
      <p:grpSp>
        <p:nvGrpSpPr>
          <p:cNvPr id="4" name="Group 15"/>
          <p:cNvGrpSpPr>
            <a:grpSpLocks noChangeAspect="1"/>
          </p:cNvGrpSpPr>
          <p:nvPr/>
        </p:nvGrpSpPr>
        <p:grpSpPr bwMode="auto">
          <a:xfrm rot="-5400000">
            <a:off x="5661026" y="2841625"/>
            <a:ext cx="3808412" cy="1023937"/>
            <a:chOff x="343" y="1113"/>
            <a:chExt cx="3001" cy="807"/>
          </a:xfrm>
        </p:grpSpPr>
        <p:sp>
          <p:nvSpPr>
            <p:cNvPr id="78864" name="Oval 16"/>
            <p:cNvSpPr>
              <a:spLocks noChangeAspect="1" noChangeArrowheads="1"/>
            </p:cNvSpPr>
            <p:nvPr/>
          </p:nvSpPr>
          <p:spPr bwMode="auto">
            <a:xfrm rot="16200000" flipH="1">
              <a:off x="577" y="1344"/>
              <a:ext cx="346" cy="34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r>
                <a:rPr lang="en-US" sz="3200" i="1">
                  <a:latin typeface="Cambria" pitchFamily="18" charset="0"/>
                </a:rPr>
                <a:t>t</a:t>
              </a:r>
            </a:p>
          </p:txBody>
        </p:sp>
        <p:sp>
          <p:nvSpPr>
            <p:cNvPr id="78865" name="Oval 17"/>
            <p:cNvSpPr>
              <a:spLocks noChangeAspect="1" noChangeArrowheads="1"/>
            </p:cNvSpPr>
            <p:nvPr/>
          </p:nvSpPr>
          <p:spPr bwMode="auto">
            <a:xfrm rot="16200000" flipH="1">
              <a:off x="2688" y="1344"/>
              <a:ext cx="346" cy="34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lgn="ctr">
                <a:spcBef>
                  <a:spcPct val="0"/>
                </a:spcBef>
                <a:buSzTx/>
                <a:buFontTx/>
                <a:buNone/>
              </a:pPr>
              <a:r>
                <a:rPr lang="en-US" sz="3200" i="1">
                  <a:latin typeface="Cambria" pitchFamily="18" charset="0"/>
                </a:rPr>
                <a:t>s</a:t>
              </a:r>
            </a:p>
          </p:txBody>
        </p:sp>
        <p:grpSp>
          <p:nvGrpSpPr>
            <p:cNvPr id="5" name="Group 18"/>
            <p:cNvGrpSpPr>
              <a:grpSpLocks noChangeAspect="1"/>
            </p:cNvGrpSpPr>
            <p:nvPr/>
          </p:nvGrpSpPr>
          <p:grpSpPr bwMode="auto">
            <a:xfrm>
              <a:off x="936" y="1402"/>
              <a:ext cx="1740" cy="230"/>
              <a:chOff x="1792" y="2472"/>
              <a:chExt cx="2176" cy="288"/>
            </a:xfrm>
          </p:grpSpPr>
          <p:sp>
            <p:nvSpPr>
              <p:cNvPr id="78867" name="AutoShape 19"/>
              <p:cNvSpPr>
                <a:spLocks noChangeAspect="1" noChangeArrowheads="1"/>
              </p:cNvSpPr>
              <p:nvPr/>
            </p:nvSpPr>
            <p:spPr bwMode="auto">
              <a:xfrm>
                <a:off x="2320" y="2472"/>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8868" name="AutoShape 20"/>
              <p:cNvCxnSpPr>
                <a:cxnSpLocks noChangeAspect="1" noChangeShapeType="1"/>
                <a:stCxn id="78867" idx="2"/>
                <a:endCxn id="78864" idx="4"/>
              </p:cNvCxnSpPr>
              <p:nvPr/>
            </p:nvCxnSpPr>
            <p:spPr bwMode="auto">
              <a:xfrm flipH="1">
                <a:off x="1792" y="2616"/>
                <a:ext cx="512" cy="0"/>
              </a:xfrm>
              <a:prstGeom prst="straightConnector1">
                <a:avLst/>
              </a:prstGeom>
              <a:noFill/>
              <a:ln w="50800">
                <a:solidFill>
                  <a:schemeClr val="tx1"/>
                </a:solidFill>
                <a:round/>
                <a:headEnd/>
                <a:tailEnd type="none" w="lg" len="lg"/>
              </a:ln>
              <a:effectLst/>
            </p:spPr>
          </p:cxnSp>
          <p:sp>
            <p:nvSpPr>
              <p:cNvPr id="78869" name="AutoShape 21"/>
              <p:cNvSpPr>
                <a:spLocks noChangeAspect="1" noChangeArrowheads="1"/>
              </p:cNvSpPr>
              <p:nvPr/>
            </p:nvSpPr>
            <p:spPr bwMode="auto">
              <a:xfrm>
                <a:off x="3152" y="2472"/>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78870" name="AutoShape 22"/>
              <p:cNvCxnSpPr>
                <a:cxnSpLocks noChangeAspect="1" noChangeShapeType="1"/>
                <a:stCxn id="78865" idx="0"/>
                <a:endCxn id="78869" idx="6"/>
              </p:cNvCxnSpPr>
              <p:nvPr/>
            </p:nvCxnSpPr>
            <p:spPr bwMode="auto">
              <a:xfrm flipH="1">
                <a:off x="3456" y="2616"/>
                <a:ext cx="512" cy="0"/>
              </a:xfrm>
              <a:prstGeom prst="straightConnector1">
                <a:avLst/>
              </a:prstGeom>
              <a:noFill/>
              <a:ln w="50800">
                <a:solidFill>
                  <a:schemeClr val="tx1"/>
                </a:solidFill>
                <a:round/>
                <a:headEnd/>
                <a:tailEnd type="none" w="lg" len="lg"/>
              </a:ln>
              <a:effectLst/>
            </p:spPr>
          </p:cxnSp>
        </p:grpSp>
        <p:cxnSp>
          <p:nvCxnSpPr>
            <p:cNvPr id="78871" name="AutoShape 23"/>
            <p:cNvCxnSpPr>
              <a:cxnSpLocks noChangeAspect="1" noChangeShapeType="1"/>
              <a:stCxn id="78864" idx="1"/>
            </p:cNvCxnSpPr>
            <p:nvPr/>
          </p:nvCxnSpPr>
          <p:spPr bwMode="auto">
            <a:xfrm flipH="1" flipV="1">
              <a:off x="343" y="1113"/>
              <a:ext cx="268" cy="281"/>
            </a:xfrm>
            <a:prstGeom prst="straightConnector1">
              <a:avLst/>
            </a:prstGeom>
            <a:noFill/>
            <a:ln w="50800">
              <a:solidFill>
                <a:schemeClr val="tx1"/>
              </a:solidFill>
              <a:round/>
              <a:headEnd/>
              <a:tailEnd/>
            </a:ln>
            <a:effectLst/>
          </p:spPr>
        </p:cxnSp>
        <p:cxnSp>
          <p:nvCxnSpPr>
            <p:cNvPr id="78872" name="AutoShape 24"/>
            <p:cNvCxnSpPr>
              <a:cxnSpLocks noChangeAspect="1" noChangeShapeType="1"/>
              <a:stCxn id="78864" idx="7"/>
            </p:cNvCxnSpPr>
            <p:nvPr/>
          </p:nvCxnSpPr>
          <p:spPr bwMode="auto">
            <a:xfrm flipH="1">
              <a:off x="343" y="1639"/>
              <a:ext cx="268" cy="243"/>
            </a:xfrm>
            <a:prstGeom prst="straightConnector1">
              <a:avLst/>
            </a:prstGeom>
            <a:noFill/>
            <a:ln w="50800">
              <a:solidFill>
                <a:schemeClr val="tx1"/>
              </a:solidFill>
              <a:round/>
              <a:headEnd/>
              <a:tailEnd/>
            </a:ln>
            <a:effectLst/>
          </p:spPr>
        </p:cxnSp>
        <p:cxnSp>
          <p:nvCxnSpPr>
            <p:cNvPr id="78873" name="AutoShape 25"/>
            <p:cNvCxnSpPr>
              <a:cxnSpLocks noChangeAspect="1" noChangeShapeType="1"/>
              <a:stCxn id="78865" idx="3"/>
            </p:cNvCxnSpPr>
            <p:nvPr/>
          </p:nvCxnSpPr>
          <p:spPr bwMode="auto">
            <a:xfrm flipV="1">
              <a:off x="2999" y="1151"/>
              <a:ext cx="345" cy="243"/>
            </a:xfrm>
            <a:prstGeom prst="straightConnector1">
              <a:avLst/>
            </a:prstGeom>
            <a:noFill/>
            <a:ln w="50800">
              <a:solidFill>
                <a:schemeClr val="tx1"/>
              </a:solidFill>
              <a:round/>
              <a:headEnd/>
              <a:tailEnd/>
            </a:ln>
            <a:effectLst/>
          </p:spPr>
        </p:cxnSp>
        <p:cxnSp>
          <p:nvCxnSpPr>
            <p:cNvPr id="78874" name="AutoShape 26"/>
            <p:cNvCxnSpPr>
              <a:cxnSpLocks noChangeAspect="1" noChangeShapeType="1"/>
              <a:stCxn id="78865" idx="5"/>
            </p:cNvCxnSpPr>
            <p:nvPr/>
          </p:nvCxnSpPr>
          <p:spPr bwMode="auto">
            <a:xfrm>
              <a:off x="2999" y="1639"/>
              <a:ext cx="307" cy="281"/>
            </a:xfrm>
            <a:prstGeom prst="straightConnector1">
              <a:avLst/>
            </a:prstGeom>
            <a:noFill/>
            <a:ln w="50800">
              <a:solidFill>
                <a:schemeClr val="tx1"/>
              </a:solidFill>
              <a:round/>
              <a:headEnd/>
              <a:tailEnd/>
            </a:ln>
            <a:effectLst/>
          </p:spPr>
        </p:cxnSp>
      </p:grpSp>
      <p:sp>
        <p:nvSpPr>
          <p:cNvPr id="78875" name="Freeform 27"/>
          <p:cNvSpPr>
            <a:spLocks/>
          </p:cNvSpPr>
          <p:nvPr/>
        </p:nvSpPr>
        <p:spPr bwMode="auto">
          <a:xfrm>
            <a:off x="5245100" y="1447800"/>
            <a:ext cx="698500" cy="5257800"/>
          </a:xfrm>
          <a:custGeom>
            <a:avLst/>
            <a:gdLst/>
            <a:ahLst/>
            <a:cxnLst>
              <a:cxn ang="0">
                <a:pos x="440" y="0"/>
              </a:cxn>
              <a:cxn ang="0">
                <a:pos x="104" y="720"/>
              </a:cxn>
              <a:cxn ang="0">
                <a:pos x="296" y="1008"/>
              </a:cxn>
              <a:cxn ang="0">
                <a:pos x="8" y="1680"/>
              </a:cxn>
              <a:cxn ang="0">
                <a:pos x="344" y="2256"/>
              </a:cxn>
              <a:cxn ang="0">
                <a:pos x="152" y="2688"/>
              </a:cxn>
              <a:cxn ang="0">
                <a:pos x="440" y="3312"/>
              </a:cxn>
            </a:cxnLst>
            <a:rect l="0" t="0" r="r" b="b"/>
            <a:pathLst>
              <a:path w="440" h="3312">
                <a:moveTo>
                  <a:pt x="440" y="0"/>
                </a:moveTo>
                <a:cubicBezTo>
                  <a:pt x="284" y="276"/>
                  <a:pt x="128" y="552"/>
                  <a:pt x="104" y="720"/>
                </a:cubicBezTo>
                <a:cubicBezTo>
                  <a:pt x="80" y="888"/>
                  <a:pt x="312" y="848"/>
                  <a:pt x="296" y="1008"/>
                </a:cubicBezTo>
                <a:cubicBezTo>
                  <a:pt x="280" y="1168"/>
                  <a:pt x="0" y="1472"/>
                  <a:pt x="8" y="1680"/>
                </a:cubicBezTo>
                <a:cubicBezTo>
                  <a:pt x="16" y="1888"/>
                  <a:pt x="320" y="2088"/>
                  <a:pt x="344" y="2256"/>
                </a:cubicBezTo>
                <a:cubicBezTo>
                  <a:pt x="368" y="2424"/>
                  <a:pt x="136" y="2512"/>
                  <a:pt x="152" y="2688"/>
                </a:cubicBezTo>
                <a:cubicBezTo>
                  <a:pt x="168" y="2864"/>
                  <a:pt x="400" y="3224"/>
                  <a:pt x="440" y="3312"/>
                </a:cubicBezTo>
              </a:path>
            </a:pathLst>
          </a:custGeom>
          <a:noFill/>
          <a:ln w="50800" cap="flat" cmpd="sng">
            <a:solidFill>
              <a:schemeClr val="hlink"/>
            </a:solidFill>
            <a:prstDash val="sysDot"/>
            <a:round/>
            <a:headEnd type="none" w="med" len="med"/>
            <a:tailEnd type="none" w="med" len="med"/>
          </a:ln>
          <a:effectLst/>
        </p:spPr>
        <p:txBody>
          <a:bodyPr wrap="none"/>
          <a:lstStyle/>
          <a:p>
            <a:endParaRPr lang="en-US"/>
          </a:p>
        </p:txBody>
      </p:sp>
      <p:sp>
        <p:nvSpPr>
          <p:cNvPr id="78876" name="Freeform 28"/>
          <p:cNvSpPr>
            <a:spLocks/>
          </p:cNvSpPr>
          <p:nvPr/>
        </p:nvSpPr>
        <p:spPr bwMode="auto">
          <a:xfrm>
            <a:off x="3505200" y="1219200"/>
            <a:ext cx="584200" cy="5562600"/>
          </a:xfrm>
          <a:custGeom>
            <a:avLst/>
            <a:gdLst/>
            <a:ahLst/>
            <a:cxnLst>
              <a:cxn ang="0">
                <a:pos x="152" y="0"/>
              </a:cxn>
              <a:cxn ang="0">
                <a:pos x="344" y="528"/>
              </a:cxn>
              <a:cxn ang="0">
                <a:pos x="8" y="864"/>
              </a:cxn>
              <a:cxn ang="0">
                <a:pos x="296" y="1344"/>
              </a:cxn>
              <a:cxn ang="0">
                <a:pos x="152" y="1680"/>
              </a:cxn>
              <a:cxn ang="0">
                <a:pos x="344" y="2160"/>
              </a:cxn>
              <a:cxn ang="0">
                <a:pos x="56" y="2784"/>
              </a:cxn>
              <a:cxn ang="0">
                <a:pos x="296" y="3168"/>
              </a:cxn>
              <a:cxn ang="0">
                <a:pos x="56" y="3504"/>
              </a:cxn>
            </a:cxnLst>
            <a:rect l="0" t="0" r="r" b="b"/>
            <a:pathLst>
              <a:path w="368" h="3504">
                <a:moveTo>
                  <a:pt x="152" y="0"/>
                </a:moveTo>
                <a:cubicBezTo>
                  <a:pt x="260" y="192"/>
                  <a:pt x="368" y="384"/>
                  <a:pt x="344" y="528"/>
                </a:cubicBezTo>
                <a:cubicBezTo>
                  <a:pt x="320" y="672"/>
                  <a:pt x="16" y="728"/>
                  <a:pt x="8" y="864"/>
                </a:cubicBezTo>
                <a:cubicBezTo>
                  <a:pt x="0" y="1000"/>
                  <a:pt x="272" y="1208"/>
                  <a:pt x="296" y="1344"/>
                </a:cubicBezTo>
                <a:cubicBezTo>
                  <a:pt x="320" y="1480"/>
                  <a:pt x="144" y="1544"/>
                  <a:pt x="152" y="1680"/>
                </a:cubicBezTo>
                <a:cubicBezTo>
                  <a:pt x="160" y="1816"/>
                  <a:pt x="360" y="1976"/>
                  <a:pt x="344" y="2160"/>
                </a:cubicBezTo>
                <a:cubicBezTo>
                  <a:pt x="328" y="2344"/>
                  <a:pt x="64" y="2616"/>
                  <a:pt x="56" y="2784"/>
                </a:cubicBezTo>
                <a:cubicBezTo>
                  <a:pt x="48" y="2952"/>
                  <a:pt x="296" y="3048"/>
                  <a:pt x="296" y="3168"/>
                </a:cubicBezTo>
                <a:cubicBezTo>
                  <a:pt x="296" y="3288"/>
                  <a:pt x="176" y="3396"/>
                  <a:pt x="56" y="3504"/>
                </a:cubicBezTo>
              </a:path>
            </a:pathLst>
          </a:custGeom>
          <a:noFill/>
          <a:ln w="50800" cap="flat" cmpd="sng">
            <a:solidFill>
              <a:schemeClr val="hlink"/>
            </a:solidFill>
            <a:prstDash val="sysDot"/>
            <a:round/>
            <a:headEnd type="none" w="med" len="med"/>
            <a:tailEnd type="none" w="med" len="med"/>
          </a:ln>
          <a:effectLst/>
        </p:spPr>
        <p:txBody>
          <a:bodyPr wrap="none"/>
          <a:lstStyle/>
          <a:p>
            <a:endParaRPr lang="en-US"/>
          </a:p>
        </p:txBody>
      </p:sp>
      <p:sp>
        <p:nvSpPr>
          <p:cNvPr id="78879" name="AutoShape 31"/>
          <p:cNvSpPr>
            <a:spLocks noChangeArrowheads="1"/>
          </p:cNvSpPr>
          <p:nvPr/>
        </p:nvSpPr>
        <p:spPr bwMode="auto">
          <a:xfrm>
            <a:off x="1024330" y="5716588"/>
            <a:ext cx="7095340" cy="646986"/>
          </a:xfrm>
          <a:prstGeom prst="roundRect">
            <a:avLst>
              <a:gd name="adj" fmla="val 16667"/>
            </a:avLst>
          </a:prstGeom>
          <a:solidFill>
            <a:schemeClr val="bg1"/>
          </a:solidFill>
          <a:ln w="50800">
            <a:solidFill>
              <a:srgbClr val="2A354C"/>
            </a:solidFill>
            <a:round/>
            <a:headEnd/>
            <a:tailEnd/>
          </a:ln>
          <a:effectLst/>
        </p:spPr>
        <p:txBody>
          <a:bodyPr wrap="none" anchor="ctr">
            <a:spAutoFit/>
          </a:bodyPr>
          <a:lstStyle/>
          <a:p>
            <a:pPr algn="ctr" eaLnBrk="0" hangingPunct="0">
              <a:spcBef>
                <a:spcPct val="0"/>
              </a:spcBef>
              <a:buSzTx/>
              <a:buFontTx/>
              <a:buNone/>
            </a:pPr>
            <a:r>
              <a:rPr lang="en-US" sz="3200">
                <a:solidFill>
                  <a:srgbClr val="536895"/>
                </a:solidFill>
              </a:rPr>
              <a:t>Recover edges with largest </a:t>
            </a:r>
            <a:r>
              <a:rPr lang="en-US" sz="3200" i="1">
                <a:solidFill>
                  <a:srgbClr val="536895"/>
                </a:solidFill>
                <a:latin typeface="Cambria" pitchFamily="18" charset="0"/>
              </a:rPr>
              <a:t>MI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i="1" baseline="-25000">
                <a:solidFill>
                  <a:srgbClr val="536895"/>
                </a:solidFill>
                <a:latin typeface="Cambria" pitchFamily="18" charset="0"/>
              </a:rPr>
              <a:t>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i="1" baseline="-25000">
                <a:solidFill>
                  <a:srgbClr val="536895"/>
                </a:solidFill>
                <a:latin typeface="Cambria" pitchFamily="18" charset="0"/>
              </a:rPr>
              <a:t>j</a:t>
            </a:r>
            <a:r>
              <a:rPr lang="en-US" sz="3200">
                <a:solidFill>
                  <a:srgbClr val="536895"/>
                </a:solidFill>
                <a:latin typeface="Cambria" pitchFamily="18" charset="0"/>
              </a:rPr>
              <a:t>; </a:t>
            </a:r>
            <a:r>
              <a:rPr lang="en-US" sz="3200" i="1">
                <a:solidFill>
                  <a:srgbClr val="536895"/>
                </a:solidFill>
                <a:latin typeface="Cambria" pitchFamily="18" charset="0"/>
              </a:rPr>
              <a:t>X</a:t>
            </a:r>
            <a:r>
              <a:rPr lang="en-US" sz="3200" i="1" baseline="-25000">
                <a:solidFill>
                  <a:srgbClr val="536895"/>
                </a:solidFill>
                <a:latin typeface="Cambria" pitchFamily="18" charset="0"/>
              </a:rPr>
              <a:t>s</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i="1" baseline="-25000">
                <a:solidFill>
                  <a:srgbClr val="536895"/>
                </a:solidFill>
                <a:latin typeface="Cambria" pitchFamily="18" charset="0"/>
              </a:rPr>
              <a:t>t</a:t>
            </a:r>
            <a:r>
              <a:rPr lang="en-US" sz="3200">
                <a:solidFill>
                  <a:srgbClr val="536895"/>
                </a:solidFill>
                <a:latin typeface="Cambria" pitchFamily="18" charset="0"/>
              </a:rPr>
              <a:t>)</a:t>
            </a:r>
          </a:p>
        </p:txBody>
      </p:sp>
      <p:sp>
        <p:nvSpPr>
          <p:cNvPr id="32" name="TextBox 31"/>
          <p:cNvSpPr txBox="1"/>
          <p:nvPr/>
        </p:nvSpPr>
        <p:spPr>
          <a:xfrm>
            <a:off x="2590800" y="1524000"/>
            <a:ext cx="633507" cy="646331"/>
          </a:xfrm>
          <a:prstGeom prst="rect">
            <a:avLst/>
          </a:prstGeom>
          <a:noFill/>
        </p:spPr>
        <p:txBody>
          <a:bodyPr wrap="none" rtlCol="0">
            <a:spAutoFit/>
          </a:bodyPr>
          <a:lstStyle/>
          <a:p>
            <a:r>
              <a:rPr lang="en-US" sz="3600" i="1" smtClean="0">
                <a:latin typeface="Cambria" pitchFamily="18" charset="0"/>
              </a:rPr>
              <a:t>M</a:t>
            </a:r>
            <a:r>
              <a:rPr lang="en-US" sz="3600" i="1" baseline="-25000" smtClean="0">
                <a:latin typeface="Cambria" pitchFamily="18" charset="0"/>
              </a:rPr>
              <a:t>i</a:t>
            </a:r>
            <a:endParaRPr lang="en-US" sz="3600" i="1" baseline="-25000">
              <a:latin typeface="Cambria" pitchFamily="18" charset="0"/>
            </a:endParaRPr>
          </a:p>
        </p:txBody>
      </p:sp>
      <p:sp>
        <p:nvSpPr>
          <p:cNvPr id="33" name="TextBox 32"/>
          <p:cNvSpPr txBox="1"/>
          <p:nvPr/>
        </p:nvSpPr>
        <p:spPr>
          <a:xfrm>
            <a:off x="6096000" y="1752600"/>
            <a:ext cx="631904" cy="646331"/>
          </a:xfrm>
          <a:prstGeom prst="rect">
            <a:avLst/>
          </a:prstGeom>
          <a:noFill/>
        </p:spPr>
        <p:txBody>
          <a:bodyPr wrap="none" rtlCol="0">
            <a:spAutoFit/>
          </a:bodyPr>
          <a:lstStyle/>
          <a:p>
            <a:r>
              <a:rPr lang="en-US" sz="3600" i="1" smtClean="0">
                <a:latin typeface="Cambria" pitchFamily="18" charset="0"/>
              </a:rPr>
              <a:t>M</a:t>
            </a:r>
            <a:r>
              <a:rPr lang="en-US" sz="3600" i="1" baseline="-25000" smtClean="0">
                <a:latin typeface="Cambria" pitchFamily="18" charset="0"/>
              </a:rPr>
              <a:t>j</a:t>
            </a:r>
            <a:endParaRPr lang="en-US" sz="3600" i="1" baseline="-25000">
              <a:latin typeface="Cambria" pitchFamily="18" charset="0"/>
            </a:endParaRPr>
          </a:p>
        </p:txBody>
      </p:sp>
      <p:sp>
        <p:nvSpPr>
          <p:cNvPr id="35" name="TextBox 34"/>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Edge Recovery</a:t>
            </a:r>
          </a:p>
        </p:txBody>
      </p:sp>
      <p:sp>
        <p:nvSpPr>
          <p:cNvPr id="79875" name="Line 3"/>
          <p:cNvSpPr>
            <a:spLocks noChangeShapeType="1"/>
          </p:cNvSpPr>
          <p:nvPr/>
        </p:nvSpPr>
        <p:spPr bwMode="auto">
          <a:xfrm>
            <a:off x="1866900" y="6181725"/>
            <a:ext cx="5667375" cy="1588"/>
          </a:xfrm>
          <a:prstGeom prst="line">
            <a:avLst/>
          </a:prstGeom>
          <a:noFill/>
          <a:ln w="0">
            <a:solidFill>
              <a:srgbClr val="000000"/>
            </a:solidFill>
            <a:round/>
            <a:headEnd/>
            <a:tailEnd/>
          </a:ln>
        </p:spPr>
        <p:txBody>
          <a:bodyPr/>
          <a:lstStyle/>
          <a:p>
            <a:endParaRPr lang="en-US"/>
          </a:p>
        </p:txBody>
      </p:sp>
      <p:sp>
        <p:nvSpPr>
          <p:cNvPr id="79876" name="Line 4"/>
          <p:cNvSpPr>
            <a:spLocks noChangeShapeType="1"/>
          </p:cNvSpPr>
          <p:nvPr/>
        </p:nvSpPr>
        <p:spPr bwMode="auto">
          <a:xfrm flipV="1">
            <a:off x="1866900" y="1704975"/>
            <a:ext cx="1588" cy="4476750"/>
          </a:xfrm>
          <a:prstGeom prst="line">
            <a:avLst/>
          </a:prstGeom>
          <a:noFill/>
          <a:ln w="0">
            <a:solidFill>
              <a:srgbClr val="000000"/>
            </a:solidFill>
            <a:round/>
            <a:headEnd/>
            <a:tailEnd/>
          </a:ln>
        </p:spPr>
        <p:txBody>
          <a:bodyPr/>
          <a:lstStyle/>
          <a:p>
            <a:endParaRPr lang="en-US"/>
          </a:p>
        </p:txBody>
      </p:sp>
      <p:sp>
        <p:nvSpPr>
          <p:cNvPr id="79877" name="Line 5"/>
          <p:cNvSpPr>
            <a:spLocks noChangeShapeType="1"/>
          </p:cNvSpPr>
          <p:nvPr/>
        </p:nvSpPr>
        <p:spPr bwMode="auto">
          <a:xfrm flipV="1">
            <a:off x="1866900" y="6124575"/>
            <a:ext cx="1588" cy="57150"/>
          </a:xfrm>
          <a:prstGeom prst="line">
            <a:avLst/>
          </a:prstGeom>
          <a:noFill/>
          <a:ln w="0">
            <a:solidFill>
              <a:srgbClr val="000000"/>
            </a:solidFill>
            <a:round/>
            <a:headEnd/>
            <a:tailEnd/>
          </a:ln>
        </p:spPr>
        <p:txBody>
          <a:bodyPr/>
          <a:lstStyle/>
          <a:p>
            <a:endParaRPr lang="en-US"/>
          </a:p>
        </p:txBody>
      </p:sp>
      <p:sp>
        <p:nvSpPr>
          <p:cNvPr id="79878" name="Rectangle 6"/>
          <p:cNvSpPr>
            <a:spLocks noChangeArrowheads="1"/>
          </p:cNvSpPr>
          <p:nvPr/>
        </p:nvSpPr>
        <p:spPr bwMode="auto">
          <a:xfrm>
            <a:off x="1790700" y="62103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79879" name="Rectangle 7"/>
          <p:cNvSpPr>
            <a:spLocks noChangeArrowheads="1"/>
          </p:cNvSpPr>
          <p:nvPr/>
        </p:nvSpPr>
        <p:spPr bwMode="auto">
          <a:xfrm>
            <a:off x="7381875" y="6210300"/>
            <a:ext cx="2921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25</a:t>
            </a:r>
            <a:endParaRPr lang="en-US"/>
          </a:p>
        </p:txBody>
      </p:sp>
      <p:sp>
        <p:nvSpPr>
          <p:cNvPr id="79880" name="Line 8"/>
          <p:cNvSpPr>
            <a:spLocks noChangeShapeType="1"/>
          </p:cNvSpPr>
          <p:nvPr/>
        </p:nvSpPr>
        <p:spPr bwMode="auto">
          <a:xfrm>
            <a:off x="1866900" y="6181725"/>
            <a:ext cx="47625" cy="1588"/>
          </a:xfrm>
          <a:prstGeom prst="line">
            <a:avLst/>
          </a:prstGeom>
          <a:noFill/>
          <a:ln w="0">
            <a:solidFill>
              <a:srgbClr val="000000"/>
            </a:solidFill>
            <a:round/>
            <a:headEnd/>
            <a:tailEnd/>
          </a:ln>
        </p:spPr>
        <p:txBody>
          <a:bodyPr/>
          <a:lstStyle/>
          <a:p>
            <a:endParaRPr lang="en-US"/>
          </a:p>
        </p:txBody>
      </p:sp>
      <p:sp>
        <p:nvSpPr>
          <p:cNvPr id="79881" name="Rectangle 9"/>
          <p:cNvSpPr>
            <a:spLocks noChangeArrowheads="1"/>
          </p:cNvSpPr>
          <p:nvPr/>
        </p:nvSpPr>
        <p:spPr bwMode="auto">
          <a:xfrm>
            <a:off x="1676400" y="60198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79882" name="Line 10"/>
          <p:cNvSpPr>
            <a:spLocks noChangeShapeType="1"/>
          </p:cNvSpPr>
          <p:nvPr/>
        </p:nvSpPr>
        <p:spPr bwMode="auto">
          <a:xfrm>
            <a:off x="1866900" y="5600700"/>
            <a:ext cx="47625" cy="1588"/>
          </a:xfrm>
          <a:prstGeom prst="line">
            <a:avLst/>
          </a:prstGeom>
          <a:noFill/>
          <a:ln w="0">
            <a:solidFill>
              <a:srgbClr val="000000"/>
            </a:solidFill>
            <a:round/>
            <a:headEnd/>
            <a:tailEnd/>
          </a:ln>
        </p:spPr>
        <p:txBody>
          <a:bodyPr/>
          <a:lstStyle/>
          <a:p>
            <a:endParaRPr lang="en-US"/>
          </a:p>
        </p:txBody>
      </p:sp>
      <p:sp>
        <p:nvSpPr>
          <p:cNvPr id="79883" name="Rectangle 11"/>
          <p:cNvSpPr>
            <a:spLocks noChangeArrowheads="1"/>
          </p:cNvSpPr>
          <p:nvPr/>
        </p:nvSpPr>
        <p:spPr bwMode="auto">
          <a:xfrm>
            <a:off x="1295400" y="54387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0.01</a:t>
            </a:r>
            <a:endParaRPr lang="en-US"/>
          </a:p>
        </p:txBody>
      </p:sp>
      <p:sp>
        <p:nvSpPr>
          <p:cNvPr id="79884" name="Line 12"/>
          <p:cNvSpPr>
            <a:spLocks noChangeShapeType="1"/>
          </p:cNvSpPr>
          <p:nvPr/>
        </p:nvSpPr>
        <p:spPr bwMode="auto">
          <a:xfrm>
            <a:off x="1866900" y="5019675"/>
            <a:ext cx="47625" cy="1588"/>
          </a:xfrm>
          <a:prstGeom prst="line">
            <a:avLst/>
          </a:prstGeom>
          <a:noFill/>
          <a:ln w="0">
            <a:solidFill>
              <a:srgbClr val="000000"/>
            </a:solidFill>
            <a:round/>
            <a:headEnd/>
            <a:tailEnd/>
          </a:ln>
        </p:spPr>
        <p:txBody>
          <a:bodyPr/>
          <a:lstStyle/>
          <a:p>
            <a:endParaRPr lang="en-US"/>
          </a:p>
        </p:txBody>
      </p:sp>
      <p:sp>
        <p:nvSpPr>
          <p:cNvPr id="79885" name="Rectangle 13"/>
          <p:cNvSpPr>
            <a:spLocks noChangeArrowheads="1"/>
          </p:cNvSpPr>
          <p:nvPr/>
        </p:nvSpPr>
        <p:spPr bwMode="auto">
          <a:xfrm>
            <a:off x="1295400" y="48577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0.02</a:t>
            </a:r>
            <a:endParaRPr lang="en-US"/>
          </a:p>
        </p:txBody>
      </p:sp>
      <p:sp>
        <p:nvSpPr>
          <p:cNvPr id="79886" name="Line 14"/>
          <p:cNvSpPr>
            <a:spLocks noChangeShapeType="1"/>
          </p:cNvSpPr>
          <p:nvPr/>
        </p:nvSpPr>
        <p:spPr bwMode="auto">
          <a:xfrm>
            <a:off x="1866900" y="4448175"/>
            <a:ext cx="47625" cy="1588"/>
          </a:xfrm>
          <a:prstGeom prst="line">
            <a:avLst/>
          </a:prstGeom>
          <a:noFill/>
          <a:ln w="0">
            <a:solidFill>
              <a:srgbClr val="000000"/>
            </a:solidFill>
            <a:round/>
            <a:headEnd/>
            <a:tailEnd/>
          </a:ln>
        </p:spPr>
        <p:txBody>
          <a:bodyPr/>
          <a:lstStyle/>
          <a:p>
            <a:endParaRPr lang="en-US"/>
          </a:p>
        </p:txBody>
      </p:sp>
      <p:sp>
        <p:nvSpPr>
          <p:cNvPr id="79887" name="Rectangle 15"/>
          <p:cNvSpPr>
            <a:spLocks noChangeArrowheads="1"/>
          </p:cNvSpPr>
          <p:nvPr/>
        </p:nvSpPr>
        <p:spPr bwMode="auto">
          <a:xfrm>
            <a:off x="1295400" y="42862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0.03</a:t>
            </a:r>
            <a:endParaRPr lang="en-US"/>
          </a:p>
        </p:txBody>
      </p:sp>
      <p:sp>
        <p:nvSpPr>
          <p:cNvPr id="79888" name="Line 16"/>
          <p:cNvSpPr>
            <a:spLocks noChangeShapeType="1"/>
          </p:cNvSpPr>
          <p:nvPr/>
        </p:nvSpPr>
        <p:spPr bwMode="auto">
          <a:xfrm>
            <a:off x="1866900" y="3867150"/>
            <a:ext cx="47625" cy="1588"/>
          </a:xfrm>
          <a:prstGeom prst="line">
            <a:avLst/>
          </a:prstGeom>
          <a:noFill/>
          <a:ln w="0">
            <a:solidFill>
              <a:srgbClr val="000000"/>
            </a:solidFill>
            <a:round/>
            <a:headEnd/>
            <a:tailEnd/>
          </a:ln>
        </p:spPr>
        <p:txBody>
          <a:bodyPr/>
          <a:lstStyle/>
          <a:p>
            <a:endParaRPr lang="en-US"/>
          </a:p>
        </p:txBody>
      </p:sp>
      <p:sp>
        <p:nvSpPr>
          <p:cNvPr id="79889" name="Rectangle 17"/>
          <p:cNvSpPr>
            <a:spLocks noChangeArrowheads="1"/>
          </p:cNvSpPr>
          <p:nvPr/>
        </p:nvSpPr>
        <p:spPr bwMode="auto">
          <a:xfrm>
            <a:off x="1295400" y="370522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0.04</a:t>
            </a:r>
            <a:endParaRPr lang="en-US"/>
          </a:p>
        </p:txBody>
      </p:sp>
      <p:sp>
        <p:nvSpPr>
          <p:cNvPr id="79890" name="Line 18"/>
          <p:cNvSpPr>
            <a:spLocks noChangeShapeType="1"/>
          </p:cNvSpPr>
          <p:nvPr/>
        </p:nvSpPr>
        <p:spPr bwMode="auto">
          <a:xfrm>
            <a:off x="1866900" y="3286125"/>
            <a:ext cx="47625" cy="1588"/>
          </a:xfrm>
          <a:prstGeom prst="line">
            <a:avLst/>
          </a:prstGeom>
          <a:noFill/>
          <a:ln w="0">
            <a:solidFill>
              <a:srgbClr val="000000"/>
            </a:solidFill>
            <a:round/>
            <a:headEnd/>
            <a:tailEnd/>
          </a:ln>
        </p:spPr>
        <p:txBody>
          <a:bodyPr/>
          <a:lstStyle/>
          <a:p>
            <a:endParaRPr lang="en-US"/>
          </a:p>
        </p:txBody>
      </p:sp>
      <p:sp>
        <p:nvSpPr>
          <p:cNvPr id="79891" name="Rectangle 19"/>
          <p:cNvSpPr>
            <a:spLocks noChangeArrowheads="1"/>
          </p:cNvSpPr>
          <p:nvPr/>
        </p:nvSpPr>
        <p:spPr bwMode="auto">
          <a:xfrm>
            <a:off x="1295400" y="31242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0.05</a:t>
            </a:r>
            <a:endParaRPr lang="en-US"/>
          </a:p>
        </p:txBody>
      </p:sp>
      <p:sp>
        <p:nvSpPr>
          <p:cNvPr id="79892" name="Line 20"/>
          <p:cNvSpPr>
            <a:spLocks noChangeShapeType="1"/>
          </p:cNvSpPr>
          <p:nvPr/>
        </p:nvSpPr>
        <p:spPr bwMode="auto">
          <a:xfrm>
            <a:off x="1866900" y="2714625"/>
            <a:ext cx="47625" cy="1588"/>
          </a:xfrm>
          <a:prstGeom prst="line">
            <a:avLst/>
          </a:prstGeom>
          <a:noFill/>
          <a:ln w="0">
            <a:solidFill>
              <a:srgbClr val="000000"/>
            </a:solidFill>
            <a:round/>
            <a:headEnd/>
            <a:tailEnd/>
          </a:ln>
        </p:spPr>
        <p:txBody>
          <a:bodyPr/>
          <a:lstStyle/>
          <a:p>
            <a:endParaRPr lang="en-US"/>
          </a:p>
        </p:txBody>
      </p:sp>
      <p:sp>
        <p:nvSpPr>
          <p:cNvPr id="79893" name="Rectangle 21"/>
          <p:cNvSpPr>
            <a:spLocks noChangeArrowheads="1"/>
          </p:cNvSpPr>
          <p:nvPr/>
        </p:nvSpPr>
        <p:spPr bwMode="auto">
          <a:xfrm>
            <a:off x="1295400" y="25527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0.06</a:t>
            </a:r>
            <a:endParaRPr lang="en-US"/>
          </a:p>
        </p:txBody>
      </p:sp>
      <p:sp>
        <p:nvSpPr>
          <p:cNvPr id="79894" name="Line 22"/>
          <p:cNvSpPr>
            <a:spLocks noChangeShapeType="1"/>
          </p:cNvSpPr>
          <p:nvPr/>
        </p:nvSpPr>
        <p:spPr bwMode="auto">
          <a:xfrm>
            <a:off x="1866900" y="2133600"/>
            <a:ext cx="47625" cy="1588"/>
          </a:xfrm>
          <a:prstGeom prst="line">
            <a:avLst/>
          </a:prstGeom>
          <a:noFill/>
          <a:ln w="0">
            <a:solidFill>
              <a:srgbClr val="000000"/>
            </a:solidFill>
            <a:round/>
            <a:headEnd/>
            <a:tailEnd/>
          </a:ln>
        </p:spPr>
        <p:txBody>
          <a:bodyPr/>
          <a:lstStyle/>
          <a:p>
            <a:endParaRPr lang="en-US"/>
          </a:p>
        </p:txBody>
      </p:sp>
      <p:sp>
        <p:nvSpPr>
          <p:cNvPr id="79895" name="Rectangle 23"/>
          <p:cNvSpPr>
            <a:spLocks noChangeArrowheads="1"/>
          </p:cNvSpPr>
          <p:nvPr/>
        </p:nvSpPr>
        <p:spPr bwMode="auto">
          <a:xfrm>
            <a:off x="1295400" y="19716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0.07</a:t>
            </a:r>
            <a:endParaRPr lang="en-US"/>
          </a:p>
        </p:txBody>
      </p:sp>
      <p:sp>
        <p:nvSpPr>
          <p:cNvPr id="79896" name="Freeform 24"/>
          <p:cNvSpPr>
            <a:spLocks/>
          </p:cNvSpPr>
          <p:nvPr/>
        </p:nvSpPr>
        <p:spPr bwMode="auto">
          <a:xfrm>
            <a:off x="1866900" y="1704975"/>
            <a:ext cx="5667375" cy="4476750"/>
          </a:xfrm>
          <a:custGeom>
            <a:avLst/>
            <a:gdLst/>
            <a:ahLst/>
            <a:cxnLst>
              <a:cxn ang="0">
                <a:pos x="0" y="0"/>
              </a:cxn>
              <a:cxn ang="0">
                <a:pos x="282" y="24"/>
              </a:cxn>
              <a:cxn ang="0">
                <a:pos x="570" y="78"/>
              </a:cxn>
              <a:cxn ang="0">
                <a:pos x="852" y="60"/>
              </a:cxn>
              <a:cxn ang="0">
                <a:pos x="1140" y="354"/>
              </a:cxn>
              <a:cxn ang="0">
                <a:pos x="1428" y="498"/>
              </a:cxn>
              <a:cxn ang="0">
                <a:pos x="1710" y="546"/>
              </a:cxn>
              <a:cxn ang="0">
                <a:pos x="1998" y="618"/>
              </a:cxn>
              <a:cxn ang="0">
                <a:pos x="2280" y="900"/>
              </a:cxn>
              <a:cxn ang="0">
                <a:pos x="2568" y="1254"/>
              </a:cxn>
              <a:cxn ang="0">
                <a:pos x="2856" y="1788"/>
              </a:cxn>
              <a:cxn ang="0">
                <a:pos x="3138" y="2208"/>
              </a:cxn>
              <a:cxn ang="0">
                <a:pos x="3426" y="2616"/>
              </a:cxn>
              <a:cxn ang="0">
                <a:pos x="3570" y="2820"/>
              </a:cxn>
            </a:cxnLst>
            <a:rect l="0" t="0" r="r" b="b"/>
            <a:pathLst>
              <a:path w="3570" h="2820">
                <a:moveTo>
                  <a:pt x="0" y="0"/>
                </a:moveTo>
                <a:lnTo>
                  <a:pt x="282" y="24"/>
                </a:lnTo>
                <a:lnTo>
                  <a:pt x="570" y="78"/>
                </a:lnTo>
                <a:lnTo>
                  <a:pt x="852" y="60"/>
                </a:lnTo>
                <a:lnTo>
                  <a:pt x="1140" y="354"/>
                </a:lnTo>
                <a:lnTo>
                  <a:pt x="1428" y="498"/>
                </a:lnTo>
                <a:lnTo>
                  <a:pt x="1710" y="546"/>
                </a:lnTo>
                <a:lnTo>
                  <a:pt x="1998" y="618"/>
                </a:lnTo>
                <a:lnTo>
                  <a:pt x="2280" y="900"/>
                </a:lnTo>
                <a:lnTo>
                  <a:pt x="2568" y="1254"/>
                </a:lnTo>
                <a:lnTo>
                  <a:pt x="2856" y="1788"/>
                </a:lnTo>
                <a:lnTo>
                  <a:pt x="3138" y="2208"/>
                </a:lnTo>
                <a:lnTo>
                  <a:pt x="3426" y="2616"/>
                </a:lnTo>
                <a:lnTo>
                  <a:pt x="3570" y="2820"/>
                </a:lnTo>
              </a:path>
            </a:pathLst>
          </a:custGeom>
          <a:noFill/>
          <a:ln w="38100" cap="flat">
            <a:solidFill>
              <a:srgbClr val="000000"/>
            </a:solidFill>
            <a:prstDash val="sysDash"/>
            <a:round/>
            <a:headEnd/>
            <a:tailEnd/>
          </a:ln>
        </p:spPr>
        <p:txBody>
          <a:bodyPr/>
          <a:lstStyle/>
          <a:p>
            <a:endParaRPr lang="en-US"/>
          </a:p>
        </p:txBody>
      </p:sp>
      <p:sp>
        <p:nvSpPr>
          <p:cNvPr id="79897" name="Rectangle 25"/>
          <p:cNvSpPr>
            <a:spLocks noChangeArrowheads="1"/>
          </p:cNvSpPr>
          <p:nvPr/>
        </p:nvSpPr>
        <p:spPr bwMode="auto">
          <a:xfrm>
            <a:off x="3657600" y="6219825"/>
            <a:ext cx="2049463"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edges recovered</a:t>
            </a:r>
            <a:endParaRPr lang="en-US"/>
          </a:p>
        </p:txBody>
      </p:sp>
      <p:sp>
        <p:nvSpPr>
          <p:cNvPr id="79898" name="Rectangle 26"/>
          <p:cNvSpPr>
            <a:spLocks noChangeArrowheads="1"/>
          </p:cNvSpPr>
          <p:nvPr/>
        </p:nvSpPr>
        <p:spPr bwMode="auto">
          <a:xfrm rot="16200000">
            <a:off x="242888" y="3727450"/>
            <a:ext cx="1677987"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relative error</a:t>
            </a:r>
            <a:endParaRPr lang="en-US"/>
          </a:p>
        </p:txBody>
      </p:sp>
      <p:sp>
        <p:nvSpPr>
          <p:cNvPr id="79899" name="Rectangle 27"/>
          <p:cNvSpPr>
            <a:spLocks noChangeArrowheads="1"/>
          </p:cNvSpPr>
          <p:nvPr/>
        </p:nvSpPr>
        <p:spPr bwMode="auto">
          <a:xfrm>
            <a:off x="4210050" y="1409700"/>
            <a:ext cx="9985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6x6 grid</a:t>
            </a:r>
            <a:endParaRPr lang="en-US"/>
          </a:p>
        </p:txBody>
      </p:sp>
      <p:sp>
        <p:nvSpPr>
          <p:cNvPr id="79900" name="Rectangle 28"/>
          <p:cNvSpPr>
            <a:spLocks noChangeArrowheads="1"/>
          </p:cNvSpPr>
          <p:nvPr/>
        </p:nvSpPr>
        <p:spPr bwMode="auto">
          <a:xfrm>
            <a:off x="6161088" y="1447800"/>
            <a:ext cx="2295525" cy="1638300"/>
          </a:xfrm>
          <a:prstGeom prst="rect">
            <a:avLst/>
          </a:prstGeom>
          <a:noFill/>
          <a:ln w="0">
            <a:solidFill>
              <a:srgbClr val="FFFFFF"/>
            </a:solidFill>
            <a:miter lim="800000"/>
            <a:headEnd/>
            <a:tailEnd/>
          </a:ln>
        </p:spPr>
        <p:txBody>
          <a:bodyPr/>
          <a:lstStyle/>
          <a:p>
            <a:endParaRPr lang="en-US"/>
          </a:p>
        </p:txBody>
      </p:sp>
      <p:sp>
        <p:nvSpPr>
          <p:cNvPr id="79901" name="Line 29"/>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79902" name="Line 30"/>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79903" name="Line 31"/>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79904" name="Line 32"/>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79905" name="Line 33"/>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79906" name="Line 34"/>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79907" name="Line 35"/>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79908" name="Line 36"/>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79909" name="Line 37"/>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79910" name="Line 38"/>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79911" name="Rectangle 39"/>
          <p:cNvSpPr>
            <a:spLocks noChangeArrowheads="1"/>
          </p:cNvSpPr>
          <p:nvPr/>
        </p:nvSpPr>
        <p:spPr bwMode="auto">
          <a:xfrm>
            <a:off x="6951663" y="1485900"/>
            <a:ext cx="12382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EC-Z,rand</a:t>
            </a:r>
            <a:endParaRPr lang="en-US"/>
          </a:p>
        </p:txBody>
      </p:sp>
      <p:sp>
        <p:nvSpPr>
          <p:cNvPr id="79912" name="Line 40"/>
          <p:cNvSpPr>
            <a:spLocks noChangeShapeType="1"/>
          </p:cNvSpPr>
          <p:nvPr/>
        </p:nvSpPr>
        <p:spPr bwMode="auto">
          <a:xfrm>
            <a:off x="6313488" y="1638300"/>
            <a:ext cx="476250" cy="1588"/>
          </a:xfrm>
          <a:prstGeom prst="line">
            <a:avLst/>
          </a:prstGeom>
          <a:noFill/>
          <a:ln w="38100">
            <a:solidFill>
              <a:srgbClr val="000000"/>
            </a:solidFill>
            <a:prstDash val="sysDash"/>
            <a:round/>
            <a:headEnd/>
            <a:tailEnd/>
          </a:ln>
        </p:spPr>
        <p:txBody>
          <a:bodyPr/>
          <a:lstStyle/>
          <a:p>
            <a:endParaRPr lang="en-US"/>
          </a:p>
        </p:txBody>
      </p:sp>
      <p:sp>
        <p:nvSpPr>
          <p:cNvPr id="79913" name="Text Box 41"/>
          <p:cNvSpPr txBox="1">
            <a:spLocks noChangeArrowheads="1"/>
          </p:cNvSpPr>
          <p:nvPr/>
        </p:nvSpPr>
        <p:spPr bwMode="auto">
          <a:xfrm>
            <a:off x="111125" y="1157288"/>
            <a:ext cx="1108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Bethe</a:t>
            </a:r>
          </a:p>
        </p:txBody>
      </p:sp>
      <p:sp>
        <p:nvSpPr>
          <p:cNvPr id="79914" name="Text Box 42"/>
          <p:cNvSpPr txBox="1">
            <a:spLocks noChangeArrowheads="1"/>
          </p:cNvSpPr>
          <p:nvPr/>
        </p:nvSpPr>
        <p:spPr bwMode="auto">
          <a:xfrm>
            <a:off x="7553325" y="4891088"/>
            <a:ext cx="1362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exact Z</a:t>
            </a:r>
          </a:p>
        </p:txBody>
      </p:sp>
      <p:cxnSp>
        <p:nvCxnSpPr>
          <p:cNvPr id="79915" name="AutoShape 43"/>
          <p:cNvCxnSpPr>
            <a:cxnSpLocks noChangeShapeType="1"/>
            <a:stCxn id="79913" idx="3"/>
          </p:cNvCxnSpPr>
          <p:nvPr/>
        </p:nvCxnSpPr>
        <p:spPr bwMode="auto">
          <a:xfrm>
            <a:off x="1219200" y="1417638"/>
            <a:ext cx="647700" cy="157162"/>
          </a:xfrm>
          <a:prstGeom prst="curvedConnector2">
            <a:avLst/>
          </a:prstGeom>
          <a:noFill/>
          <a:ln w="50800">
            <a:solidFill>
              <a:schemeClr val="tx1"/>
            </a:solidFill>
            <a:round/>
            <a:headEnd/>
            <a:tailEnd type="triangle" w="med" len="med"/>
          </a:ln>
          <a:effectLst/>
        </p:spPr>
      </p:cxnSp>
      <p:cxnSp>
        <p:nvCxnSpPr>
          <p:cNvPr id="79916" name="AutoShape 44"/>
          <p:cNvCxnSpPr>
            <a:cxnSpLocks noChangeShapeType="1"/>
            <a:stCxn id="79914" idx="2"/>
          </p:cNvCxnSpPr>
          <p:nvPr/>
        </p:nvCxnSpPr>
        <p:spPr bwMode="auto">
          <a:xfrm rot="5400000">
            <a:off x="7571582" y="5496718"/>
            <a:ext cx="749300" cy="576263"/>
          </a:xfrm>
          <a:prstGeom prst="curvedConnector2">
            <a:avLst/>
          </a:prstGeom>
          <a:noFill/>
          <a:ln w="50800">
            <a:solidFill>
              <a:schemeClr val="tx1"/>
            </a:solidFill>
            <a:round/>
            <a:headEnd/>
            <a:tailEnd type="triangle" w="med" len="med"/>
          </a:ln>
          <a:effectLst/>
        </p:spPr>
      </p:cxnSp>
      <p:sp>
        <p:nvSpPr>
          <p:cNvPr id="46" name="TextBox 45"/>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Edge Recovery</a:t>
            </a:r>
          </a:p>
        </p:txBody>
      </p:sp>
      <p:sp>
        <p:nvSpPr>
          <p:cNvPr id="80899" name="Line 3"/>
          <p:cNvSpPr>
            <a:spLocks noChangeShapeType="1"/>
          </p:cNvSpPr>
          <p:nvPr/>
        </p:nvSpPr>
        <p:spPr bwMode="auto">
          <a:xfrm>
            <a:off x="1866900" y="6181725"/>
            <a:ext cx="5667375" cy="1588"/>
          </a:xfrm>
          <a:prstGeom prst="line">
            <a:avLst/>
          </a:prstGeom>
          <a:noFill/>
          <a:ln w="0">
            <a:solidFill>
              <a:srgbClr val="000000"/>
            </a:solidFill>
            <a:round/>
            <a:headEnd/>
            <a:tailEnd/>
          </a:ln>
        </p:spPr>
        <p:txBody>
          <a:bodyPr/>
          <a:lstStyle/>
          <a:p>
            <a:endParaRPr lang="en-US"/>
          </a:p>
        </p:txBody>
      </p:sp>
      <p:sp>
        <p:nvSpPr>
          <p:cNvPr id="80900" name="Line 4"/>
          <p:cNvSpPr>
            <a:spLocks noChangeShapeType="1"/>
          </p:cNvSpPr>
          <p:nvPr/>
        </p:nvSpPr>
        <p:spPr bwMode="auto">
          <a:xfrm flipV="1">
            <a:off x="1866900" y="1704975"/>
            <a:ext cx="1588" cy="4476750"/>
          </a:xfrm>
          <a:prstGeom prst="line">
            <a:avLst/>
          </a:prstGeom>
          <a:noFill/>
          <a:ln w="0">
            <a:solidFill>
              <a:srgbClr val="000000"/>
            </a:solidFill>
            <a:round/>
            <a:headEnd/>
            <a:tailEnd/>
          </a:ln>
        </p:spPr>
        <p:txBody>
          <a:bodyPr/>
          <a:lstStyle/>
          <a:p>
            <a:endParaRPr lang="en-US"/>
          </a:p>
        </p:txBody>
      </p:sp>
      <p:sp>
        <p:nvSpPr>
          <p:cNvPr id="80901" name="Line 5"/>
          <p:cNvSpPr>
            <a:spLocks noChangeShapeType="1"/>
          </p:cNvSpPr>
          <p:nvPr/>
        </p:nvSpPr>
        <p:spPr bwMode="auto">
          <a:xfrm flipV="1">
            <a:off x="1866900" y="6124575"/>
            <a:ext cx="1588" cy="57150"/>
          </a:xfrm>
          <a:prstGeom prst="line">
            <a:avLst/>
          </a:prstGeom>
          <a:noFill/>
          <a:ln w="0">
            <a:solidFill>
              <a:srgbClr val="000000"/>
            </a:solidFill>
            <a:round/>
            <a:headEnd/>
            <a:tailEnd/>
          </a:ln>
        </p:spPr>
        <p:txBody>
          <a:bodyPr/>
          <a:lstStyle/>
          <a:p>
            <a:endParaRPr lang="en-US"/>
          </a:p>
        </p:txBody>
      </p:sp>
      <p:sp>
        <p:nvSpPr>
          <p:cNvPr id="80902" name="Rectangle 6"/>
          <p:cNvSpPr>
            <a:spLocks noChangeArrowheads="1"/>
          </p:cNvSpPr>
          <p:nvPr/>
        </p:nvSpPr>
        <p:spPr bwMode="auto">
          <a:xfrm>
            <a:off x="1790700" y="62103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0903" name="Rectangle 7"/>
          <p:cNvSpPr>
            <a:spLocks noChangeArrowheads="1"/>
          </p:cNvSpPr>
          <p:nvPr/>
        </p:nvSpPr>
        <p:spPr bwMode="auto">
          <a:xfrm>
            <a:off x="7381875" y="6210300"/>
            <a:ext cx="2921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25</a:t>
            </a:r>
            <a:endParaRPr lang="en-US"/>
          </a:p>
        </p:txBody>
      </p:sp>
      <p:sp>
        <p:nvSpPr>
          <p:cNvPr id="80904" name="Line 8"/>
          <p:cNvSpPr>
            <a:spLocks noChangeShapeType="1"/>
          </p:cNvSpPr>
          <p:nvPr/>
        </p:nvSpPr>
        <p:spPr bwMode="auto">
          <a:xfrm>
            <a:off x="1866900" y="6181725"/>
            <a:ext cx="47625" cy="1588"/>
          </a:xfrm>
          <a:prstGeom prst="line">
            <a:avLst/>
          </a:prstGeom>
          <a:noFill/>
          <a:ln w="0">
            <a:solidFill>
              <a:srgbClr val="000000"/>
            </a:solidFill>
            <a:round/>
            <a:headEnd/>
            <a:tailEnd/>
          </a:ln>
        </p:spPr>
        <p:txBody>
          <a:bodyPr/>
          <a:lstStyle/>
          <a:p>
            <a:endParaRPr lang="en-US"/>
          </a:p>
        </p:txBody>
      </p:sp>
      <p:sp>
        <p:nvSpPr>
          <p:cNvPr id="80905" name="Rectangle 9"/>
          <p:cNvSpPr>
            <a:spLocks noChangeArrowheads="1"/>
          </p:cNvSpPr>
          <p:nvPr/>
        </p:nvSpPr>
        <p:spPr bwMode="auto">
          <a:xfrm>
            <a:off x="1676400" y="60198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0906" name="Line 10"/>
          <p:cNvSpPr>
            <a:spLocks noChangeShapeType="1"/>
          </p:cNvSpPr>
          <p:nvPr/>
        </p:nvSpPr>
        <p:spPr bwMode="auto">
          <a:xfrm>
            <a:off x="1866900" y="5600700"/>
            <a:ext cx="47625" cy="1588"/>
          </a:xfrm>
          <a:prstGeom prst="line">
            <a:avLst/>
          </a:prstGeom>
          <a:noFill/>
          <a:ln w="0">
            <a:solidFill>
              <a:srgbClr val="000000"/>
            </a:solidFill>
            <a:round/>
            <a:headEnd/>
            <a:tailEnd/>
          </a:ln>
        </p:spPr>
        <p:txBody>
          <a:bodyPr/>
          <a:lstStyle/>
          <a:p>
            <a:endParaRPr lang="en-US"/>
          </a:p>
        </p:txBody>
      </p:sp>
      <p:sp>
        <p:nvSpPr>
          <p:cNvPr id="80907" name="Rectangle 11"/>
          <p:cNvSpPr>
            <a:spLocks noChangeArrowheads="1"/>
          </p:cNvSpPr>
          <p:nvPr/>
        </p:nvSpPr>
        <p:spPr bwMode="auto">
          <a:xfrm>
            <a:off x="1295400" y="54387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0.01</a:t>
            </a:r>
            <a:endParaRPr lang="en-US"/>
          </a:p>
        </p:txBody>
      </p:sp>
      <p:sp>
        <p:nvSpPr>
          <p:cNvPr id="80908" name="Line 12"/>
          <p:cNvSpPr>
            <a:spLocks noChangeShapeType="1"/>
          </p:cNvSpPr>
          <p:nvPr/>
        </p:nvSpPr>
        <p:spPr bwMode="auto">
          <a:xfrm>
            <a:off x="1866900" y="5019675"/>
            <a:ext cx="47625" cy="1588"/>
          </a:xfrm>
          <a:prstGeom prst="line">
            <a:avLst/>
          </a:prstGeom>
          <a:noFill/>
          <a:ln w="0">
            <a:solidFill>
              <a:srgbClr val="000000"/>
            </a:solidFill>
            <a:round/>
            <a:headEnd/>
            <a:tailEnd/>
          </a:ln>
        </p:spPr>
        <p:txBody>
          <a:bodyPr/>
          <a:lstStyle/>
          <a:p>
            <a:endParaRPr lang="en-US"/>
          </a:p>
        </p:txBody>
      </p:sp>
      <p:sp>
        <p:nvSpPr>
          <p:cNvPr id="80909" name="Rectangle 13"/>
          <p:cNvSpPr>
            <a:spLocks noChangeArrowheads="1"/>
          </p:cNvSpPr>
          <p:nvPr/>
        </p:nvSpPr>
        <p:spPr bwMode="auto">
          <a:xfrm>
            <a:off x="1295400" y="48577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0.02</a:t>
            </a:r>
            <a:endParaRPr lang="en-US"/>
          </a:p>
        </p:txBody>
      </p:sp>
      <p:sp>
        <p:nvSpPr>
          <p:cNvPr id="80910" name="Line 14"/>
          <p:cNvSpPr>
            <a:spLocks noChangeShapeType="1"/>
          </p:cNvSpPr>
          <p:nvPr/>
        </p:nvSpPr>
        <p:spPr bwMode="auto">
          <a:xfrm>
            <a:off x="1866900" y="4448175"/>
            <a:ext cx="47625" cy="1588"/>
          </a:xfrm>
          <a:prstGeom prst="line">
            <a:avLst/>
          </a:prstGeom>
          <a:noFill/>
          <a:ln w="0">
            <a:solidFill>
              <a:srgbClr val="000000"/>
            </a:solidFill>
            <a:round/>
            <a:headEnd/>
            <a:tailEnd/>
          </a:ln>
        </p:spPr>
        <p:txBody>
          <a:bodyPr/>
          <a:lstStyle/>
          <a:p>
            <a:endParaRPr lang="en-US"/>
          </a:p>
        </p:txBody>
      </p:sp>
      <p:sp>
        <p:nvSpPr>
          <p:cNvPr id="80911" name="Rectangle 15"/>
          <p:cNvSpPr>
            <a:spLocks noChangeArrowheads="1"/>
          </p:cNvSpPr>
          <p:nvPr/>
        </p:nvSpPr>
        <p:spPr bwMode="auto">
          <a:xfrm>
            <a:off x="1295400" y="42862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0.03</a:t>
            </a:r>
            <a:endParaRPr lang="en-US"/>
          </a:p>
        </p:txBody>
      </p:sp>
      <p:sp>
        <p:nvSpPr>
          <p:cNvPr id="80912" name="Line 16"/>
          <p:cNvSpPr>
            <a:spLocks noChangeShapeType="1"/>
          </p:cNvSpPr>
          <p:nvPr/>
        </p:nvSpPr>
        <p:spPr bwMode="auto">
          <a:xfrm>
            <a:off x="1866900" y="3867150"/>
            <a:ext cx="47625" cy="1588"/>
          </a:xfrm>
          <a:prstGeom prst="line">
            <a:avLst/>
          </a:prstGeom>
          <a:noFill/>
          <a:ln w="0">
            <a:solidFill>
              <a:srgbClr val="000000"/>
            </a:solidFill>
            <a:round/>
            <a:headEnd/>
            <a:tailEnd/>
          </a:ln>
        </p:spPr>
        <p:txBody>
          <a:bodyPr/>
          <a:lstStyle/>
          <a:p>
            <a:endParaRPr lang="en-US"/>
          </a:p>
        </p:txBody>
      </p:sp>
      <p:sp>
        <p:nvSpPr>
          <p:cNvPr id="80913" name="Rectangle 17"/>
          <p:cNvSpPr>
            <a:spLocks noChangeArrowheads="1"/>
          </p:cNvSpPr>
          <p:nvPr/>
        </p:nvSpPr>
        <p:spPr bwMode="auto">
          <a:xfrm>
            <a:off x="1295400" y="370522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0.04</a:t>
            </a:r>
            <a:endParaRPr lang="en-US"/>
          </a:p>
        </p:txBody>
      </p:sp>
      <p:sp>
        <p:nvSpPr>
          <p:cNvPr id="80914" name="Line 18"/>
          <p:cNvSpPr>
            <a:spLocks noChangeShapeType="1"/>
          </p:cNvSpPr>
          <p:nvPr/>
        </p:nvSpPr>
        <p:spPr bwMode="auto">
          <a:xfrm>
            <a:off x="1866900" y="3286125"/>
            <a:ext cx="47625" cy="1588"/>
          </a:xfrm>
          <a:prstGeom prst="line">
            <a:avLst/>
          </a:prstGeom>
          <a:noFill/>
          <a:ln w="0">
            <a:solidFill>
              <a:srgbClr val="000000"/>
            </a:solidFill>
            <a:round/>
            <a:headEnd/>
            <a:tailEnd/>
          </a:ln>
        </p:spPr>
        <p:txBody>
          <a:bodyPr/>
          <a:lstStyle/>
          <a:p>
            <a:endParaRPr lang="en-US"/>
          </a:p>
        </p:txBody>
      </p:sp>
      <p:sp>
        <p:nvSpPr>
          <p:cNvPr id="80915" name="Rectangle 19"/>
          <p:cNvSpPr>
            <a:spLocks noChangeArrowheads="1"/>
          </p:cNvSpPr>
          <p:nvPr/>
        </p:nvSpPr>
        <p:spPr bwMode="auto">
          <a:xfrm>
            <a:off x="1295400" y="31242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0.05</a:t>
            </a:r>
            <a:endParaRPr lang="en-US"/>
          </a:p>
        </p:txBody>
      </p:sp>
      <p:sp>
        <p:nvSpPr>
          <p:cNvPr id="80916" name="Line 20"/>
          <p:cNvSpPr>
            <a:spLocks noChangeShapeType="1"/>
          </p:cNvSpPr>
          <p:nvPr/>
        </p:nvSpPr>
        <p:spPr bwMode="auto">
          <a:xfrm>
            <a:off x="1866900" y="2714625"/>
            <a:ext cx="47625" cy="1588"/>
          </a:xfrm>
          <a:prstGeom prst="line">
            <a:avLst/>
          </a:prstGeom>
          <a:noFill/>
          <a:ln w="0">
            <a:solidFill>
              <a:srgbClr val="000000"/>
            </a:solidFill>
            <a:round/>
            <a:headEnd/>
            <a:tailEnd/>
          </a:ln>
        </p:spPr>
        <p:txBody>
          <a:bodyPr/>
          <a:lstStyle/>
          <a:p>
            <a:endParaRPr lang="en-US"/>
          </a:p>
        </p:txBody>
      </p:sp>
      <p:sp>
        <p:nvSpPr>
          <p:cNvPr id="80917" name="Rectangle 21"/>
          <p:cNvSpPr>
            <a:spLocks noChangeArrowheads="1"/>
          </p:cNvSpPr>
          <p:nvPr/>
        </p:nvSpPr>
        <p:spPr bwMode="auto">
          <a:xfrm>
            <a:off x="1295400" y="25527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0.06</a:t>
            </a:r>
            <a:endParaRPr lang="en-US"/>
          </a:p>
        </p:txBody>
      </p:sp>
      <p:sp>
        <p:nvSpPr>
          <p:cNvPr id="80918" name="Line 22"/>
          <p:cNvSpPr>
            <a:spLocks noChangeShapeType="1"/>
          </p:cNvSpPr>
          <p:nvPr/>
        </p:nvSpPr>
        <p:spPr bwMode="auto">
          <a:xfrm>
            <a:off x="1866900" y="2133600"/>
            <a:ext cx="47625" cy="1588"/>
          </a:xfrm>
          <a:prstGeom prst="line">
            <a:avLst/>
          </a:prstGeom>
          <a:noFill/>
          <a:ln w="0">
            <a:solidFill>
              <a:srgbClr val="000000"/>
            </a:solidFill>
            <a:round/>
            <a:headEnd/>
            <a:tailEnd/>
          </a:ln>
        </p:spPr>
        <p:txBody>
          <a:bodyPr/>
          <a:lstStyle/>
          <a:p>
            <a:endParaRPr lang="en-US"/>
          </a:p>
        </p:txBody>
      </p:sp>
      <p:sp>
        <p:nvSpPr>
          <p:cNvPr id="80919" name="Rectangle 23"/>
          <p:cNvSpPr>
            <a:spLocks noChangeArrowheads="1"/>
          </p:cNvSpPr>
          <p:nvPr/>
        </p:nvSpPr>
        <p:spPr bwMode="auto">
          <a:xfrm>
            <a:off x="1295400" y="19716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0.07</a:t>
            </a:r>
            <a:endParaRPr lang="en-US"/>
          </a:p>
        </p:txBody>
      </p:sp>
      <p:sp>
        <p:nvSpPr>
          <p:cNvPr id="80920" name="Freeform 24"/>
          <p:cNvSpPr>
            <a:spLocks/>
          </p:cNvSpPr>
          <p:nvPr/>
        </p:nvSpPr>
        <p:spPr bwMode="auto">
          <a:xfrm>
            <a:off x="1866900" y="1704975"/>
            <a:ext cx="5667375" cy="4476750"/>
          </a:xfrm>
          <a:custGeom>
            <a:avLst/>
            <a:gdLst/>
            <a:ahLst/>
            <a:cxnLst>
              <a:cxn ang="0">
                <a:pos x="0" y="0"/>
              </a:cxn>
              <a:cxn ang="0">
                <a:pos x="282" y="24"/>
              </a:cxn>
              <a:cxn ang="0">
                <a:pos x="570" y="78"/>
              </a:cxn>
              <a:cxn ang="0">
                <a:pos x="852" y="60"/>
              </a:cxn>
              <a:cxn ang="0">
                <a:pos x="1140" y="354"/>
              </a:cxn>
              <a:cxn ang="0">
                <a:pos x="1428" y="498"/>
              </a:cxn>
              <a:cxn ang="0">
                <a:pos x="1710" y="546"/>
              </a:cxn>
              <a:cxn ang="0">
                <a:pos x="1998" y="618"/>
              </a:cxn>
              <a:cxn ang="0">
                <a:pos x="2280" y="900"/>
              </a:cxn>
              <a:cxn ang="0">
                <a:pos x="2568" y="1254"/>
              </a:cxn>
              <a:cxn ang="0">
                <a:pos x="2856" y="1788"/>
              </a:cxn>
              <a:cxn ang="0">
                <a:pos x="3138" y="2208"/>
              </a:cxn>
              <a:cxn ang="0">
                <a:pos x="3426" y="2616"/>
              </a:cxn>
              <a:cxn ang="0">
                <a:pos x="3570" y="2820"/>
              </a:cxn>
            </a:cxnLst>
            <a:rect l="0" t="0" r="r" b="b"/>
            <a:pathLst>
              <a:path w="3570" h="2820">
                <a:moveTo>
                  <a:pt x="0" y="0"/>
                </a:moveTo>
                <a:lnTo>
                  <a:pt x="282" y="24"/>
                </a:lnTo>
                <a:lnTo>
                  <a:pt x="570" y="78"/>
                </a:lnTo>
                <a:lnTo>
                  <a:pt x="852" y="60"/>
                </a:lnTo>
                <a:lnTo>
                  <a:pt x="1140" y="354"/>
                </a:lnTo>
                <a:lnTo>
                  <a:pt x="1428" y="498"/>
                </a:lnTo>
                <a:lnTo>
                  <a:pt x="1710" y="546"/>
                </a:lnTo>
                <a:lnTo>
                  <a:pt x="1998" y="618"/>
                </a:lnTo>
                <a:lnTo>
                  <a:pt x="2280" y="900"/>
                </a:lnTo>
                <a:lnTo>
                  <a:pt x="2568" y="1254"/>
                </a:lnTo>
                <a:lnTo>
                  <a:pt x="2856" y="1788"/>
                </a:lnTo>
                <a:lnTo>
                  <a:pt x="3138" y="2208"/>
                </a:lnTo>
                <a:lnTo>
                  <a:pt x="3426" y="2616"/>
                </a:lnTo>
                <a:lnTo>
                  <a:pt x="3570" y="2820"/>
                </a:lnTo>
              </a:path>
            </a:pathLst>
          </a:custGeom>
          <a:noFill/>
          <a:ln w="38100" cap="flat">
            <a:solidFill>
              <a:srgbClr val="000000"/>
            </a:solidFill>
            <a:prstDash val="sysDash"/>
            <a:round/>
            <a:headEnd/>
            <a:tailEnd/>
          </a:ln>
        </p:spPr>
        <p:txBody>
          <a:bodyPr/>
          <a:lstStyle/>
          <a:p>
            <a:endParaRPr lang="en-US"/>
          </a:p>
        </p:txBody>
      </p:sp>
      <p:sp>
        <p:nvSpPr>
          <p:cNvPr id="80921" name="Freeform 25"/>
          <p:cNvSpPr>
            <a:spLocks/>
          </p:cNvSpPr>
          <p:nvPr/>
        </p:nvSpPr>
        <p:spPr bwMode="auto">
          <a:xfrm>
            <a:off x="1866900" y="3543300"/>
            <a:ext cx="5667375" cy="2638425"/>
          </a:xfrm>
          <a:custGeom>
            <a:avLst/>
            <a:gdLst/>
            <a:ahLst/>
            <a:cxnLst>
              <a:cxn ang="0">
                <a:pos x="0" y="0"/>
              </a:cxn>
              <a:cxn ang="0">
                <a:pos x="282" y="156"/>
              </a:cxn>
              <a:cxn ang="0">
                <a:pos x="570" y="426"/>
              </a:cxn>
              <a:cxn ang="0">
                <a:pos x="852" y="522"/>
              </a:cxn>
              <a:cxn ang="0">
                <a:pos x="1140" y="588"/>
              </a:cxn>
              <a:cxn ang="0">
                <a:pos x="1428" y="756"/>
              </a:cxn>
              <a:cxn ang="0">
                <a:pos x="1710" y="930"/>
              </a:cxn>
              <a:cxn ang="0">
                <a:pos x="1998" y="1086"/>
              </a:cxn>
              <a:cxn ang="0">
                <a:pos x="2280" y="1224"/>
              </a:cxn>
              <a:cxn ang="0">
                <a:pos x="2568" y="1374"/>
              </a:cxn>
              <a:cxn ang="0">
                <a:pos x="2856" y="1524"/>
              </a:cxn>
              <a:cxn ang="0">
                <a:pos x="3138" y="1590"/>
              </a:cxn>
              <a:cxn ang="0">
                <a:pos x="3426" y="1662"/>
              </a:cxn>
              <a:cxn ang="0">
                <a:pos x="3570" y="1662"/>
              </a:cxn>
            </a:cxnLst>
            <a:rect l="0" t="0" r="r" b="b"/>
            <a:pathLst>
              <a:path w="3570" h="1662">
                <a:moveTo>
                  <a:pt x="0" y="0"/>
                </a:moveTo>
                <a:lnTo>
                  <a:pt x="282" y="156"/>
                </a:lnTo>
                <a:lnTo>
                  <a:pt x="570" y="426"/>
                </a:lnTo>
                <a:lnTo>
                  <a:pt x="852" y="522"/>
                </a:lnTo>
                <a:lnTo>
                  <a:pt x="1140" y="588"/>
                </a:lnTo>
                <a:lnTo>
                  <a:pt x="1428" y="756"/>
                </a:lnTo>
                <a:lnTo>
                  <a:pt x="1710" y="930"/>
                </a:lnTo>
                <a:lnTo>
                  <a:pt x="1998" y="1086"/>
                </a:lnTo>
                <a:lnTo>
                  <a:pt x="2280" y="1224"/>
                </a:lnTo>
                <a:lnTo>
                  <a:pt x="2568" y="1374"/>
                </a:lnTo>
                <a:lnTo>
                  <a:pt x="2856" y="1524"/>
                </a:lnTo>
                <a:lnTo>
                  <a:pt x="3138" y="1590"/>
                </a:lnTo>
                <a:lnTo>
                  <a:pt x="3426" y="1662"/>
                </a:lnTo>
                <a:lnTo>
                  <a:pt x="3570" y="1662"/>
                </a:lnTo>
              </a:path>
            </a:pathLst>
          </a:custGeom>
          <a:noFill/>
          <a:ln w="38100" cap="flat">
            <a:solidFill>
              <a:srgbClr val="000000"/>
            </a:solidFill>
            <a:prstDash val="solid"/>
            <a:round/>
            <a:headEnd/>
            <a:tailEnd/>
          </a:ln>
        </p:spPr>
        <p:txBody>
          <a:bodyPr/>
          <a:lstStyle/>
          <a:p>
            <a:endParaRPr lang="en-US"/>
          </a:p>
        </p:txBody>
      </p:sp>
      <p:sp>
        <p:nvSpPr>
          <p:cNvPr id="80922" name="Rectangle 26"/>
          <p:cNvSpPr>
            <a:spLocks noChangeArrowheads="1"/>
          </p:cNvSpPr>
          <p:nvPr/>
        </p:nvSpPr>
        <p:spPr bwMode="auto">
          <a:xfrm>
            <a:off x="3657600" y="6219825"/>
            <a:ext cx="2049463"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edges recovered</a:t>
            </a:r>
            <a:endParaRPr lang="en-US"/>
          </a:p>
        </p:txBody>
      </p:sp>
      <p:sp>
        <p:nvSpPr>
          <p:cNvPr id="80923" name="Rectangle 27"/>
          <p:cNvSpPr>
            <a:spLocks noChangeArrowheads="1"/>
          </p:cNvSpPr>
          <p:nvPr/>
        </p:nvSpPr>
        <p:spPr bwMode="auto">
          <a:xfrm rot="16200000">
            <a:off x="242888" y="3727450"/>
            <a:ext cx="1677987"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relative error</a:t>
            </a:r>
            <a:endParaRPr lang="en-US"/>
          </a:p>
        </p:txBody>
      </p:sp>
      <p:sp>
        <p:nvSpPr>
          <p:cNvPr id="80924" name="Rectangle 28"/>
          <p:cNvSpPr>
            <a:spLocks noChangeArrowheads="1"/>
          </p:cNvSpPr>
          <p:nvPr/>
        </p:nvSpPr>
        <p:spPr bwMode="auto">
          <a:xfrm>
            <a:off x="4210050" y="1409700"/>
            <a:ext cx="9985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6x6 grid</a:t>
            </a:r>
            <a:endParaRPr lang="en-US"/>
          </a:p>
        </p:txBody>
      </p:sp>
      <p:sp>
        <p:nvSpPr>
          <p:cNvPr id="80925" name="Rectangle 29"/>
          <p:cNvSpPr>
            <a:spLocks noChangeArrowheads="1"/>
          </p:cNvSpPr>
          <p:nvPr/>
        </p:nvSpPr>
        <p:spPr bwMode="auto">
          <a:xfrm>
            <a:off x="6161088" y="1447800"/>
            <a:ext cx="2295525" cy="1638300"/>
          </a:xfrm>
          <a:prstGeom prst="rect">
            <a:avLst/>
          </a:prstGeom>
          <a:noFill/>
          <a:ln w="0">
            <a:solidFill>
              <a:srgbClr val="FFFFFF"/>
            </a:solidFill>
            <a:miter lim="800000"/>
            <a:headEnd/>
            <a:tailEnd/>
          </a:ln>
        </p:spPr>
        <p:txBody>
          <a:bodyPr/>
          <a:lstStyle/>
          <a:p>
            <a:endParaRPr lang="en-US"/>
          </a:p>
        </p:txBody>
      </p:sp>
      <p:sp>
        <p:nvSpPr>
          <p:cNvPr id="80926" name="Line 30"/>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0927" name="Line 31"/>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0928" name="Line 32"/>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0929" name="Line 33"/>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0930" name="Line 34"/>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0931" name="Line 35"/>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0932" name="Line 36"/>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0933" name="Line 37"/>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0934" name="Line 38"/>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0935" name="Line 39"/>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0936" name="Rectangle 40"/>
          <p:cNvSpPr>
            <a:spLocks noChangeArrowheads="1"/>
          </p:cNvSpPr>
          <p:nvPr/>
        </p:nvSpPr>
        <p:spPr bwMode="auto">
          <a:xfrm>
            <a:off x="6951663" y="1485900"/>
            <a:ext cx="12382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EC-Z,rand</a:t>
            </a:r>
            <a:endParaRPr lang="en-US"/>
          </a:p>
        </p:txBody>
      </p:sp>
      <p:sp>
        <p:nvSpPr>
          <p:cNvPr id="80937" name="Rectangle 41"/>
          <p:cNvSpPr>
            <a:spLocks noChangeArrowheads="1"/>
          </p:cNvSpPr>
          <p:nvPr/>
        </p:nvSpPr>
        <p:spPr bwMode="auto">
          <a:xfrm>
            <a:off x="6951663" y="1800225"/>
            <a:ext cx="127317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EC-G,rand</a:t>
            </a:r>
            <a:endParaRPr lang="en-US"/>
          </a:p>
        </p:txBody>
      </p:sp>
      <p:sp>
        <p:nvSpPr>
          <p:cNvPr id="80938" name="Line 42"/>
          <p:cNvSpPr>
            <a:spLocks noChangeShapeType="1"/>
          </p:cNvSpPr>
          <p:nvPr/>
        </p:nvSpPr>
        <p:spPr bwMode="auto">
          <a:xfrm>
            <a:off x="6313488" y="1638300"/>
            <a:ext cx="476250" cy="1588"/>
          </a:xfrm>
          <a:prstGeom prst="line">
            <a:avLst/>
          </a:prstGeom>
          <a:noFill/>
          <a:ln w="38100">
            <a:solidFill>
              <a:srgbClr val="000000"/>
            </a:solidFill>
            <a:prstDash val="sysDash"/>
            <a:round/>
            <a:headEnd/>
            <a:tailEnd/>
          </a:ln>
        </p:spPr>
        <p:txBody>
          <a:bodyPr/>
          <a:lstStyle/>
          <a:p>
            <a:endParaRPr lang="en-US"/>
          </a:p>
        </p:txBody>
      </p:sp>
      <p:sp>
        <p:nvSpPr>
          <p:cNvPr id="80939" name="Line 43"/>
          <p:cNvSpPr>
            <a:spLocks noChangeShapeType="1"/>
          </p:cNvSpPr>
          <p:nvPr/>
        </p:nvSpPr>
        <p:spPr bwMode="auto">
          <a:xfrm>
            <a:off x="6313488" y="1952625"/>
            <a:ext cx="476250" cy="1588"/>
          </a:xfrm>
          <a:prstGeom prst="line">
            <a:avLst/>
          </a:prstGeom>
          <a:noFill/>
          <a:ln w="38100">
            <a:solidFill>
              <a:srgbClr val="000000"/>
            </a:solidFill>
            <a:round/>
            <a:headEnd/>
            <a:tailEnd/>
          </a:ln>
        </p:spPr>
        <p:txBody>
          <a:bodyPr/>
          <a:lstStyle/>
          <a:p>
            <a:endParaRPr lang="en-US"/>
          </a:p>
        </p:txBody>
      </p:sp>
      <p:sp>
        <p:nvSpPr>
          <p:cNvPr id="80940" name="Text Box 44"/>
          <p:cNvSpPr txBox="1">
            <a:spLocks noChangeArrowheads="1"/>
          </p:cNvSpPr>
          <p:nvPr/>
        </p:nvSpPr>
        <p:spPr bwMode="auto">
          <a:xfrm>
            <a:off x="111125" y="1157288"/>
            <a:ext cx="1108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Bethe</a:t>
            </a:r>
          </a:p>
        </p:txBody>
      </p:sp>
      <p:sp>
        <p:nvSpPr>
          <p:cNvPr id="80941" name="Text Box 45"/>
          <p:cNvSpPr txBox="1">
            <a:spLocks noChangeArrowheads="1"/>
          </p:cNvSpPr>
          <p:nvPr/>
        </p:nvSpPr>
        <p:spPr bwMode="auto">
          <a:xfrm>
            <a:off x="7553325" y="4891088"/>
            <a:ext cx="1362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exact Z</a:t>
            </a:r>
          </a:p>
        </p:txBody>
      </p:sp>
      <p:cxnSp>
        <p:nvCxnSpPr>
          <p:cNvPr id="80942" name="AutoShape 46"/>
          <p:cNvCxnSpPr>
            <a:cxnSpLocks noChangeShapeType="1"/>
            <a:stCxn id="80940" idx="3"/>
          </p:cNvCxnSpPr>
          <p:nvPr/>
        </p:nvCxnSpPr>
        <p:spPr bwMode="auto">
          <a:xfrm>
            <a:off x="1219200" y="1417638"/>
            <a:ext cx="647700" cy="157162"/>
          </a:xfrm>
          <a:prstGeom prst="curvedConnector2">
            <a:avLst/>
          </a:prstGeom>
          <a:noFill/>
          <a:ln w="50800">
            <a:solidFill>
              <a:schemeClr val="tx1"/>
            </a:solidFill>
            <a:round/>
            <a:headEnd/>
            <a:tailEnd type="triangle" w="med" len="med"/>
          </a:ln>
          <a:effectLst/>
        </p:spPr>
      </p:cxnSp>
      <p:cxnSp>
        <p:nvCxnSpPr>
          <p:cNvPr id="80943" name="AutoShape 47"/>
          <p:cNvCxnSpPr>
            <a:cxnSpLocks noChangeShapeType="1"/>
            <a:stCxn id="80941" idx="2"/>
          </p:cNvCxnSpPr>
          <p:nvPr/>
        </p:nvCxnSpPr>
        <p:spPr bwMode="auto">
          <a:xfrm rot="5400000">
            <a:off x="7571582" y="5496718"/>
            <a:ext cx="749300" cy="576263"/>
          </a:xfrm>
          <a:prstGeom prst="curvedConnector2">
            <a:avLst/>
          </a:prstGeom>
          <a:noFill/>
          <a:ln w="50800">
            <a:solidFill>
              <a:schemeClr val="tx1"/>
            </a:solidFill>
            <a:round/>
            <a:headEnd/>
            <a:tailEnd type="triangle" w="med" len="med"/>
          </a:ln>
          <a:effectLst/>
        </p:spPr>
      </p:cxnSp>
      <p:sp>
        <p:nvSpPr>
          <p:cNvPr id="49" name="TextBox 48"/>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sz="half" idx="1"/>
          </p:nvPr>
        </p:nvSpPr>
        <p:spPr/>
        <p:txBody>
          <a:bodyPr/>
          <a:lstStyle/>
          <a:p>
            <a:r>
              <a:rPr lang="en-US" dirty="0" smtClean="0"/>
              <a:t>Given model </a:t>
            </a:r>
            <a:r>
              <a:rPr lang="en-US" dirty="0" smtClean="0">
                <a:latin typeface="Lucida Calligraphy" pitchFamily="66" charset="0"/>
              </a:rPr>
              <a:t>M</a:t>
            </a:r>
            <a:r>
              <a:rPr lang="en-US" dirty="0" smtClean="0"/>
              <a:t> </a:t>
            </a:r>
          </a:p>
          <a:p>
            <a:r>
              <a:rPr lang="en-US" dirty="0" smtClean="0"/>
              <a:t>Relax the model</a:t>
            </a:r>
          </a:p>
          <a:p>
            <a:r>
              <a:rPr lang="en-US" dirty="0" smtClean="0"/>
              <a:t>Reason in</a:t>
            </a:r>
            <a:br>
              <a:rPr lang="en-US" dirty="0" smtClean="0"/>
            </a:br>
            <a:r>
              <a:rPr lang="en-US" dirty="0" smtClean="0"/>
              <a:t>simpler model</a:t>
            </a:r>
          </a:p>
        </p:txBody>
      </p:sp>
      <p:sp>
        <p:nvSpPr>
          <p:cNvPr id="5" name="Oval 4"/>
          <p:cNvSpPr/>
          <p:nvPr/>
        </p:nvSpPr>
        <p:spPr>
          <a:xfrm>
            <a:off x="4876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Oval 5"/>
          <p:cNvSpPr/>
          <p:nvPr/>
        </p:nvSpPr>
        <p:spPr>
          <a:xfrm>
            <a:off x="7162800" y="16764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3733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019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8305800" y="33528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4876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7162800" y="5029200"/>
            <a:ext cx="457200" cy="45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4" name="Straight Arrow Connector 13"/>
          <p:cNvCxnSpPr>
            <a:stCxn id="5" idx="3"/>
            <a:endCxn id="9" idx="7"/>
          </p:cNvCxnSpPr>
          <p:nvPr/>
        </p:nvCxnSpPr>
        <p:spPr>
          <a:xfrm rot="5400000">
            <a:off x="3857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5"/>
            <a:endCxn id="10" idx="1"/>
          </p:cNvCxnSpPr>
          <p:nvPr/>
        </p:nvCxnSpPr>
        <p:spPr>
          <a:xfrm rot="16200000" flipH="1">
            <a:off x="5000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10" idx="7"/>
          </p:cNvCxnSpPr>
          <p:nvPr/>
        </p:nvCxnSpPr>
        <p:spPr>
          <a:xfrm rot="5400000">
            <a:off x="6143345" y="23333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8" idx="7"/>
          </p:cNvCxnSpPr>
          <p:nvPr/>
        </p:nvCxnSpPr>
        <p:spPr>
          <a:xfrm rot="5400000">
            <a:off x="5000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5"/>
            <a:endCxn id="12" idx="1"/>
          </p:cNvCxnSpPr>
          <p:nvPr/>
        </p:nvCxnSpPr>
        <p:spPr>
          <a:xfrm rot="16200000" flipH="1">
            <a:off x="6143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2" idx="7"/>
          </p:cNvCxnSpPr>
          <p:nvPr/>
        </p:nvCxnSpPr>
        <p:spPr>
          <a:xfrm rot="5400000">
            <a:off x="7286345" y="4009745"/>
            <a:ext cx="1353110" cy="81971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81267" y="3957935"/>
            <a:ext cx="505267" cy="923330"/>
          </a:xfrm>
          <a:prstGeom prst="rect">
            <a:avLst/>
          </a:prstGeom>
          <a:noFill/>
        </p:spPr>
        <p:txBody>
          <a:bodyPr wrap="none" rtlCol="0" anchor="ctr" anchorCtr="0">
            <a:spAutoFit/>
          </a:bodyPr>
          <a:lstStyle/>
          <a:p>
            <a:r>
              <a:rPr lang="en-US" sz="5400" dirty="0" smtClean="0">
                <a:sym typeface="Symbol"/>
              </a:rPr>
              <a:t>?</a:t>
            </a:r>
            <a:endParaRPr lang="en-US" sz="5400" dirty="0"/>
          </a:p>
        </p:txBody>
      </p:sp>
      <p:sp>
        <p:nvSpPr>
          <p:cNvPr id="19" name="TextBox 18"/>
          <p:cNvSpPr txBox="1"/>
          <p:nvPr/>
        </p:nvSpPr>
        <p:spPr>
          <a:xfrm>
            <a:off x="7710267" y="2281535"/>
            <a:ext cx="505267" cy="923330"/>
          </a:xfrm>
          <a:prstGeom prst="rect">
            <a:avLst/>
          </a:prstGeom>
          <a:noFill/>
        </p:spPr>
        <p:txBody>
          <a:bodyPr wrap="none" rtlCol="0" anchor="ctr" anchorCtr="0">
            <a:spAutoFit/>
          </a:bodyPr>
          <a:lstStyle/>
          <a:p>
            <a:r>
              <a:rPr lang="en-US" sz="5400" dirty="0" smtClean="0">
                <a:sym typeface="Symbol"/>
              </a:rPr>
              <a:t>?</a:t>
            </a:r>
            <a:endParaRPr lang="en-US" sz="5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Edge Recovery</a:t>
            </a:r>
          </a:p>
        </p:txBody>
      </p:sp>
      <p:sp>
        <p:nvSpPr>
          <p:cNvPr id="81923" name="Line 3"/>
          <p:cNvSpPr>
            <a:spLocks noChangeShapeType="1"/>
          </p:cNvSpPr>
          <p:nvPr/>
        </p:nvSpPr>
        <p:spPr bwMode="auto">
          <a:xfrm>
            <a:off x="1866900" y="6181725"/>
            <a:ext cx="5667375" cy="1588"/>
          </a:xfrm>
          <a:prstGeom prst="line">
            <a:avLst/>
          </a:prstGeom>
          <a:noFill/>
          <a:ln w="0">
            <a:solidFill>
              <a:srgbClr val="000000"/>
            </a:solidFill>
            <a:round/>
            <a:headEnd/>
            <a:tailEnd/>
          </a:ln>
        </p:spPr>
        <p:txBody>
          <a:bodyPr/>
          <a:lstStyle/>
          <a:p>
            <a:endParaRPr lang="en-US"/>
          </a:p>
        </p:txBody>
      </p:sp>
      <p:sp>
        <p:nvSpPr>
          <p:cNvPr id="81924" name="Line 4"/>
          <p:cNvSpPr>
            <a:spLocks noChangeShapeType="1"/>
          </p:cNvSpPr>
          <p:nvPr/>
        </p:nvSpPr>
        <p:spPr bwMode="auto">
          <a:xfrm flipV="1">
            <a:off x="1866900" y="1704975"/>
            <a:ext cx="1588" cy="4476750"/>
          </a:xfrm>
          <a:prstGeom prst="line">
            <a:avLst/>
          </a:prstGeom>
          <a:noFill/>
          <a:ln w="0">
            <a:solidFill>
              <a:srgbClr val="000000"/>
            </a:solidFill>
            <a:round/>
            <a:headEnd/>
            <a:tailEnd/>
          </a:ln>
        </p:spPr>
        <p:txBody>
          <a:bodyPr/>
          <a:lstStyle/>
          <a:p>
            <a:endParaRPr lang="en-US"/>
          </a:p>
        </p:txBody>
      </p:sp>
      <p:sp>
        <p:nvSpPr>
          <p:cNvPr id="81925" name="Line 5"/>
          <p:cNvSpPr>
            <a:spLocks noChangeShapeType="1"/>
          </p:cNvSpPr>
          <p:nvPr/>
        </p:nvSpPr>
        <p:spPr bwMode="auto">
          <a:xfrm flipV="1">
            <a:off x="1866900" y="6124575"/>
            <a:ext cx="1588" cy="57150"/>
          </a:xfrm>
          <a:prstGeom prst="line">
            <a:avLst/>
          </a:prstGeom>
          <a:noFill/>
          <a:ln w="0">
            <a:solidFill>
              <a:srgbClr val="000000"/>
            </a:solidFill>
            <a:round/>
            <a:headEnd/>
            <a:tailEnd/>
          </a:ln>
        </p:spPr>
        <p:txBody>
          <a:bodyPr/>
          <a:lstStyle/>
          <a:p>
            <a:endParaRPr lang="en-US"/>
          </a:p>
        </p:txBody>
      </p:sp>
      <p:sp>
        <p:nvSpPr>
          <p:cNvPr id="81926" name="Rectangle 6"/>
          <p:cNvSpPr>
            <a:spLocks noChangeArrowheads="1"/>
          </p:cNvSpPr>
          <p:nvPr/>
        </p:nvSpPr>
        <p:spPr bwMode="auto">
          <a:xfrm>
            <a:off x="1790700" y="62103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1927" name="Line 7"/>
          <p:cNvSpPr>
            <a:spLocks noChangeShapeType="1"/>
          </p:cNvSpPr>
          <p:nvPr/>
        </p:nvSpPr>
        <p:spPr bwMode="auto">
          <a:xfrm flipV="1">
            <a:off x="7534275" y="6124575"/>
            <a:ext cx="1588" cy="57150"/>
          </a:xfrm>
          <a:prstGeom prst="line">
            <a:avLst/>
          </a:prstGeom>
          <a:noFill/>
          <a:ln w="0">
            <a:solidFill>
              <a:srgbClr val="000000"/>
            </a:solidFill>
            <a:round/>
            <a:headEnd/>
            <a:tailEnd/>
          </a:ln>
        </p:spPr>
        <p:txBody>
          <a:bodyPr/>
          <a:lstStyle/>
          <a:p>
            <a:endParaRPr lang="en-US"/>
          </a:p>
        </p:txBody>
      </p:sp>
      <p:sp>
        <p:nvSpPr>
          <p:cNvPr id="81928" name="Rectangle 8"/>
          <p:cNvSpPr>
            <a:spLocks noChangeArrowheads="1"/>
          </p:cNvSpPr>
          <p:nvPr/>
        </p:nvSpPr>
        <p:spPr bwMode="auto">
          <a:xfrm>
            <a:off x="7381875" y="6210300"/>
            <a:ext cx="2921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25</a:t>
            </a:r>
            <a:endParaRPr lang="en-US"/>
          </a:p>
        </p:txBody>
      </p:sp>
      <p:sp>
        <p:nvSpPr>
          <p:cNvPr id="81929" name="Line 9"/>
          <p:cNvSpPr>
            <a:spLocks noChangeShapeType="1"/>
          </p:cNvSpPr>
          <p:nvPr/>
        </p:nvSpPr>
        <p:spPr bwMode="auto">
          <a:xfrm>
            <a:off x="1866900" y="6181725"/>
            <a:ext cx="47625" cy="1588"/>
          </a:xfrm>
          <a:prstGeom prst="line">
            <a:avLst/>
          </a:prstGeom>
          <a:noFill/>
          <a:ln w="0">
            <a:solidFill>
              <a:srgbClr val="000000"/>
            </a:solidFill>
            <a:round/>
            <a:headEnd/>
            <a:tailEnd/>
          </a:ln>
        </p:spPr>
        <p:txBody>
          <a:bodyPr/>
          <a:lstStyle/>
          <a:p>
            <a:endParaRPr lang="en-US"/>
          </a:p>
        </p:txBody>
      </p:sp>
      <p:sp>
        <p:nvSpPr>
          <p:cNvPr id="81930" name="Rectangle 10"/>
          <p:cNvSpPr>
            <a:spLocks noChangeArrowheads="1"/>
          </p:cNvSpPr>
          <p:nvPr/>
        </p:nvSpPr>
        <p:spPr bwMode="auto">
          <a:xfrm>
            <a:off x="1676400" y="60198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1931" name="Line 11"/>
          <p:cNvSpPr>
            <a:spLocks noChangeShapeType="1"/>
          </p:cNvSpPr>
          <p:nvPr/>
        </p:nvSpPr>
        <p:spPr bwMode="auto">
          <a:xfrm>
            <a:off x="1866900" y="5600700"/>
            <a:ext cx="47625" cy="1588"/>
          </a:xfrm>
          <a:prstGeom prst="line">
            <a:avLst/>
          </a:prstGeom>
          <a:noFill/>
          <a:ln w="0">
            <a:solidFill>
              <a:srgbClr val="000000"/>
            </a:solidFill>
            <a:round/>
            <a:headEnd/>
            <a:tailEnd/>
          </a:ln>
        </p:spPr>
        <p:txBody>
          <a:bodyPr/>
          <a:lstStyle/>
          <a:p>
            <a:endParaRPr lang="en-US"/>
          </a:p>
        </p:txBody>
      </p:sp>
      <p:sp>
        <p:nvSpPr>
          <p:cNvPr id="81932" name="Rectangle 12"/>
          <p:cNvSpPr>
            <a:spLocks noChangeArrowheads="1"/>
          </p:cNvSpPr>
          <p:nvPr/>
        </p:nvSpPr>
        <p:spPr bwMode="auto">
          <a:xfrm>
            <a:off x="1295400" y="54387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0.01</a:t>
            </a:r>
            <a:endParaRPr lang="en-US"/>
          </a:p>
        </p:txBody>
      </p:sp>
      <p:sp>
        <p:nvSpPr>
          <p:cNvPr id="81933" name="Line 13"/>
          <p:cNvSpPr>
            <a:spLocks noChangeShapeType="1"/>
          </p:cNvSpPr>
          <p:nvPr/>
        </p:nvSpPr>
        <p:spPr bwMode="auto">
          <a:xfrm>
            <a:off x="1866900" y="5019675"/>
            <a:ext cx="47625" cy="1588"/>
          </a:xfrm>
          <a:prstGeom prst="line">
            <a:avLst/>
          </a:prstGeom>
          <a:noFill/>
          <a:ln w="0">
            <a:solidFill>
              <a:srgbClr val="000000"/>
            </a:solidFill>
            <a:round/>
            <a:headEnd/>
            <a:tailEnd/>
          </a:ln>
        </p:spPr>
        <p:txBody>
          <a:bodyPr/>
          <a:lstStyle/>
          <a:p>
            <a:endParaRPr lang="en-US"/>
          </a:p>
        </p:txBody>
      </p:sp>
      <p:sp>
        <p:nvSpPr>
          <p:cNvPr id="81934" name="Rectangle 14"/>
          <p:cNvSpPr>
            <a:spLocks noChangeArrowheads="1"/>
          </p:cNvSpPr>
          <p:nvPr/>
        </p:nvSpPr>
        <p:spPr bwMode="auto">
          <a:xfrm>
            <a:off x="1295400" y="48577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0.02</a:t>
            </a:r>
            <a:endParaRPr lang="en-US"/>
          </a:p>
        </p:txBody>
      </p:sp>
      <p:sp>
        <p:nvSpPr>
          <p:cNvPr id="81935" name="Line 15"/>
          <p:cNvSpPr>
            <a:spLocks noChangeShapeType="1"/>
          </p:cNvSpPr>
          <p:nvPr/>
        </p:nvSpPr>
        <p:spPr bwMode="auto">
          <a:xfrm>
            <a:off x="1866900" y="4448175"/>
            <a:ext cx="47625" cy="1588"/>
          </a:xfrm>
          <a:prstGeom prst="line">
            <a:avLst/>
          </a:prstGeom>
          <a:noFill/>
          <a:ln w="0">
            <a:solidFill>
              <a:srgbClr val="000000"/>
            </a:solidFill>
            <a:round/>
            <a:headEnd/>
            <a:tailEnd/>
          </a:ln>
        </p:spPr>
        <p:txBody>
          <a:bodyPr/>
          <a:lstStyle/>
          <a:p>
            <a:endParaRPr lang="en-US"/>
          </a:p>
        </p:txBody>
      </p:sp>
      <p:sp>
        <p:nvSpPr>
          <p:cNvPr id="81936" name="Rectangle 16"/>
          <p:cNvSpPr>
            <a:spLocks noChangeArrowheads="1"/>
          </p:cNvSpPr>
          <p:nvPr/>
        </p:nvSpPr>
        <p:spPr bwMode="auto">
          <a:xfrm>
            <a:off x="1295400" y="42862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0.03</a:t>
            </a:r>
            <a:endParaRPr lang="en-US"/>
          </a:p>
        </p:txBody>
      </p:sp>
      <p:sp>
        <p:nvSpPr>
          <p:cNvPr id="81937" name="Line 17"/>
          <p:cNvSpPr>
            <a:spLocks noChangeShapeType="1"/>
          </p:cNvSpPr>
          <p:nvPr/>
        </p:nvSpPr>
        <p:spPr bwMode="auto">
          <a:xfrm>
            <a:off x="1866900" y="3867150"/>
            <a:ext cx="47625" cy="1588"/>
          </a:xfrm>
          <a:prstGeom prst="line">
            <a:avLst/>
          </a:prstGeom>
          <a:noFill/>
          <a:ln w="0">
            <a:solidFill>
              <a:srgbClr val="000000"/>
            </a:solidFill>
            <a:round/>
            <a:headEnd/>
            <a:tailEnd/>
          </a:ln>
        </p:spPr>
        <p:txBody>
          <a:bodyPr/>
          <a:lstStyle/>
          <a:p>
            <a:endParaRPr lang="en-US"/>
          </a:p>
        </p:txBody>
      </p:sp>
      <p:sp>
        <p:nvSpPr>
          <p:cNvPr id="81938" name="Rectangle 18"/>
          <p:cNvSpPr>
            <a:spLocks noChangeArrowheads="1"/>
          </p:cNvSpPr>
          <p:nvPr/>
        </p:nvSpPr>
        <p:spPr bwMode="auto">
          <a:xfrm>
            <a:off x="1295400" y="370522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0.04</a:t>
            </a:r>
            <a:endParaRPr lang="en-US"/>
          </a:p>
        </p:txBody>
      </p:sp>
      <p:sp>
        <p:nvSpPr>
          <p:cNvPr id="81939" name="Line 19"/>
          <p:cNvSpPr>
            <a:spLocks noChangeShapeType="1"/>
          </p:cNvSpPr>
          <p:nvPr/>
        </p:nvSpPr>
        <p:spPr bwMode="auto">
          <a:xfrm>
            <a:off x="1866900" y="3286125"/>
            <a:ext cx="47625" cy="1588"/>
          </a:xfrm>
          <a:prstGeom prst="line">
            <a:avLst/>
          </a:prstGeom>
          <a:noFill/>
          <a:ln w="0">
            <a:solidFill>
              <a:srgbClr val="000000"/>
            </a:solidFill>
            <a:round/>
            <a:headEnd/>
            <a:tailEnd/>
          </a:ln>
        </p:spPr>
        <p:txBody>
          <a:bodyPr/>
          <a:lstStyle/>
          <a:p>
            <a:endParaRPr lang="en-US"/>
          </a:p>
        </p:txBody>
      </p:sp>
      <p:sp>
        <p:nvSpPr>
          <p:cNvPr id="81940" name="Rectangle 20"/>
          <p:cNvSpPr>
            <a:spLocks noChangeArrowheads="1"/>
          </p:cNvSpPr>
          <p:nvPr/>
        </p:nvSpPr>
        <p:spPr bwMode="auto">
          <a:xfrm>
            <a:off x="1295400" y="31242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0.05</a:t>
            </a:r>
            <a:endParaRPr lang="en-US"/>
          </a:p>
        </p:txBody>
      </p:sp>
      <p:sp>
        <p:nvSpPr>
          <p:cNvPr id="81941" name="Line 21"/>
          <p:cNvSpPr>
            <a:spLocks noChangeShapeType="1"/>
          </p:cNvSpPr>
          <p:nvPr/>
        </p:nvSpPr>
        <p:spPr bwMode="auto">
          <a:xfrm>
            <a:off x="1866900" y="2714625"/>
            <a:ext cx="47625" cy="1588"/>
          </a:xfrm>
          <a:prstGeom prst="line">
            <a:avLst/>
          </a:prstGeom>
          <a:noFill/>
          <a:ln w="0">
            <a:solidFill>
              <a:srgbClr val="000000"/>
            </a:solidFill>
            <a:round/>
            <a:headEnd/>
            <a:tailEnd/>
          </a:ln>
        </p:spPr>
        <p:txBody>
          <a:bodyPr/>
          <a:lstStyle/>
          <a:p>
            <a:endParaRPr lang="en-US"/>
          </a:p>
        </p:txBody>
      </p:sp>
      <p:sp>
        <p:nvSpPr>
          <p:cNvPr id="81942" name="Rectangle 22"/>
          <p:cNvSpPr>
            <a:spLocks noChangeArrowheads="1"/>
          </p:cNvSpPr>
          <p:nvPr/>
        </p:nvSpPr>
        <p:spPr bwMode="auto">
          <a:xfrm>
            <a:off x="1295400" y="25527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0.06</a:t>
            </a:r>
            <a:endParaRPr lang="en-US"/>
          </a:p>
        </p:txBody>
      </p:sp>
      <p:sp>
        <p:nvSpPr>
          <p:cNvPr id="81943" name="Line 23"/>
          <p:cNvSpPr>
            <a:spLocks noChangeShapeType="1"/>
          </p:cNvSpPr>
          <p:nvPr/>
        </p:nvSpPr>
        <p:spPr bwMode="auto">
          <a:xfrm>
            <a:off x="1866900" y="2133600"/>
            <a:ext cx="47625" cy="1588"/>
          </a:xfrm>
          <a:prstGeom prst="line">
            <a:avLst/>
          </a:prstGeom>
          <a:noFill/>
          <a:ln w="0">
            <a:solidFill>
              <a:srgbClr val="000000"/>
            </a:solidFill>
            <a:round/>
            <a:headEnd/>
            <a:tailEnd/>
          </a:ln>
        </p:spPr>
        <p:txBody>
          <a:bodyPr/>
          <a:lstStyle/>
          <a:p>
            <a:endParaRPr lang="en-US"/>
          </a:p>
        </p:txBody>
      </p:sp>
      <p:sp>
        <p:nvSpPr>
          <p:cNvPr id="81944" name="Rectangle 24"/>
          <p:cNvSpPr>
            <a:spLocks noChangeArrowheads="1"/>
          </p:cNvSpPr>
          <p:nvPr/>
        </p:nvSpPr>
        <p:spPr bwMode="auto">
          <a:xfrm>
            <a:off x="1295400" y="19716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0.07</a:t>
            </a:r>
            <a:endParaRPr lang="en-US"/>
          </a:p>
        </p:txBody>
      </p:sp>
      <p:sp>
        <p:nvSpPr>
          <p:cNvPr id="81945" name="Freeform 25"/>
          <p:cNvSpPr>
            <a:spLocks/>
          </p:cNvSpPr>
          <p:nvPr/>
        </p:nvSpPr>
        <p:spPr bwMode="auto">
          <a:xfrm>
            <a:off x="1866900" y="1704975"/>
            <a:ext cx="5667375" cy="4476750"/>
          </a:xfrm>
          <a:custGeom>
            <a:avLst/>
            <a:gdLst/>
            <a:ahLst/>
            <a:cxnLst>
              <a:cxn ang="0">
                <a:pos x="0" y="0"/>
              </a:cxn>
              <a:cxn ang="0">
                <a:pos x="282" y="24"/>
              </a:cxn>
              <a:cxn ang="0">
                <a:pos x="570" y="78"/>
              </a:cxn>
              <a:cxn ang="0">
                <a:pos x="852" y="60"/>
              </a:cxn>
              <a:cxn ang="0">
                <a:pos x="1140" y="354"/>
              </a:cxn>
              <a:cxn ang="0">
                <a:pos x="1428" y="498"/>
              </a:cxn>
              <a:cxn ang="0">
                <a:pos x="1710" y="546"/>
              </a:cxn>
              <a:cxn ang="0">
                <a:pos x="1998" y="618"/>
              </a:cxn>
              <a:cxn ang="0">
                <a:pos x="2280" y="900"/>
              </a:cxn>
              <a:cxn ang="0">
                <a:pos x="2568" y="1254"/>
              </a:cxn>
              <a:cxn ang="0">
                <a:pos x="2856" y="1788"/>
              </a:cxn>
              <a:cxn ang="0">
                <a:pos x="3138" y="2208"/>
              </a:cxn>
              <a:cxn ang="0">
                <a:pos x="3426" y="2616"/>
              </a:cxn>
              <a:cxn ang="0">
                <a:pos x="3570" y="2820"/>
              </a:cxn>
            </a:cxnLst>
            <a:rect l="0" t="0" r="r" b="b"/>
            <a:pathLst>
              <a:path w="3570" h="2820">
                <a:moveTo>
                  <a:pt x="0" y="0"/>
                </a:moveTo>
                <a:lnTo>
                  <a:pt x="282" y="24"/>
                </a:lnTo>
                <a:lnTo>
                  <a:pt x="570" y="78"/>
                </a:lnTo>
                <a:lnTo>
                  <a:pt x="852" y="60"/>
                </a:lnTo>
                <a:lnTo>
                  <a:pt x="1140" y="354"/>
                </a:lnTo>
                <a:lnTo>
                  <a:pt x="1428" y="498"/>
                </a:lnTo>
                <a:lnTo>
                  <a:pt x="1710" y="546"/>
                </a:lnTo>
                <a:lnTo>
                  <a:pt x="1998" y="618"/>
                </a:lnTo>
                <a:lnTo>
                  <a:pt x="2280" y="900"/>
                </a:lnTo>
                <a:lnTo>
                  <a:pt x="2568" y="1254"/>
                </a:lnTo>
                <a:lnTo>
                  <a:pt x="2856" y="1788"/>
                </a:lnTo>
                <a:lnTo>
                  <a:pt x="3138" y="2208"/>
                </a:lnTo>
                <a:lnTo>
                  <a:pt x="3426" y="2616"/>
                </a:lnTo>
                <a:lnTo>
                  <a:pt x="3570" y="2820"/>
                </a:lnTo>
              </a:path>
            </a:pathLst>
          </a:custGeom>
          <a:noFill/>
          <a:ln w="38100" cap="flat">
            <a:solidFill>
              <a:srgbClr val="000000"/>
            </a:solidFill>
            <a:prstDash val="sysDash"/>
            <a:round/>
            <a:headEnd/>
            <a:tailEnd/>
          </a:ln>
        </p:spPr>
        <p:txBody>
          <a:bodyPr/>
          <a:lstStyle/>
          <a:p>
            <a:endParaRPr lang="en-US"/>
          </a:p>
        </p:txBody>
      </p:sp>
      <p:sp>
        <p:nvSpPr>
          <p:cNvPr id="81946" name="Freeform 26"/>
          <p:cNvSpPr>
            <a:spLocks/>
          </p:cNvSpPr>
          <p:nvPr/>
        </p:nvSpPr>
        <p:spPr bwMode="auto">
          <a:xfrm>
            <a:off x="1866900" y="3543300"/>
            <a:ext cx="5667375" cy="2638425"/>
          </a:xfrm>
          <a:custGeom>
            <a:avLst/>
            <a:gdLst/>
            <a:ahLst/>
            <a:cxnLst>
              <a:cxn ang="0">
                <a:pos x="0" y="0"/>
              </a:cxn>
              <a:cxn ang="0">
                <a:pos x="282" y="156"/>
              </a:cxn>
              <a:cxn ang="0">
                <a:pos x="570" y="426"/>
              </a:cxn>
              <a:cxn ang="0">
                <a:pos x="852" y="522"/>
              </a:cxn>
              <a:cxn ang="0">
                <a:pos x="1140" y="588"/>
              </a:cxn>
              <a:cxn ang="0">
                <a:pos x="1428" y="756"/>
              </a:cxn>
              <a:cxn ang="0">
                <a:pos x="1710" y="930"/>
              </a:cxn>
              <a:cxn ang="0">
                <a:pos x="1998" y="1086"/>
              </a:cxn>
              <a:cxn ang="0">
                <a:pos x="2280" y="1224"/>
              </a:cxn>
              <a:cxn ang="0">
                <a:pos x="2568" y="1374"/>
              </a:cxn>
              <a:cxn ang="0">
                <a:pos x="2856" y="1524"/>
              </a:cxn>
              <a:cxn ang="0">
                <a:pos x="3138" y="1590"/>
              </a:cxn>
              <a:cxn ang="0">
                <a:pos x="3426" y="1662"/>
              </a:cxn>
              <a:cxn ang="0">
                <a:pos x="3570" y="1662"/>
              </a:cxn>
            </a:cxnLst>
            <a:rect l="0" t="0" r="r" b="b"/>
            <a:pathLst>
              <a:path w="3570" h="1662">
                <a:moveTo>
                  <a:pt x="0" y="0"/>
                </a:moveTo>
                <a:lnTo>
                  <a:pt x="282" y="156"/>
                </a:lnTo>
                <a:lnTo>
                  <a:pt x="570" y="426"/>
                </a:lnTo>
                <a:lnTo>
                  <a:pt x="852" y="522"/>
                </a:lnTo>
                <a:lnTo>
                  <a:pt x="1140" y="588"/>
                </a:lnTo>
                <a:lnTo>
                  <a:pt x="1428" y="756"/>
                </a:lnTo>
                <a:lnTo>
                  <a:pt x="1710" y="930"/>
                </a:lnTo>
                <a:lnTo>
                  <a:pt x="1998" y="1086"/>
                </a:lnTo>
                <a:lnTo>
                  <a:pt x="2280" y="1224"/>
                </a:lnTo>
                <a:lnTo>
                  <a:pt x="2568" y="1374"/>
                </a:lnTo>
                <a:lnTo>
                  <a:pt x="2856" y="1524"/>
                </a:lnTo>
                <a:lnTo>
                  <a:pt x="3138" y="1590"/>
                </a:lnTo>
                <a:lnTo>
                  <a:pt x="3426" y="1662"/>
                </a:lnTo>
                <a:lnTo>
                  <a:pt x="3570" y="1662"/>
                </a:lnTo>
              </a:path>
            </a:pathLst>
          </a:custGeom>
          <a:noFill/>
          <a:ln w="38100" cap="flat">
            <a:solidFill>
              <a:srgbClr val="000000"/>
            </a:solidFill>
            <a:prstDash val="solid"/>
            <a:round/>
            <a:headEnd/>
            <a:tailEnd/>
          </a:ln>
        </p:spPr>
        <p:txBody>
          <a:bodyPr/>
          <a:lstStyle/>
          <a:p>
            <a:endParaRPr lang="en-US"/>
          </a:p>
        </p:txBody>
      </p:sp>
      <p:sp>
        <p:nvSpPr>
          <p:cNvPr id="81947" name="Freeform 27"/>
          <p:cNvSpPr>
            <a:spLocks/>
          </p:cNvSpPr>
          <p:nvPr/>
        </p:nvSpPr>
        <p:spPr bwMode="auto">
          <a:xfrm>
            <a:off x="1866900" y="1704975"/>
            <a:ext cx="5667375" cy="4476750"/>
          </a:xfrm>
          <a:custGeom>
            <a:avLst/>
            <a:gdLst/>
            <a:ahLst/>
            <a:cxnLst>
              <a:cxn ang="0">
                <a:pos x="0" y="0"/>
              </a:cxn>
              <a:cxn ang="0">
                <a:pos x="282" y="1152"/>
              </a:cxn>
              <a:cxn ang="0">
                <a:pos x="570" y="1362"/>
              </a:cxn>
              <a:cxn ang="0">
                <a:pos x="852" y="1458"/>
              </a:cxn>
              <a:cxn ang="0">
                <a:pos x="1140" y="1458"/>
              </a:cxn>
              <a:cxn ang="0">
                <a:pos x="1428" y="1518"/>
              </a:cxn>
              <a:cxn ang="0">
                <a:pos x="1710" y="1662"/>
              </a:cxn>
              <a:cxn ang="0">
                <a:pos x="1998" y="1716"/>
              </a:cxn>
              <a:cxn ang="0">
                <a:pos x="2280" y="1818"/>
              </a:cxn>
              <a:cxn ang="0">
                <a:pos x="2568" y="1836"/>
              </a:cxn>
              <a:cxn ang="0">
                <a:pos x="2856" y="1890"/>
              </a:cxn>
              <a:cxn ang="0">
                <a:pos x="3138" y="2202"/>
              </a:cxn>
              <a:cxn ang="0">
                <a:pos x="3426" y="2700"/>
              </a:cxn>
              <a:cxn ang="0">
                <a:pos x="3570" y="2820"/>
              </a:cxn>
            </a:cxnLst>
            <a:rect l="0" t="0" r="r" b="b"/>
            <a:pathLst>
              <a:path w="3570" h="2820">
                <a:moveTo>
                  <a:pt x="0" y="0"/>
                </a:moveTo>
                <a:lnTo>
                  <a:pt x="282" y="1152"/>
                </a:lnTo>
                <a:lnTo>
                  <a:pt x="570" y="1362"/>
                </a:lnTo>
                <a:lnTo>
                  <a:pt x="852" y="1458"/>
                </a:lnTo>
                <a:lnTo>
                  <a:pt x="1140" y="1458"/>
                </a:lnTo>
                <a:lnTo>
                  <a:pt x="1428" y="1518"/>
                </a:lnTo>
                <a:lnTo>
                  <a:pt x="1710" y="1662"/>
                </a:lnTo>
                <a:lnTo>
                  <a:pt x="1998" y="1716"/>
                </a:lnTo>
                <a:lnTo>
                  <a:pt x="2280" y="1818"/>
                </a:lnTo>
                <a:lnTo>
                  <a:pt x="2568" y="1836"/>
                </a:lnTo>
                <a:lnTo>
                  <a:pt x="2856" y="1890"/>
                </a:lnTo>
                <a:lnTo>
                  <a:pt x="3138" y="2202"/>
                </a:lnTo>
                <a:lnTo>
                  <a:pt x="3426" y="2700"/>
                </a:lnTo>
                <a:lnTo>
                  <a:pt x="3570" y="2820"/>
                </a:lnTo>
              </a:path>
            </a:pathLst>
          </a:custGeom>
          <a:noFill/>
          <a:ln w="38100" cap="flat">
            <a:solidFill>
              <a:srgbClr val="0000FF"/>
            </a:solidFill>
            <a:prstDash val="sysDash"/>
            <a:round/>
            <a:headEnd/>
            <a:tailEnd/>
          </a:ln>
        </p:spPr>
        <p:txBody>
          <a:bodyPr/>
          <a:lstStyle/>
          <a:p>
            <a:endParaRPr lang="en-US"/>
          </a:p>
        </p:txBody>
      </p:sp>
      <p:sp>
        <p:nvSpPr>
          <p:cNvPr id="81948" name="Line 28"/>
          <p:cNvSpPr>
            <a:spLocks noChangeShapeType="1"/>
          </p:cNvSpPr>
          <p:nvPr/>
        </p:nvSpPr>
        <p:spPr bwMode="auto">
          <a:xfrm>
            <a:off x="1819275" y="1657350"/>
            <a:ext cx="95250" cy="95250"/>
          </a:xfrm>
          <a:prstGeom prst="line">
            <a:avLst/>
          </a:prstGeom>
          <a:noFill/>
          <a:ln w="38100">
            <a:solidFill>
              <a:srgbClr val="0000FF"/>
            </a:solidFill>
            <a:round/>
            <a:headEnd/>
            <a:tailEnd/>
          </a:ln>
        </p:spPr>
        <p:txBody>
          <a:bodyPr/>
          <a:lstStyle/>
          <a:p>
            <a:endParaRPr lang="en-US"/>
          </a:p>
        </p:txBody>
      </p:sp>
      <p:sp>
        <p:nvSpPr>
          <p:cNvPr id="81949" name="Line 29"/>
          <p:cNvSpPr>
            <a:spLocks noChangeShapeType="1"/>
          </p:cNvSpPr>
          <p:nvPr/>
        </p:nvSpPr>
        <p:spPr bwMode="auto">
          <a:xfrm flipH="1">
            <a:off x="1819275" y="1657350"/>
            <a:ext cx="95250" cy="95250"/>
          </a:xfrm>
          <a:prstGeom prst="line">
            <a:avLst/>
          </a:prstGeom>
          <a:noFill/>
          <a:ln w="38100">
            <a:solidFill>
              <a:srgbClr val="0000FF"/>
            </a:solidFill>
            <a:round/>
            <a:headEnd/>
            <a:tailEnd/>
          </a:ln>
        </p:spPr>
        <p:txBody>
          <a:bodyPr/>
          <a:lstStyle/>
          <a:p>
            <a:endParaRPr lang="en-US"/>
          </a:p>
        </p:txBody>
      </p:sp>
      <p:sp>
        <p:nvSpPr>
          <p:cNvPr id="81950" name="Line 30"/>
          <p:cNvSpPr>
            <a:spLocks noChangeShapeType="1"/>
          </p:cNvSpPr>
          <p:nvPr/>
        </p:nvSpPr>
        <p:spPr bwMode="auto">
          <a:xfrm>
            <a:off x="2266950" y="3486150"/>
            <a:ext cx="95250" cy="95250"/>
          </a:xfrm>
          <a:prstGeom prst="line">
            <a:avLst/>
          </a:prstGeom>
          <a:noFill/>
          <a:ln w="38100">
            <a:solidFill>
              <a:srgbClr val="0000FF"/>
            </a:solidFill>
            <a:round/>
            <a:headEnd/>
            <a:tailEnd/>
          </a:ln>
        </p:spPr>
        <p:txBody>
          <a:bodyPr/>
          <a:lstStyle/>
          <a:p>
            <a:endParaRPr lang="en-US"/>
          </a:p>
        </p:txBody>
      </p:sp>
      <p:sp>
        <p:nvSpPr>
          <p:cNvPr id="81951" name="Line 31"/>
          <p:cNvSpPr>
            <a:spLocks noChangeShapeType="1"/>
          </p:cNvSpPr>
          <p:nvPr/>
        </p:nvSpPr>
        <p:spPr bwMode="auto">
          <a:xfrm flipH="1">
            <a:off x="2266950" y="3486150"/>
            <a:ext cx="95250" cy="95250"/>
          </a:xfrm>
          <a:prstGeom prst="line">
            <a:avLst/>
          </a:prstGeom>
          <a:noFill/>
          <a:ln w="38100">
            <a:solidFill>
              <a:srgbClr val="0000FF"/>
            </a:solidFill>
            <a:round/>
            <a:headEnd/>
            <a:tailEnd/>
          </a:ln>
        </p:spPr>
        <p:txBody>
          <a:bodyPr/>
          <a:lstStyle/>
          <a:p>
            <a:endParaRPr lang="en-US"/>
          </a:p>
        </p:txBody>
      </p:sp>
      <p:sp>
        <p:nvSpPr>
          <p:cNvPr id="81952" name="Line 32"/>
          <p:cNvSpPr>
            <a:spLocks noChangeShapeType="1"/>
          </p:cNvSpPr>
          <p:nvPr/>
        </p:nvSpPr>
        <p:spPr bwMode="auto">
          <a:xfrm>
            <a:off x="2724150" y="3819525"/>
            <a:ext cx="95250" cy="95250"/>
          </a:xfrm>
          <a:prstGeom prst="line">
            <a:avLst/>
          </a:prstGeom>
          <a:noFill/>
          <a:ln w="38100">
            <a:solidFill>
              <a:srgbClr val="0000FF"/>
            </a:solidFill>
            <a:round/>
            <a:headEnd/>
            <a:tailEnd/>
          </a:ln>
        </p:spPr>
        <p:txBody>
          <a:bodyPr/>
          <a:lstStyle/>
          <a:p>
            <a:endParaRPr lang="en-US"/>
          </a:p>
        </p:txBody>
      </p:sp>
      <p:sp>
        <p:nvSpPr>
          <p:cNvPr id="81953" name="Line 33"/>
          <p:cNvSpPr>
            <a:spLocks noChangeShapeType="1"/>
          </p:cNvSpPr>
          <p:nvPr/>
        </p:nvSpPr>
        <p:spPr bwMode="auto">
          <a:xfrm flipH="1">
            <a:off x="2724150" y="3819525"/>
            <a:ext cx="95250" cy="95250"/>
          </a:xfrm>
          <a:prstGeom prst="line">
            <a:avLst/>
          </a:prstGeom>
          <a:noFill/>
          <a:ln w="38100">
            <a:solidFill>
              <a:srgbClr val="0000FF"/>
            </a:solidFill>
            <a:round/>
            <a:headEnd/>
            <a:tailEnd/>
          </a:ln>
        </p:spPr>
        <p:txBody>
          <a:bodyPr/>
          <a:lstStyle/>
          <a:p>
            <a:endParaRPr lang="en-US"/>
          </a:p>
        </p:txBody>
      </p:sp>
      <p:sp>
        <p:nvSpPr>
          <p:cNvPr id="81954" name="Line 34"/>
          <p:cNvSpPr>
            <a:spLocks noChangeShapeType="1"/>
          </p:cNvSpPr>
          <p:nvPr/>
        </p:nvSpPr>
        <p:spPr bwMode="auto">
          <a:xfrm>
            <a:off x="3171825" y="3971925"/>
            <a:ext cx="95250" cy="95250"/>
          </a:xfrm>
          <a:prstGeom prst="line">
            <a:avLst/>
          </a:prstGeom>
          <a:noFill/>
          <a:ln w="38100">
            <a:solidFill>
              <a:srgbClr val="0000FF"/>
            </a:solidFill>
            <a:round/>
            <a:headEnd/>
            <a:tailEnd/>
          </a:ln>
        </p:spPr>
        <p:txBody>
          <a:bodyPr/>
          <a:lstStyle/>
          <a:p>
            <a:endParaRPr lang="en-US"/>
          </a:p>
        </p:txBody>
      </p:sp>
      <p:sp>
        <p:nvSpPr>
          <p:cNvPr id="81955" name="Line 35"/>
          <p:cNvSpPr>
            <a:spLocks noChangeShapeType="1"/>
          </p:cNvSpPr>
          <p:nvPr/>
        </p:nvSpPr>
        <p:spPr bwMode="auto">
          <a:xfrm flipH="1">
            <a:off x="3171825" y="3971925"/>
            <a:ext cx="95250" cy="95250"/>
          </a:xfrm>
          <a:prstGeom prst="line">
            <a:avLst/>
          </a:prstGeom>
          <a:noFill/>
          <a:ln w="38100">
            <a:solidFill>
              <a:srgbClr val="0000FF"/>
            </a:solidFill>
            <a:round/>
            <a:headEnd/>
            <a:tailEnd/>
          </a:ln>
        </p:spPr>
        <p:txBody>
          <a:bodyPr/>
          <a:lstStyle/>
          <a:p>
            <a:endParaRPr lang="en-US"/>
          </a:p>
        </p:txBody>
      </p:sp>
      <p:sp>
        <p:nvSpPr>
          <p:cNvPr id="81956" name="Line 36"/>
          <p:cNvSpPr>
            <a:spLocks noChangeShapeType="1"/>
          </p:cNvSpPr>
          <p:nvPr/>
        </p:nvSpPr>
        <p:spPr bwMode="auto">
          <a:xfrm>
            <a:off x="3629025" y="3971925"/>
            <a:ext cx="95250" cy="95250"/>
          </a:xfrm>
          <a:prstGeom prst="line">
            <a:avLst/>
          </a:prstGeom>
          <a:noFill/>
          <a:ln w="38100">
            <a:solidFill>
              <a:srgbClr val="0000FF"/>
            </a:solidFill>
            <a:round/>
            <a:headEnd/>
            <a:tailEnd/>
          </a:ln>
        </p:spPr>
        <p:txBody>
          <a:bodyPr/>
          <a:lstStyle/>
          <a:p>
            <a:endParaRPr lang="en-US"/>
          </a:p>
        </p:txBody>
      </p:sp>
      <p:sp>
        <p:nvSpPr>
          <p:cNvPr id="81957" name="Line 37"/>
          <p:cNvSpPr>
            <a:spLocks noChangeShapeType="1"/>
          </p:cNvSpPr>
          <p:nvPr/>
        </p:nvSpPr>
        <p:spPr bwMode="auto">
          <a:xfrm flipH="1">
            <a:off x="3629025" y="3971925"/>
            <a:ext cx="95250" cy="95250"/>
          </a:xfrm>
          <a:prstGeom prst="line">
            <a:avLst/>
          </a:prstGeom>
          <a:noFill/>
          <a:ln w="38100">
            <a:solidFill>
              <a:srgbClr val="0000FF"/>
            </a:solidFill>
            <a:round/>
            <a:headEnd/>
            <a:tailEnd/>
          </a:ln>
        </p:spPr>
        <p:txBody>
          <a:bodyPr/>
          <a:lstStyle/>
          <a:p>
            <a:endParaRPr lang="en-US"/>
          </a:p>
        </p:txBody>
      </p:sp>
      <p:sp>
        <p:nvSpPr>
          <p:cNvPr id="81958" name="Line 38"/>
          <p:cNvSpPr>
            <a:spLocks noChangeShapeType="1"/>
          </p:cNvSpPr>
          <p:nvPr/>
        </p:nvSpPr>
        <p:spPr bwMode="auto">
          <a:xfrm>
            <a:off x="4086225" y="4067175"/>
            <a:ext cx="95250" cy="95250"/>
          </a:xfrm>
          <a:prstGeom prst="line">
            <a:avLst/>
          </a:prstGeom>
          <a:noFill/>
          <a:ln w="38100">
            <a:solidFill>
              <a:srgbClr val="0000FF"/>
            </a:solidFill>
            <a:round/>
            <a:headEnd/>
            <a:tailEnd/>
          </a:ln>
        </p:spPr>
        <p:txBody>
          <a:bodyPr/>
          <a:lstStyle/>
          <a:p>
            <a:endParaRPr lang="en-US"/>
          </a:p>
        </p:txBody>
      </p:sp>
      <p:sp>
        <p:nvSpPr>
          <p:cNvPr id="81959" name="Line 39"/>
          <p:cNvSpPr>
            <a:spLocks noChangeShapeType="1"/>
          </p:cNvSpPr>
          <p:nvPr/>
        </p:nvSpPr>
        <p:spPr bwMode="auto">
          <a:xfrm flipH="1">
            <a:off x="4086225" y="4067175"/>
            <a:ext cx="95250" cy="95250"/>
          </a:xfrm>
          <a:prstGeom prst="line">
            <a:avLst/>
          </a:prstGeom>
          <a:noFill/>
          <a:ln w="38100">
            <a:solidFill>
              <a:srgbClr val="0000FF"/>
            </a:solidFill>
            <a:round/>
            <a:headEnd/>
            <a:tailEnd/>
          </a:ln>
        </p:spPr>
        <p:txBody>
          <a:bodyPr/>
          <a:lstStyle/>
          <a:p>
            <a:endParaRPr lang="en-US"/>
          </a:p>
        </p:txBody>
      </p:sp>
      <p:sp>
        <p:nvSpPr>
          <p:cNvPr id="81960" name="Line 40"/>
          <p:cNvSpPr>
            <a:spLocks noChangeShapeType="1"/>
          </p:cNvSpPr>
          <p:nvPr/>
        </p:nvSpPr>
        <p:spPr bwMode="auto">
          <a:xfrm>
            <a:off x="4533900" y="4295775"/>
            <a:ext cx="95250" cy="95250"/>
          </a:xfrm>
          <a:prstGeom prst="line">
            <a:avLst/>
          </a:prstGeom>
          <a:noFill/>
          <a:ln w="38100">
            <a:solidFill>
              <a:srgbClr val="0000FF"/>
            </a:solidFill>
            <a:round/>
            <a:headEnd/>
            <a:tailEnd/>
          </a:ln>
        </p:spPr>
        <p:txBody>
          <a:bodyPr/>
          <a:lstStyle/>
          <a:p>
            <a:endParaRPr lang="en-US"/>
          </a:p>
        </p:txBody>
      </p:sp>
      <p:sp>
        <p:nvSpPr>
          <p:cNvPr id="81961" name="Line 41"/>
          <p:cNvSpPr>
            <a:spLocks noChangeShapeType="1"/>
          </p:cNvSpPr>
          <p:nvPr/>
        </p:nvSpPr>
        <p:spPr bwMode="auto">
          <a:xfrm flipH="1">
            <a:off x="4533900" y="4295775"/>
            <a:ext cx="95250" cy="95250"/>
          </a:xfrm>
          <a:prstGeom prst="line">
            <a:avLst/>
          </a:prstGeom>
          <a:noFill/>
          <a:ln w="38100">
            <a:solidFill>
              <a:srgbClr val="0000FF"/>
            </a:solidFill>
            <a:round/>
            <a:headEnd/>
            <a:tailEnd/>
          </a:ln>
        </p:spPr>
        <p:txBody>
          <a:bodyPr/>
          <a:lstStyle/>
          <a:p>
            <a:endParaRPr lang="en-US"/>
          </a:p>
        </p:txBody>
      </p:sp>
      <p:sp>
        <p:nvSpPr>
          <p:cNvPr id="81962" name="Line 42"/>
          <p:cNvSpPr>
            <a:spLocks noChangeShapeType="1"/>
          </p:cNvSpPr>
          <p:nvPr/>
        </p:nvSpPr>
        <p:spPr bwMode="auto">
          <a:xfrm>
            <a:off x="4991100" y="4381500"/>
            <a:ext cx="95250" cy="95250"/>
          </a:xfrm>
          <a:prstGeom prst="line">
            <a:avLst/>
          </a:prstGeom>
          <a:noFill/>
          <a:ln w="38100">
            <a:solidFill>
              <a:srgbClr val="0000FF"/>
            </a:solidFill>
            <a:round/>
            <a:headEnd/>
            <a:tailEnd/>
          </a:ln>
        </p:spPr>
        <p:txBody>
          <a:bodyPr/>
          <a:lstStyle/>
          <a:p>
            <a:endParaRPr lang="en-US"/>
          </a:p>
        </p:txBody>
      </p:sp>
      <p:sp>
        <p:nvSpPr>
          <p:cNvPr id="81963" name="Line 43"/>
          <p:cNvSpPr>
            <a:spLocks noChangeShapeType="1"/>
          </p:cNvSpPr>
          <p:nvPr/>
        </p:nvSpPr>
        <p:spPr bwMode="auto">
          <a:xfrm flipH="1">
            <a:off x="4991100" y="4381500"/>
            <a:ext cx="95250" cy="95250"/>
          </a:xfrm>
          <a:prstGeom prst="line">
            <a:avLst/>
          </a:prstGeom>
          <a:noFill/>
          <a:ln w="38100">
            <a:solidFill>
              <a:srgbClr val="0000FF"/>
            </a:solidFill>
            <a:round/>
            <a:headEnd/>
            <a:tailEnd/>
          </a:ln>
        </p:spPr>
        <p:txBody>
          <a:bodyPr/>
          <a:lstStyle/>
          <a:p>
            <a:endParaRPr lang="en-US"/>
          </a:p>
        </p:txBody>
      </p:sp>
      <p:sp>
        <p:nvSpPr>
          <p:cNvPr id="81964" name="Line 44"/>
          <p:cNvSpPr>
            <a:spLocks noChangeShapeType="1"/>
          </p:cNvSpPr>
          <p:nvPr/>
        </p:nvSpPr>
        <p:spPr bwMode="auto">
          <a:xfrm>
            <a:off x="5438775" y="4543425"/>
            <a:ext cx="95250" cy="95250"/>
          </a:xfrm>
          <a:prstGeom prst="line">
            <a:avLst/>
          </a:prstGeom>
          <a:noFill/>
          <a:ln w="38100">
            <a:solidFill>
              <a:srgbClr val="0000FF"/>
            </a:solidFill>
            <a:round/>
            <a:headEnd/>
            <a:tailEnd/>
          </a:ln>
        </p:spPr>
        <p:txBody>
          <a:bodyPr/>
          <a:lstStyle/>
          <a:p>
            <a:endParaRPr lang="en-US"/>
          </a:p>
        </p:txBody>
      </p:sp>
      <p:sp>
        <p:nvSpPr>
          <p:cNvPr id="81965" name="Line 45"/>
          <p:cNvSpPr>
            <a:spLocks noChangeShapeType="1"/>
          </p:cNvSpPr>
          <p:nvPr/>
        </p:nvSpPr>
        <p:spPr bwMode="auto">
          <a:xfrm flipH="1">
            <a:off x="5438775" y="4543425"/>
            <a:ext cx="95250" cy="95250"/>
          </a:xfrm>
          <a:prstGeom prst="line">
            <a:avLst/>
          </a:prstGeom>
          <a:noFill/>
          <a:ln w="38100">
            <a:solidFill>
              <a:srgbClr val="0000FF"/>
            </a:solidFill>
            <a:round/>
            <a:headEnd/>
            <a:tailEnd/>
          </a:ln>
        </p:spPr>
        <p:txBody>
          <a:bodyPr/>
          <a:lstStyle/>
          <a:p>
            <a:endParaRPr lang="en-US"/>
          </a:p>
        </p:txBody>
      </p:sp>
      <p:sp>
        <p:nvSpPr>
          <p:cNvPr id="81966" name="Line 46"/>
          <p:cNvSpPr>
            <a:spLocks noChangeShapeType="1"/>
          </p:cNvSpPr>
          <p:nvPr/>
        </p:nvSpPr>
        <p:spPr bwMode="auto">
          <a:xfrm>
            <a:off x="5895975" y="4572000"/>
            <a:ext cx="95250" cy="95250"/>
          </a:xfrm>
          <a:prstGeom prst="line">
            <a:avLst/>
          </a:prstGeom>
          <a:noFill/>
          <a:ln w="38100">
            <a:solidFill>
              <a:srgbClr val="0000FF"/>
            </a:solidFill>
            <a:round/>
            <a:headEnd/>
            <a:tailEnd/>
          </a:ln>
        </p:spPr>
        <p:txBody>
          <a:bodyPr/>
          <a:lstStyle/>
          <a:p>
            <a:endParaRPr lang="en-US"/>
          </a:p>
        </p:txBody>
      </p:sp>
      <p:sp>
        <p:nvSpPr>
          <p:cNvPr id="81967" name="Line 47"/>
          <p:cNvSpPr>
            <a:spLocks noChangeShapeType="1"/>
          </p:cNvSpPr>
          <p:nvPr/>
        </p:nvSpPr>
        <p:spPr bwMode="auto">
          <a:xfrm flipH="1">
            <a:off x="5895975" y="4572000"/>
            <a:ext cx="95250" cy="95250"/>
          </a:xfrm>
          <a:prstGeom prst="line">
            <a:avLst/>
          </a:prstGeom>
          <a:noFill/>
          <a:ln w="38100">
            <a:solidFill>
              <a:srgbClr val="0000FF"/>
            </a:solidFill>
            <a:round/>
            <a:headEnd/>
            <a:tailEnd/>
          </a:ln>
        </p:spPr>
        <p:txBody>
          <a:bodyPr/>
          <a:lstStyle/>
          <a:p>
            <a:endParaRPr lang="en-US"/>
          </a:p>
        </p:txBody>
      </p:sp>
      <p:sp>
        <p:nvSpPr>
          <p:cNvPr id="81968" name="Line 48"/>
          <p:cNvSpPr>
            <a:spLocks noChangeShapeType="1"/>
          </p:cNvSpPr>
          <p:nvPr/>
        </p:nvSpPr>
        <p:spPr bwMode="auto">
          <a:xfrm>
            <a:off x="6353175" y="4657725"/>
            <a:ext cx="95250" cy="95250"/>
          </a:xfrm>
          <a:prstGeom prst="line">
            <a:avLst/>
          </a:prstGeom>
          <a:noFill/>
          <a:ln w="38100">
            <a:solidFill>
              <a:srgbClr val="0000FF"/>
            </a:solidFill>
            <a:round/>
            <a:headEnd/>
            <a:tailEnd/>
          </a:ln>
        </p:spPr>
        <p:txBody>
          <a:bodyPr/>
          <a:lstStyle/>
          <a:p>
            <a:endParaRPr lang="en-US"/>
          </a:p>
        </p:txBody>
      </p:sp>
      <p:sp>
        <p:nvSpPr>
          <p:cNvPr id="81969" name="Line 49"/>
          <p:cNvSpPr>
            <a:spLocks noChangeShapeType="1"/>
          </p:cNvSpPr>
          <p:nvPr/>
        </p:nvSpPr>
        <p:spPr bwMode="auto">
          <a:xfrm flipH="1">
            <a:off x="6353175" y="4657725"/>
            <a:ext cx="95250" cy="95250"/>
          </a:xfrm>
          <a:prstGeom prst="line">
            <a:avLst/>
          </a:prstGeom>
          <a:noFill/>
          <a:ln w="38100">
            <a:solidFill>
              <a:srgbClr val="0000FF"/>
            </a:solidFill>
            <a:round/>
            <a:headEnd/>
            <a:tailEnd/>
          </a:ln>
        </p:spPr>
        <p:txBody>
          <a:bodyPr/>
          <a:lstStyle/>
          <a:p>
            <a:endParaRPr lang="en-US"/>
          </a:p>
        </p:txBody>
      </p:sp>
      <p:sp>
        <p:nvSpPr>
          <p:cNvPr id="81970" name="Line 50"/>
          <p:cNvSpPr>
            <a:spLocks noChangeShapeType="1"/>
          </p:cNvSpPr>
          <p:nvPr/>
        </p:nvSpPr>
        <p:spPr bwMode="auto">
          <a:xfrm>
            <a:off x="6800850" y="5153025"/>
            <a:ext cx="95250" cy="95250"/>
          </a:xfrm>
          <a:prstGeom prst="line">
            <a:avLst/>
          </a:prstGeom>
          <a:noFill/>
          <a:ln w="38100">
            <a:solidFill>
              <a:srgbClr val="0000FF"/>
            </a:solidFill>
            <a:round/>
            <a:headEnd/>
            <a:tailEnd/>
          </a:ln>
        </p:spPr>
        <p:txBody>
          <a:bodyPr/>
          <a:lstStyle/>
          <a:p>
            <a:endParaRPr lang="en-US"/>
          </a:p>
        </p:txBody>
      </p:sp>
      <p:sp>
        <p:nvSpPr>
          <p:cNvPr id="81971" name="Line 51"/>
          <p:cNvSpPr>
            <a:spLocks noChangeShapeType="1"/>
          </p:cNvSpPr>
          <p:nvPr/>
        </p:nvSpPr>
        <p:spPr bwMode="auto">
          <a:xfrm flipH="1">
            <a:off x="6800850" y="5153025"/>
            <a:ext cx="95250" cy="95250"/>
          </a:xfrm>
          <a:prstGeom prst="line">
            <a:avLst/>
          </a:prstGeom>
          <a:noFill/>
          <a:ln w="38100">
            <a:solidFill>
              <a:srgbClr val="0000FF"/>
            </a:solidFill>
            <a:round/>
            <a:headEnd/>
            <a:tailEnd/>
          </a:ln>
        </p:spPr>
        <p:txBody>
          <a:bodyPr/>
          <a:lstStyle/>
          <a:p>
            <a:endParaRPr lang="en-US"/>
          </a:p>
        </p:txBody>
      </p:sp>
      <p:sp>
        <p:nvSpPr>
          <p:cNvPr id="81972" name="Line 52"/>
          <p:cNvSpPr>
            <a:spLocks noChangeShapeType="1"/>
          </p:cNvSpPr>
          <p:nvPr/>
        </p:nvSpPr>
        <p:spPr bwMode="auto">
          <a:xfrm>
            <a:off x="7258050" y="5943600"/>
            <a:ext cx="95250" cy="95250"/>
          </a:xfrm>
          <a:prstGeom prst="line">
            <a:avLst/>
          </a:prstGeom>
          <a:noFill/>
          <a:ln w="38100">
            <a:solidFill>
              <a:srgbClr val="0000FF"/>
            </a:solidFill>
            <a:round/>
            <a:headEnd/>
            <a:tailEnd/>
          </a:ln>
        </p:spPr>
        <p:txBody>
          <a:bodyPr/>
          <a:lstStyle/>
          <a:p>
            <a:endParaRPr lang="en-US"/>
          </a:p>
        </p:txBody>
      </p:sp>
      <p:sp>
        <p:nvSpPr>
          <p:cNvPr id="81973" name="Line 53"/>
          <p:cNvSpPr>
            <a:spLocks noChangeShapeType="1"/>
          </p:cNvSpPr>
          <p:nvPr/>
        </p:nvSpPr>
        <p:spPr bwMode="auto">
          <a:xfrm flipH="1">
            <a:off x="7258050" y="5943600"/>
            <a:ext cx="95250" cy="95250"/>
          </a:xfrm>
          <a:prstGeom prst="line">
            <a:avLst/>
          </a:prstGeom>
          <a:noFill/>
          <a:ln w="38100">
            <a:solidFill>
              <a:srgbClr val="0000FF"/>
            </a:solidFill>
            <a:round/>
            <a:headEnd/>
            <a:tailEnd/>
          </a:ln>
        </p:spPr>
        <p:txBody>
          <a:bodyPr/>
          <a:lstStyle/>
          <a:p>
            <a:endParaRPr lang="en-US"/>
          </a:p>
        </p:txBody>
      </p:sp>
      <p:sp>
        <p:nvSpPr>
          <p:cNvPr id="81974" name="Line 54"/>
          <p:cNvSpPr>
            <a:spLocks noChangeShapeType="1"/>
          </p:cNvSpPr>
          <p:nvPr/>
        </p:nvSpPr>
        <p:spPr bwMode="auto">
          <a:xfrm>
            <a:off x="7486650" y="6134100"/>
            <a:ext cx="95250" cy="95250"/>
          </a:xfrm>
          <a:prstGeom prst="line">
            <a:avLst/>
          </a:prstGeom>
          <a:noFill/>
          <a:ln w="38100">
            <a:solidFill>
              <a:srgbClr val="0000FF"/>
            </a:solidFill>
            <a:round/>
            <a:headEnd/>
            <a:tailEnd/>
          </a:ln>
        </p:spPr>
        <p:txBody>
          <a:bodyPr/>
          <a:lstStyle/>
          <a:p>
            <a:endParaRPr lang="en-US"/>
          </a:p>
        </p:txBody>
      </p:sp>
      <p:sp>
        <p:nvSpPr>
          <p:cNvPr id="81975" name="Line 55"/>
          <p:cNvSpPr>
            <a:spLocks noChangeShapeType="1"/>
          </p:cNvSpPr>
          <p:nvPr/>
        </p:nvSpPr>
        <p:spPr bwMode="auto">
          <a:xfrm flipH="1">
            <a:off x="7486650" y="6134100"/>
            <a:ext cx="95250" cy="95250"/>
          </a:xfrm>
          <a:prstGeom prst="line">
            <a:avLst/>
          </a:prstGeom>
          <a:noFill/>
          <a:ln w="38100">
            <a:solidFill>
              <a:srgbClr val="0000FF"/>
            </a:solidFill>
            <a:round/>
            <a:headEnd/>
            <a:tailEnd/>
          </a:ln>
        </p:spPr>
        <p:txBody>
          <a:bodyPr/>
          <a:lstStyle/>
          <a:p>
            <a:endParaRPr lang="en-US"/>
          </a:p>
        </p:txBody>
      </p:sp>
      <p:sp>
        <p:nvSpPr>
          <p:cNvPr id="81976" name="Line 56"/>
          <p:cNvSpPr>
            <a:spLocks noChangeShapeType="1"/>
          </p:cNvSpPr>
          <p:nvPr/>
        </p:nvSpPr>
        <p:spPr bwMode="auto">
          <a:xfrm>
            <a:off x="7486650" y="6134100"/>
            <a:ext cx="95250" cy="95250"/>
          </a:xfrm>
          <a:prstGeom prst="line">
            <a:avLst/>
          </a:prstGeom>
          <a:noFill/>
          <a:ln w="38100">
            <a:solidFill>
              <a:srgbClr val="0000FF"/>
            </a:solidFill>
            <a:round/>
            <a:headEnd/>
            <a:tailEnd/>
          </a:ln>
        </p:spPr>
        <p:txBody>
          <a:bodyPr/>
          <a:lstStyle/>
          <a:p>
            <a:endParaRPr lang="en-US"/>
          </a:p>
        </p:txBody>
      </p:sp>
      <p:sp>
        <p:nvSpPr>
          <p:cNvPr id="81977" name="Line 57"/>
          <p:cNvSpPr>
            <a:spLocks noChangeShapeType="1"/>
          </p:cNvSpPr>
          <p:nvPr/>
        </p:nvSpPr>
        <p:spPr bwMode="auto">
          <a:xfrm flipH="1">
            <a:off x="7486650" y="6134100"/>
            <a:ext cx="95250" cy="95250"/>
          </a:xfrm>
          <a:prstGeom prst="line">
            <a:avLst/>
          </a:prstGeom>
          <a:noFill/>
          <a:ln w="38100">
            <a:solidFill>
              <a:srgbClr val="0000FF"/>
            </a:solidFill>
            <a:round/>
            <a:headEnd/>
            <a:tailEnd/>
          </a:ln>
        </p:spPr>
        <p:txBody>
          <a:bodyPr/>
          <a:lstStyle/>
          <a:p>
            <a:endParaRPr lang="en-US"/>
          </a:p>
        </p:txBody>
      </p:sp>
      <p:sp>
        <p:nvSpPr>
          <p:cNvPr id="81978" name="Rectangle 58"/>
          <p:cNvSpPr>
            <a:spLocks noChangeArrowheads="1"/>
          </p:cNvSpPr>
          <p:nvPr/>
        </p:nvSpPr>
        <p:spPr bwMode="auto">
          <a:xfrm>
            <a:off x="3657600" y="6219825"/>
            <a:ext cx="2049463"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edges recovered</a:t>
            </a:r>
            <a:endParaRPr lang="en-US"/>
          </a:p>
        </p:txBody>
      </p:sp>
      <p:sp>
        <p:nvSpPr>
          <p:cNvPr id="81979" name="Rectangle 59"/>
          <p:cNvSpPr>
            <a:spLocks noChangeArrowheads="1"/>
          </p:cNvSpPr>
          <p:nvPr/>
        </p:nvSpPr>
        <p:spPr bwMode="auto">
          <a:xfrm rot="16200000">
            <a:off x="242888" y="3727450"/>
            <a:ext cx="1677987"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relative error</a:t>
            </a:r>
            <a:endParaRPr lang="en-US"/>
          </a:p>
        </p:txBody>
      </p:sp>
      <p:sp>
        <p:nvSpPr>
          <p:cNvPr id="81980" name="Rectangle 60"/>
          <p:cNvSpPr>
            <a:spLocks noChangeArrowheads="1"/>
          </p:cNvSpPr>
          <p:nvPr/>
        </p:nvSpPr>
        <p:spPr bwMode="auto">
          <a:xfrm>
            <a:off x="4210050" y="1409700"/>
            <a:ext cx="9985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6x6 grid</a:t>
            </a:r>
            <a:endParaRPr lang="en-US"/>
          </a:p>
        </p:txBody>
      </p:sp>
      <p:sp>
        <p:nvSpPr>
          <p:cNvPr id="81981" name="Rectangle 61"/>
          <p:cNvSpPr>
            <a:spLocks noChangeArrowheads="1"/>
          </p:cNvSpPr>
          <p:nvPr/>
        </p:nvSpPr>
        <p:spPr bwMode="auto">
          <a:xfrm>
            <a:off x="6161088" y="1447800"/>
            <a:ext cx="2295525" cy="1638300"/>
          </a:xfrm>
          <a:prstGeom prst="rect">
            <a:avLst/>
          </a:prstGeom>
          <a:noFill/>
          <a:ln w="0">
            <a:solidFill>
              <a:srgbClr val="FFFFFF"/>
            </a:solidFill>
            <a:miter lim="800000"/>
            <a:headEnd/>
            <a:tailEnd/>
          </a:ln>
        </p:spPr>
        <p:txBody>
          <a:bodyPr/>
          <a:lstStyle/>
          <a:p>
            <a:endParaRPr lang="en-US"/>
          </a:p>
        </p:txBody>
      </p:sp>
      <p:sp>
        <p:nvSpPr>
          <p:cNvPr id="81982" name="Line 62"/>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1983" name="Line 63"/>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1984" name="Line 64"/>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1985" name="Line 65"/>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1986" name="Line 66"/>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1987" name="Line 67"/>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1988" name="Line 68"/>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1989" name="Line 69"/>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1990" name="Line 70"/>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1991" name="Line 71"/>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1992" name="Rectangle 72"/>
          <p:cNvSpPr>
            <a:spLocks noChangeArrowheads="1"/>
          </p:cNvSpPr>
          <p:nvPr/>
        </p:nvSpPr>
        <p:spPr bwMode="auto">
          <a:xfrm>
            <a:off x="6951663" y="1485900"/>
            <a:ext cx="12382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EC-Z,rand</a:t>
            </a:r>
            <a:endParaRPr lang="en-US"/>
          </a:p>
        </p:txBody>
      </p:sp>
      <p:sp>
        <p:nvSpPr>
          <p:cNvPr id="81993" name="Rectangle 73"/>
          <p:cNvSpPr>
            <a:spLocks noChangeArrowheads="1"/>
          </p:cNvSpPr>
          <p:nvPr/>
        </p:nvSpPr>
        <p:spPr bwMode="auto">
          <a:xfrm>
            <a:off x="6951663" y="1800225"/>
            <a:ext cx="127317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EC-G,rand</a:t>
            </a:r>
            <a:endParaRPr lang="en-US"/>
          </a:p>
        </p:txBody>
      </p:sp>
      <p:sp>
        <p:nvSpPr>
          <p:cNvPr id="81994" name="Rectangle 74"/>
          <p:cNvSpPr>
            <a:spLocks noChangeArrowheads="1"/>
          </p:cNvSpPr>
          <p:nvPr/>
        </p:nvSpPr>
        <p:spPr bwMode="auto">
          <a:xfrm>
            <a:off x="6951663" y="2114550"/>
            <a:ext cx="9525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EC-Z,MI</a:t>
            </a:r>
            <a:endParaRPr lang="en-US"/>
          </a:p>
        </p:txBody>
      </p:sp>
      <p:sp>
        <p:nvSpPr>
          <p:cNvPr id="81995" name="Line 75"/>
          <p:cNvSpPr>
            <a:spLocks noChangeShapeType="1"/>
          </p:cNvSpPr>
          <p:nvPr/>
        </p:nvSpPr>
        <p:spPr bwMode="auto">
          <a:xfrm>
            <a:off x="6313488" y="1638300"/>
            <a:ext cx="476250" cy="1588"/>
          </a:xfrm>
          <a:prstGeom prst="line">
            <a:avLst/>
          </a:prstGeom>
          <a:noFill/>
          <a:ln w="38100">
            <a:solidFill>
              <a:srgbClr val="000000"/>
            </a:solidFill>
            <a:prstDash val="sysDash"/>
            <a:round/>
            <a:headEnd/>
            <a:tailEnd/>
          </a:ln>
        </p:spPr>
        <p:txBody>
          <a:bodyPr/>
          <a:lstStyle/>
          <a:p>
            <a:endParaRPr lang="en-US"/>
          </a:p>
        </p:txBody>
      </p:sp>
      <p:sp>
        <p:nvSpPr>
          <p:cNvPr id="81996" name="Line 76"/>
          <p:cNvSpPr>
            <a:spLocks noChangeShapeType="1"/>
          </p:cNvSpPr>
          <p:nvPr/>
        </p:nvSpPr>
        <p:spPr bwMode="auto">
          <a:xfrm>
            <a:off x="6313488" y="1952625"/>
            <a:ext cx="476250" cy="1588"/>
          </a:xfrm>
          <a:prstGeom prst="line">
            <a:avLst/>
          </a:prstGeom>
          <a:noFill/>
          <a:ln w="38100">
            <a:solidFill>
              <a:srgbClr val="000000"/>
            </a:solidFill>
            <a:round/>
            <a:headEnd/>
            <a:tailEnd/>
          </a:ln>
        </p:spPr>
        <p:txBody>
          <a:bodyPr/>
          <a:lstStyle/>
          <a:p>
            <a:endParaRPr lang="en-US"/>
          </a:p>
        </p:txBody>
      </p:sp>
      <p:sp>
        <p:nvSpPr>
          <p:cNvPr id="81997" name="Line 77"/>
          <p:cNvSpPr>
            <a:spLocks noChangeShapeType="1"/>
          </p:cNvSpPr>
          <p:nvPr/>
        </p:nvSpPr>
        <p:spPr bwMode="auto">
          <a:xfrm>
            <a:off x="6313488" y="2266950"/>
            <a:ext cx="476250" cy="1588"/>
          </a:xfrm>
          <a:prstGeom prst="line">
            <a:avLst/>
          </a:prstGeom>
          <a:noFill/>
          <a:ln w="38100">
            <a:solidFill>
              <a:srgbClr val="0000FF"/>
            </a:solidFill>
            <a:prstDash val="sysDash"/>
            <a:round/>
            <a:headEnd/>
            <a:tailEnd/>
          </a:ln>
        </p:spPr>
        <p:txBody>
          <a:bodyPr/>
          <a:lstStyle/>
          <a:p>
            <a:endParaRPr lang="en-US"/>
          </a:p>
        </p:txBody>
      </p:sp>
      <p:sp>
        <p:nvSpPr>
          <p:cNvPr id="81998" name="Line 78"/>
          <p:cNvSpPr>
            <a:spLocks noChangeShapeType="1"/>
          </p:cNvSpPr>
          <p:nvPr/>
        </p:nvSpPr>
        <p:spPr bwMode="auto">
          <a:xfrm>
            <a:off x="6513513" y="2228850"/>
            <a:ext cx="76200" cy="76200"/>
          </a:xfrm>
          <a:prstGeom prst="line">
            <a:avLst/>
          </a:prstGeom>
          <a:noFill/>
          <a:ln w="38100">
            <a:solidFill>
              <a:srgbClr val="0000FF"/>
            </a:solidFill>
            <a:round/>
            <a:headEnd/>
            <a:tailEnd/>
          </a:ln>
        </p:spPr>
        <p:txBody>
          <a:bodyPr/>
          <a:lstStyle/>
          <a:p>
            <a:endParaRPr lang="en-US"/>
          </a:p>
        </p:txBody>
      </p:sp>
      <p:sp>
        <p:nvSpPr>
          <p:cNvPr id="81999" name="Line 79"/>
          <p:cNvSpPr>
            <a:spLocks noChangeShapeType="1"/>
          </p:cNvSpPr>
          <p:nvPr/>
        </p:nvSpPr>
        <p:spPr bwMode="auto">
          <a:xfrm flipH="1">
            <a:off x="6513513" y="2228850"/>
            <a:ext cx="76200" cy="76200"/>
          </a:xfrm>
          <a:prstGeom prst="line">
            <a:avLst/>
          </a:prstGeom>
          <a:noFill/>
          <a:ln w="38100">
            <a:solidFill>
              <a:srgbClr val="0000FF"/>
            </a:solidFill>
            <a:round/>
            <a:headEnd/>
            <a:tailEnd/>
          </a:ln>
        </p:spPr>
        <p:txBody>
          <a:bodyPr/>
          <a:lstStyle/>
          <a:p>
            <a:endParaRPr lang="en-US"/>
          </a:p>
        </p:txBody>
      </p:sp>
      <p:sp>
        <p:nvSpPr>
          <p:cNvPr id="82000" name="Text Box 80"/>
          <p:cNvSpPr txBox="1">
            <a:spLocks noChangeArrowheads="1"/>
          </p:cNvSpPr>
          <p:nvPr/>
        </p:nvSpPr>
        <p:spPr bwMode="auto">
          <a:xfrm>
            <a:off x="111125" y="1157288"/>
            <a:ext cx="1108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Bethe</a:t>
            </a:r>
          </a:p>
        </p:txBody>
      </p:sp>
      <p:sp>
        <p:nvSpPr>
          <p:cNvPr id="82001" name="Text Box 81"/>
          <p:cNvSpPr txBox="1">
            <a:spLocks noChangeArrowheads="1"/>
          </p:cNvSpPr>
          <p:nvPr/>
        </p:nvSpPr>
        <p:spPr bwMode="auto">
          <a:xfrm>
            <a:off x="7553325" y="4891088"/>
            <a:ext cx="1362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exact Z</a:t>
            </a:r>
          </a:p>
        </p:txBody>
      </p:sp>
      <p:cxnSp>
        <p:nvCxnSpPr>
          <p:cNvPr id="82002" name="AutoShape 82"/>
          <p:cNvCxnSpPr>
            <a:cxnSpLocks noChangeShapeType="1"/>
            <a:stCxn id="82000" idx="3"/>
          </p:cNvCxnSpPr>
          <p:nvPr/>
        </p:nvCxnSpPr>
        <p:spPr bwMode="auto">
          <a:xfrm>
            <a:off x="1219200" y="1417638"/>
            <a:ext cx="647700" cy="157162"/>
          </a:xfrm>
          <a:prstGeom prst="curvedConnector2">
            <a:avLst/>
          </a:prstGeom>
          <a:noFill/>
          <a:ln w="50800">
            <a:solidFill>
              <a:schemeClr val="tx1"/>
            </a:solidFill>
            <a:round/>
            <a:headEnd/>
            <a:tailEnd type="triangle" w="med" len="med"/>
          </a:ln>
          <a:effectLst/>
        </p:spPr>
      </p:cxnSp>
      <p:cxnSp>
        <p:nvCxnSpPr>
          <p:cNvPr id="82003" name="AutoShape 83"/>
          <p:cNvCxnSpPr>
            <a:cxnSpLocks noChangeShapeType="1"/>
            <a:stCxn id="82001" idx="2"/>
          </p:cNvCxnSpPr>
          <p:nvPr/>
        </p:nvCxnSpPr>
        <p:spPr bwMode="auto">
          <a:xfrm rot="5400000">
            <a:off x="7571582" y="5496718"/>
            <a:ext cx="749300" cy="576263"/>
          </a:xfrm>
          <a:prstGeom prst="curvedConnector2">
            <a:avLst/>
          </a:prstGeom>
          <a:noFill/>
          <a:ln w="50800">
            <a:solidFill>
              <a:schemeClr val="tx1"/>
            </a:solidFill>
            <a:round/>
            <a:headEnd/>
            <a:tailEnd type="triangle" w="med" len="med"/>
          </a:ln>
          <a:effectLst/>
        </p:spPr>
      </p:cxnSp>
      <p:sp>
        <p:nvSpPr>
          <p:cNvPr id="85" name="TextBox 84"/>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Edge Recovery</a:t>
            </a:r>
          </a:p>
        </p:txBody>
      </p:sp>
      <p:sp>
        <p:nvSpPr>
          <p:cNvPr id="82947" name="Rectangle 3"/>
          <p:cNvSpPr>
            <a:spLocks noChangeArrowheads="1"/>
          </p:cNvSpPr>
          <p:nvPr/>
        </p:nvSpPr>
        <p:spPr bwMode="auto">
          <a:xfrm>
            <a:off x="1866900" y="1704975"/>
            <a:ext cx="5667375" cy="4476750"/>
          </a:xfrm>
          <a:prstGeom prst="rect">
            <a:avLst/>
          </a:prstGeom>
          <a:noFill/>
          <a:ln w="0">
            <a:solidFill>
              <a:srgbClr val="FFFFFF"/>
            </a:solidFill>
            <a:miter lim="800000"/>
            <a:headEnd/>
            <a:tailEnd/>
          </a:ln>
        </p:spPr>
        <p:txBody>
          <a:bodyPr/>
          <a:lstStyle/>
          <a:p>
            <a:endParaRPr lang="en-US"/>
          </a:p>
        </p:txBody>
      </p:sp>
      <p:sp>
        <p:nvSpPr>
          <p:cNvPr id="82948" name="Line 4"/>
          <p:cNvSpPr>
            <a:spLocks noChangeShapeType="1"/>
          </p:cNvSpPr>
          <p:nvPr/>
        </p:nvSpPr>
        <p:spPr bwMode="auto">
          <a:xfrm>
            <a:off x="1866900" y="6181725"/>
            <a:ext cx="5667375" cy="1588"/>
          </a:xfrm>
          <a:prstGeom prst="line">
            <a:avLst/>
          </a:prstGeom>
          <a:noFill/>
          <a:ln w="0">
            <a:solidFill>
              <a:srgbClr val="000000"/>
            </a:solidFill>
            <a:round/>
            <a:headEnd/>
            <a:tailEnd/>
          </a:ln>
        </p:spPr>
        <p:txBody>
          <a:bodyPr/>
          <a:lstStyle/>
          <a:p>
            <a:endParaRPr lang="en-US"/>
          </a:p>
        </p:txBody>
      </p:sp>
      <p:sp>
        <p:nvSpPr>
          <p:cNvPr id="82949" name="Line 5"/>
          <p:cNvSpPr>
            <a:spLocks noChangeShapeType="1"/>
          </p:cNvSpPr>
          <p:nvPr/>
        </p:nvSpPr>
        <p:spPr bwMode="auto">
          <a:xfrm flipV="1">
            <a:off x="1866900" y="1704975"/>
            <a:ext cx="1588" cy="4476750"/>
          </a:xfrm>
          <a:prstGeom prst="line">
            <a:avLst/>
          </a:prstGeom>
          <a:noFill/>
          <a:ln w="0">
            <a:solidFill>
              <a:srgbClr val="000000"/>
            </a:solidFill>
            <a:round/>
            <a:headEnd/>
            <a:tailEnd/>
          </a:ln>
        </p:spPr>
        <p:txBody>
          <a:bodyPr/>
          <a:lstStyle/>
          <a:p>
            <a:endParaRPr lang="en-US"/>
          </a:p>
        </p:txBody>
      </p:sp>
      <p:sp>
        <p:nvSpPr>
          <p:cNvPr id="82950" name="Line 6"/>
          <p:cNvSpPr>
            <a:spLocks noChangeShapeType="1"/>
          </p:cNvSpPr>
          <p:nvPr/>
        </p:nvSpPr>
        <p:spPr bwMode="auto">
          <a:xfrm flipV="1">
            <a:off x="1866900" y="6124575"/>
            <a:ext cx="1588" cy="57150"/>
          </a:xfrm>
          <a:prstGeom prst="line">
            <a:avLst/>
          </a:prstGeom>
          <a:noFill/>
          <a:ln w="0">
            <a:solidFill>
              <a:srgbClr val="000000"/>
            </a:solidFill>
            <a:round/>
            <a:headEnd/>
            <a:tailEnd/>
          </a:ln>
        </p:spPr>
        <p:txBody>
          <a:bodyPr/>
          <a:lstStyle/>
          <a:p>
            <a:endParaRPr lang="en-US"/>
          </a:p>
        </p:txBody>
      </p:sp>
      <p:sp>
        <p:nvSpPr>
          <p:cNvPr id="82951" name="Rectangle 7"/>
          <p:cNvSpPr>
            <a:spLocks noChangeArrowheads="1"/>
          </p:cNvSpPr>
          <p:nvPr/>
        </p:nvSpPr>
        <p:spPr bwMode="auto">
          <a:xfrm>
            <a:off x="1790700" y="62103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2952" name="Line 8"/>
          <p:cNvSpPr>
            <a:spLocks noChangeShapeType="1"/>
          </p:cNvSpPr>
          <p:nvPr/>
        </p:nvSpPr>
        <p:spPr bwMode="auto">
          <a:xfrm flipV="1">
            <a:off x="7534275" y="6124575"/>
            <a:ext cx="1588" cy="57150"/>
          </a:xfrm>
          <a:prstGeom prst="line">
            <a:avLst/>
          </a:prstGeom>
          <a:noFill/>
          <a:ln w="0">
            <a:solidFill>
              <a:srgbClr val="000000"/>
            </a:solidFill>
            <a:round/>
            <a:headEnd/>
            <a:tailEnd/>
          </a:ln>
        </p:spPr>
        <p:txBody>
          <a:bodyPr/>
          <a:lstStyle/>
          <a:p>
            <a:endParaRPr lang="en-US"/>
          </a:p>
        </p:txBody>
      </p:sp>
      <p:sp>
        <p:nvSpPr>
          <p:cNvPr id="82953" name="Rectangle 9"/>
          <p:cNvSpPr>
            <a:spLocks noChangeArrowheads="1"/>
          </p:cNvSpPr>
          <p:nvPr/>
        </p:nvSpPr>
        <p:spPr bwMode="auto">
          <a:xfrm>
            <a:off x="7381875" y="6210300"/>
            <a:ext cx="2921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25</a:t>
            </a:r>
            <a:endParaRPr lang="en-US"/>
          </a:p>
        </p:txBody>
      </p:sp>
      <p:sp>
        <p:nvSpPr>
          <p:cNvPr id="82954" name="Line 10"/>
          <p:cNvSpPr>
            <a:spLocks noChangeShapeType="1"/>
          </p:cNvSpPr>
          <p:nvPr/>
        </p:nvSpPr>
        <p:spPr bwMode="auto">
          <a:xfrm>
            <a:off x="1866900" y="6181725"/>
            <a:ext cx="47625" cy="1588"/>
          </a:xfrm>
          <a:prstGeom prst="line">
            <a:avLst/>
          </a:prstGeom>
          <a:noFill/>
          <a:ln w="0">
            <a:solidFill>
              <a:srgbClr val="000000"/>
            </a:solidFill>
            <a:round/>
            <a:headEnd/>
            <a:tailEnd/>
          </a:ln>
        </p:spPr>
        <p:txBody>
          <a:bodyPr/>
          <a:lstStyle/>
          <a:p>
            <a:endParaRPr lang="en-US"/>
          </a:p>
        </p:txBody>
      </p:sp>
      <p:sp>
        <p:nvSpPr>
          <p:cNvPr id="82955" name="Rectangle 11"/>
          <p:cNvSpPr>
            <a:spLocks noChangeArrowheads="1"/>
          </p:cNvSpPr>
          <p:nvPr/>
        </p:nvSpPr>
        <p:spPr bwMode="auto">
          <a:xfrm>
            <a:off x="1676400" y="60198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2956" name="Line 12"/>
          <p:cNvSpPr>
            <a:spLocks noChangeShapeType="1"/>
          </p:cNvSpPr>
          <p:nvPr/>
        </p:nvSpPr>
        <p:spPr bwMode="auto">
          <a:xfrm>
            <a:off x="1866900" y="5600700"/>
            <a:ext cx="47625" cy="1588"/>
          </a:xfrm>
          <a:prstGeom prst="line">
            <a:avLst/>
          </a:prstGeom>
          <a:noFill/>
          <a:ln w="0">
            <a:solidFill>
              <a:srgbClr val="000000"/>
            </a:solidFill>
            <a:round/>
            <a:headEnd/>
            <a:tailEnd/>
          </a:ln>
        </p:spPr>
        <p:txBody>
          <a:bodyPr/>
          <a:lstStyle/>
          <a:p>
            <a:endParaRPr lang="en-US"/>
          </a:p>
        </p:txBody>
      </p:sp>
      <p:sp>
        <p:nvSpPr>
          <p:cNvPr id="82957" name="Rectangle 13"/>
          <p:cNvSpPr>
            <a:spLocks noChangeArrowheads="1"/>
          </p:cNvSpPr>
          <p:nvPr/>
        </p:nvSpPr>
        <p:spPr bwMode="auto">
          <a:xfrm>
            <a:off x="1295400" y="54387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0.01</a:t>
            </a:r>
            <a:endParaRPr lang="en-US"/>
          </a:p>
        </p:txBody>
      </p:sp>
      <p:sp>
        <p:nvSpPr>
          <p:cNvPr id="82958" name="Line 14"/>
          <p:cNvSpPr>
            <a:spLocks noChangeShapeType="1"/>
          </p:cNvSpPr>
          <p:nvPr/>
        </p:nvSpPr>
        <p:spPr bwMode="auto">
          <a:xfrm>
            <a:off x="1866900" y="5019675"/>
            <a:ext cx="47625" cy="1588"/>
          </a:xfrm>
          <a:prstGeom prst="line">
            <a:avLst/>
          </a:prstGeom>
          <a:noFill/>
          <a:ln w="0">
            <a:solidFill>
              <a:srgbClr val="000000"/>
            </a:solidFill>
            <a:round/>
            <a:headEnd/>
            <a:tailEnd/>
          </a:ln>
        </p:spPr>
        <p:txBody>
          <a:bodyPr/>
          <a:lstStyle/>
          <a:p>
            <a:endParaRPr lang="en-US"/>
          </a:p>
        </p:txBody>
      </p:sp>
      <p:sp>
        <p:nvSpPr>
          <p:cNvPr id="82959" name="Rectangle 15"/>
          <p:cNvSpPr>
            <a:spLocks noChangeArrowheads="1"/>
          </p:cNvSpPr>
          <p:nvPr/>
        </p:nvSpPr>
        <p:spPr bwMode="auto">
          <a:xfrm>
            <a:off x="1295400" y="48577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0.02</a:t>
            </a:r>
            <a:endParaRPr lang="en-US"/>
          </a:p>
        </p:txBody>
      </p:sp>
      <p:sp>
        <p:nvSpPr>
          <p:cNvPr id="82960" name="Line 16"/>
          <p:cNvSpPr>
            <a:spLocks noChangeShapeType="1"/>
          </p:cNvSpPr>
          <p:nvPr/>
        </p:nvSpPr>
        <p:spPr bwMode="auto">
          <a:xfrm>
            <a:off x="1866900" y="4448175"/>
            <a:ext cx="47625" cy="1588"/>
          </a:xfrm>
          <a:prstGeom prst="line">
            <a:avLst/>
          </a:prstGeom>
          <a:noFill/>
          <a:ln w="0">
            <a:solidFill>
              <a:srgbClr val="000000"/>
            </a:solidFill>
            <a:round/>
            <a:headEnd/>
            <a:tailEnd/>
          </a:ln>
        </p:spPr>
        <p:txBody>
          <a:bodyPr/>
          <a:lstStyle/>
          <a:p>
            <a:endParaRPr lang="en-US"/>
          </a:p>
        </p:txBody>
      </p:sp>
      <p:sp>
        <p:nvSpPr>
          <p:cNvPr id="82961" name="Rectangle 17"/>
          <p:cNvSpPr>
            <a:spLocks noChangeArrowheads="1"/>
          </p:cNvSpPr>
          <p:nvPr/>
        </p:nvSpPr>
        <p:spPr bwMode="auto">
          <a:xfrm>
            <a:off x="1295400" y="42862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0.03</a:t>
            </a:r>
            <a:endParaRPr lang="en-US"/>
          </a:p>
        </p:txBody>
      </p:sp>
      <p:sp>
        <p:nvSpPr>
          <p:cNvPr id="82962" name="Line 18"/>
          <p:cNvSpPr>
            <a:spLocks noChangeShapeType="1"/>
          </p:cNvSpPr>
          <p:nvPr/>
        </p:nvSpPr>
        <p:spPr bwMode="auto">
          <a:xfrm>
            <a:off x="1866900" y="3867150"/>
            <a:ext cx="47625" cy="1588"/>
          </a:xfrm>
          <a:prstGeom prst="line">
            <a:avLst/>
          </a:prstGeom>
          <a:noFill/>
          <a:ln w="0">
            <a:solidFill>
              <a:srgbClr val="000000"/>
            </a:solidFill>
            <a:round/>
            <a:headEnd/>
            <a:tailEnd/>
          </a:ln>
        </p:spPr>
        <p:txBody>
          <a:bodyPr/>
          <a:lstStyle/>
          <a:p>
            <a:endParaRPr lang="en-US"/>
          </a:p>
        </p:txBody>
      </p:sp>
      <p:sp>
        <p:nvSpPr>
          <p:cNvPr id="82963" name="Rectangle 19"/>
          <p:cNvSpPr>
            <a:spLocks noChangeArrowheads="1"/>
          </p:cNvSpPr>
          <p:nvPr/>
        </p:nvSpPr>
        <p:spPr bwMode="auto">
          <a:xfrm>
            <a:off x="1295400" y="370522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0.04</a:t>
            </a:r>
            <a:endParaRPr lang="en-US"/>
          </a:p>
        </p:txBody>
      </p:sp>
      <p:sp>
        <p:nvSpPr>
          <p:cNvPr id="82964" name="Line 20"/>
          <p:cNvSpPr>
            <a:spLocks noChangeShapeType="1"/>
          </p:cNvSpPr>
          <p:nvPr/>
        </p:nvSpPr>
        <p:spPr bwMode="auto">
          <a:xfrm>
            <a:off x="1866900" y="3286125"/>
            <a:ext cx="47625" cy="1588"/>
          </a:xfrm>
          <a:prstGeom prst="line">
            <a:avLst/>
          </a:prstGeom>
          <a:noFill/>
          <a:ln w="0">
            <a:solidFill>
              <a:srgbClr val="000000"/>
            </a:solidFill>
            <a:round/>
            <a:headEnd/>
            <a:tailEnd/>
          </a:ln>
        </p:spPr>
        <p:txBody>
          <a:bodyPr/>
          <a:lstStyle/>
          <a:p>
            <a:endParaRPr lang="en-US"/>
          </a:p>
        </p:txBody>
      </p:sp>
      <p:sp>
        <p:nvSpPr>
          <p:cNvPr id="82965" name="Rectangle 21"/>
          <p:cNvSpPr>
            <a:spLocks noChangeArrowheads="1"/>
          </p:cNvSpPr>
          <p:nvPr/>
        </p:nvSpPr>
        <p:spPr bwMode="auto">
          <a:xfrm>
            <a:off x="1295400" y="31242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0.05</a:t>
            </a:r>
            <a:endParaRPr lang="en-US"/>
          </a:p>
        </p:txBody>
      </p:sp>
      <p:sp>
        <p:nvSpPr>
          <p:cNvPr id="82966" name="Line 22"/>
          <p:cNvSpPr>
            <a:spLocks noChangeShapeType="1"/>
          </p:cNvSpPr>
          <p:nvPr/>
        </p:nvSpPr>
        <p:spPr bwMode="auto">
          <a:xfrm>
            <a:off x="1866900" y="2714625"/>
            <a:ext cx="47625" cy="1588"/>
          </a:xfrm>
          <a:prstGeom prst="line">
            <a:avLst/>
          </a:prstGeom>
          <a:noFill/>
          <a:ln w="0">
            <a:solidFill>
              <a:srgbClr val="000000"/>
            </a:solidFill>
            <a:round/>
            <a:headEnd/>
            <a:tailEnd/>
          </a:ln>
        </p:spPr>
        <p:txBody>
          <a:bodyPr/>
          <a:lstStyle/>
          <a:p>
            <a:endParaRPr lang="en-US"/>
          </a:p>
        </p:txBody>
      </p:sp>
      <p:sp>
        <p:nvSpPr>
          <p:cNvPr id="82967" name="Rectangle 23"/>
          <p:cNvSpPr>
            <a:spLocks noChangeArrowheads="1"/>
          </p:cNvSpPr>
          <p:nvPr/>
        </p:nvSpPr>
        <p:spPr bwMode="auto">
          <a:xfrm>
            <a:off x="1295400" y="25527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0.06</a:t>
            </a:r>
            <a:endParaRPr lang="en-US"/>
          </a:p>
        </p:txBody>
      </p:sp>
      <p:sp>
        <p:nvSpPr>
          <p:cNvPr id="82968" name="Line 24"/>
          <p:cNvSpPr>
            <a:spLocks noChangeShapeType="1"/>
          </p:cNvSpPr>
          <p:nvPr/>
        </p:nvSpPr>
        <p:spPr bwMode="auto">
          <a:xfrm>
            <a:off x="1866900" y="2133600"/>
            <a:ext cx="47625" cy="1588"/>
          </a:xfrm>
          <a:prstGeom prst="line">
            <a:avLst/>
          </a:prstGeom>
          <a:noFill/>
          <a:ln w="0">
            <a:solidFill>
              <a:srgbClr val="000000"/>
            </a:solidFill>
            <a:round/>
            <a:headEnd/>
            <a:tailEnd/>
          </a:ln>
        </p:spPr>
        <p:txBody>
          <a:bodyPr/>
          <a:lstStyle/>
          <a:p>
            <a:endParaRPr lang="en-US"/>
          </a:p>
        </p:txBody>
      </p:sp>
      <p:sp>
        <p:nvSpPr>
          <p:cNvPr id="82969" name="Rectangle 25"/>
          <p:cNvSpPr>
            <a:spLocks noChangeArrowheads="1"/>
          </p:cNvSpPr>
          <p:nvPr/>
        </p:nvSpPr>
        <p:spPr bwMode="auto">
          <a:xfrm>
            <a:off x="1295400" y="19716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0.07</a:t>
            </a:r>
            <a:endParaRPr lang="en-US"/>
          </a:p>
        </p:txBody>
      </p:sp>
      <p:sp>
        <p:nvSpPr>
          <p:cNvPr id="82970" name="Freeform 26"/>
          <p:cNvSpPr>
            <a:spLocks/>
          </p:cNvSpPr>
          <p:nvPr/>
        </p:nvSpPr>
        <p:spPr bwMode="auto">
          <a:xfrm>
            <a:off x="1866900" y="1704975"/>
            <a:ext cx="5667375" cy="4476750"/>
          </a:xfrm>
          <a:custGeom>
            <a:avLst/>
            <a:gdLst/>
            <a:ahLst/>
            <a:cxnLst>
              <a:cxn ang="0">
                <a:pos x="0" y="0"/>
              </a:cxn>
              <a:cxn ang="0">
                <a:pos x="282" y="24"/>
              </a:cxn>
              <a:cxn ang="0">
                <a:pos x="570" y="78"/>
              </a:cxn>
              <a:cxn ang="0">
                <a:pos x="852" y="60"/>
              </a:cxn>
              <a:cxn ang="0">
                <a:pos x="1140" y="354"/>
              </a:cxn>
              <a:cxn ang="0">
                <a:pos x="1428" y="498"/>
              </a:cxn>
              <a:cxn ang="0">
                <a:pos x="1710" y="546"/>
              </a:cxn>
              <a:cxn ang="0">
                <a:pos x="1998" y="618"/>
              </a:cxn>
              <a:cxn ang="0">
                <a:pos x="2280" y="900"/>
              </a:cxn>
              <a:cxn ang="0">
                <a:pos x="2568" y="1254"/>
              </a:cxn>
              <a:cxn ang="0">
                <a:pos x="2856" y="1788"/>
              </a:cxn>
              <a:cxn ang="0">
                <a:pos x="3138" y="2208"/>
              </a:cxn>
              <a:cxn ang="0">
                <a:pos x="3426" y="2616"/>
              </a:cxn>
              <a:cxn ang="0">
                <a:pos x="3570" y="2820"/>
              </a:cxn>
            </a:cxnLst>
            <a:rect l="0" t="0" r="r" b="b"/>
            <a:pathLst>
              <a:path w="3570" h="2820">
                <a:moveTo>
                  <a:pt x="0" y="0"/>
                </a:moveTo>
                <a:lnTo>
                  <a:pt x="282" y="24"/>
                </a:lnTo>
                <a:lnTo>
                  <a:pt x="570" y="78"/>
                </a:lnTo>
                <a:lnTo>
                  <a:pt x="852" y="60"/>
                </a:lnTo>
                <a:lnTo>
                  <a:pt x="1140" y="354"/>
                </a:lnTo>
                <a:lnTo>
                  <a:pt x="1428" y="498"/>
                </a:lnTo>
                <a:lnTo>
                  <a:pt x="1710" y="546"/>
                </a:lnTo>
                <a:lnTo>
                  <a:pt x="1998" y="618"/>
                </a:lnTo>
                <a:lnTo>
                  <a:pt x="2280" y="900"/>
                </a:lnTo>
                <a:lnTo>
                  <a:pt x="2568" y="1254"/>
                </a:lnTo>
                <a:lnTo>
                  <a:pt x="2856" y="1788"/>
                </a:lnTo>
                <a:lnTo>
                  <a:pt x="3138" y="2208"/>
                </a:lnTo>
                <a:lnTo>
                  <a:pt x="3426" y="2616"/>
                </a:lnTo>
                <a:lnTo>
                  <a:pt x="3570" y="2820"/>
                </a:lnTo>
              </a:path>
            </a:pathLst>
          </a:custGeom>
          <a:noFill/>
          <a:ln w="38100" cap="flat">
            <a:solidFill>
              <a:srgbClr val="000000"/>
            </a:solidFill>
            <a:prstDash val="sysDash"/>
            <a:round/>
            <a:headEnd/>
            <a:tailEnd/>
          </a:ln>
        </p:spPr>
        <p:txBody>
          <a:bodyPr/>
          <a:lstStyle/>
          <a:p>
            <a:endParaRPr lang="en-US"/>
          </a:p>
        </p:txBody>
      </p:sp>
      <p:sp>
        <p:nvSpPr>
          <p:cNvPr id="82971" name="Freeform 27"/>
          <p:cNvSpPr>
            <a:spLocks/>
          </p:cNvSpPr>
          <p:nvPr/>
        </p:nvSpPr>
        <p:spPr bwMode="auto">
          <a:xfrm>
            <a:off x="1866900" y="3543300"/>
            <a:ext cx="5667375" cy="2638425"/>
          </a:xfrm>
          <a:custGeom>
            <a:avLst/>
            <a:gdLst/>
            <a:ahLst/>
            <a:cxnLst>
              <a:cxn ang="0">
                <a:pos x="0" y="0"/>
              </a:cxn>
              <a:cxn ang="0">
                <a:pos x="282" y="156"/>
              </a:cxn>
              <a:cxn ang="0">
                <a:pos x="570" y="426"/>
              </a:cxn>
              <a:cxn ang="0">
                <a:pos x="852" y="522"/>
              </a:cxn>
              <a:cxn ang="0">
                <a:pos x="1140" y="588"/>
              </a:cxn>
              <a:cxn ang="0">
                <a:pos x="1428" y="756"/>
              </a:cxn>
              <a:cxn ang="0">
                <a:pos x="1710" y="930"/>
              </a:cxn>
              <a:cxn ang="0">
                <a:pos x="1998" y="1086"/>
              </a:cxn>
              <a:cxn ang="0">
                <a:pos x="2280" y="1224"/>
              </a:cxn>
              <a:cxn ang="0">
                <a:pos x="2568" y="1374"/>
              </a:cxn>
              <a:cxn ang="0">
                <a:pos x="2856" y="1524"/>
              </a:cxn>
              <a:cxn ang="0">
                <a:pos x="3138" y="1590"/>
              </a:cxn>
              <a:cxn ang="0">
                <a:pos x="3426" y="1662"/>
              </a:cxn>
              <a:cxn ang="0">
                <a:pos x="3570" y="1662"/>
              </a:cxn>
            </a:cxnLst>
            <a:rect l="0" t="0" r="r" b="b"/>
            <a:pathLst>
              <a:path w="3570" h="1662">
                <a:moveTo>
                  <a:pt x="0" y="0"/>
                </a:moveTo>
                <a:lnTo>
                  <a:pt x="282" y="156"/>
                </a:lnTo>
                <a:lnTo>
                  <a:pt x="570" y="426"/>
                </a:lnTo>
                <a:lnTo>
                  <a:pt x="852" y="522"/>
                </a:lnTo>
                <a:lnTo>
                  <a:pt x="1140" y="588"/>
                </a:lnTo>
                <a:lnTo>
                  <a:pt x="1428" y="756"/>
                </a:lnTo>
                <a:lnTo>
                  <a:pt x="1710" y="930"/>
                </a:lnTo>
                <a:lnTo>
                  <a:pt x="1998" y="1086"/>
                </a:lnTo>
                <a:lnTo>
                  <a:pt x="2280" y="1224"/>
                </a:lnTo>
                <a:lnTo>
                  <a:pt x="2568" y="1374"/>
                </a:lnTo>
                <a:lnTo>
                  <a:pt x="2856" y="1524"/>
                </a:lnTo>
                <a:lnTo>
                  <a:pt x="3138" y="1590"/>
                </a:lnTo>
                <a:lnTo>
                  <a:pt x="3426" y="1662"/>
                </a:lnTo>
                <a:lnTo>
                  <a:pt x="3570" y="1662"/>
                </a:lnTo>
              </a:path>
            </a:pathLst>
          </a:custGeom>
          <a:noFill/>
          <a:ln w="38100" cap="flat">
            <a:solidFill>
              <a:srgbClr val="000000"/>
            </a:solidFill>
            <a:prstDash val="solid"/>
            <a:round/>
            <a:headEnd/>
            <a:tailEnd/>
          </a:ln>
        </p:spPr>
        <p:txBody>
          <a:bodyPr/>
          <a:lstStyle/>
          <a:p>
            <a:endParaRPr lang="en-US"/>
          </a:p>
        </p:txBody>
      </p:sp>
      <p:sp>
        <p:nvSpPr>
          <p:cNvPr id="82972" name="Freeform 28"/>
          <p:cNvSpPr>
            <a:spLocks/>
          </p:cNvSpPr>
          <p:nvPr/>
        </p:nvSpPr>
        <p:spPr bwMode="auto">
          <a:xfrm>
            <a:off x="1866900" y="1704975"/>
            <a:ext cx="5667375" cy="4476750"/>
          </a:xfrm>
          <a:custGeom>
            <a:avLst/>
            <a:gdLst/>
            <a:ahLst/>
            <a:cxnLst>
              <a:cxn ang="0">
                <a:pos x="0" y="0"/>
              </a:cxn>
              <a:cxn ang="0">
                <a:pos x="282" y="1152"/>
              </a:cxn>
              <a:cxn ang="0">
                <a:pos x="570" y="1362"/>
              </a:cxn>
              <a:cxn ang="0">
                <a:pos x="852" y="1458"/>
              </a:cxn>
              <a:cxn ang="0">
                <a:pos x="1140" y="1458"/>
              </a:cxn>
              <a:cxn ang="0">
                <a:pos x="1428" y="1518"/>
              </a:cxn>
              <a:cxn ang="0">
                <a:pos x="1710" y="1662"/>
              </a:cxn>
              <a:cxn ang="0">
                <a:pos x="1998" y="1716"/>
              </a:cxn>
              <a:cxn ang="0">
                <a:pos x="2280" y="1818"/>
              </a:cxn>
              <a:cxn ang="0">
                <a:pos x="2568" y="1836"/>
              </a:cxn>
              <a:cxn ang="0">
                <a:pos x="2856" y="1890"/>
              </a:cxn>
              <a:cxn ang="0">
                <a:pos x="3138" y="2202"/>
              </a:cxn>
              <a:cxn ang="0">
                <a:pos x="3426" y="2700"/>
              </a:cxn>
              <a:cxn ang="0">
                <a:pos x="3570" y="2820"/>
              </a:cxn>
            </a:cxnLst>
            <a:rect l="0" t="0" r="r" b="b"/>
            <a:pathLst>
              <a:path w="3570" h="2820">
                <a:moveTo>
                  <a:pt x="0" y="0"/>
                </a:moveTo>
                <a:lnTo>
                  <a:pt x="282" y="1152"/>
                </a:lnTo>
                <a:lnTo>
                  <a:pt x="570" y="1362"/>
                </a:lnTo>
                <a:lnTo>
                  <a:pt x="852" y="1458"/>
                </a:lnTo>
                <a:lnTo>
                  <a:pt x="1140" y="1458"/>
                </a:lnTo>
                <a:lnTo>
                  <a:pt x="1428" y="1518"/>
                </a:lnTo>
                <a:lnTo>
                  <a:pt x="1710" y="1662"/>
                </a:lnTo>
                <a:lnTo>
                  <a:pt x="1998" y="1716"/>
                </a:lnTo>
                <a:lnTo>
                  <a:pt x="2280" y="1818"/>
                </a:lnTo>
                <a:lnTo>
                  <a:pt x="2568" y="1836"/>
                </a:lnTo>
                <a:lnTo>
                  <a:pt x="2856" y="1890"/>
                </a:lnTo>
                <a:lnTo>
                  <a:pt x="3138" y="2202"/>
                </a:lnTo>
                <a:lnTo>
                  <a:pt x="3426" y="2700"/>
                </a:lnTo>
                <a:lnTo>
                  <a:pt x="3570" y="2820"/>
                </a:lnTo>
              </a:path>
            </a:pathLst>
          </a:custGeom>
          <a:noFill/>
          <a:ln w="38100" cap="flat">
            <a:solidFill>
              <a:srgbClr val="0000FF"/>
            </a:solidFill>
            <a:prstDash val="sysDash"/>
            <a:round/>
            <a:headEnd/>
            <a:tailEnd/>
          </a:ln>
        </p:spPr>
        <p:txBody>
          <a:bodyPr/>
          <a:lstStyle/>
          <a:p>
            <a:endParaRPr lang="en-US"/>
          </a:p>
        </p:txBody>
      </p:sp>
      <p:sp>
        <p:nvSpPr>
          <p:cNvPr id="82973" name="Line 29"/>
          <p:cNvSpPr>
            <a:spLocks noChangeShapeType="1"/>
          </p:cNvSpPr>
          <p:nvPr/>
        </p:nvSpPr>
        <p:spPr bwMode="auto">
          <a:xfrm>
            <a:off x="1819275" y="1657350"/>
            <a:ext cx="95250" cy="95250"/>
          </a:xfrm>
          <a:prstGeom prst="line">
            <a:avLst/>
          </a:prstGeom>
          <a:noFill/>
          <a:ln w="38100">
            <a:solidFill>
              <a:srgbClr val="0000FF"/>
            </a:solidFill>
            <a:round/>
            <a:headEnd/>
            <a:tailEnd/>
          </a:ln>
        </p:spPr>
        <p:txBody>
          <a:bodyPr/>
          <a:lstStyle/>
          <a:p>
            <a:endParaRPr lang="en-US"/>
          </a:p>
        </p:txBody>
      </p:sp>
      <p:sp>
        <p:nvSpPr>
          <p:cNvPr id="82974" name="Line 30"/>
          <p:cNvSpPr>
            <a:spLocks noChangeShapeType="1"/>
          </p:cNvSpPr>
          <p:nvPr/>
        </p:nvSpPr>
        <p:spPr bwMode="auto">
          <a:xfrm flipH="1">
            <a:off x="1819275" y="1657350"/>
            <a:ext cx="95250" cy="95250"/>
          </a:xfrm>
          <a:prstGeom prst="line">
            <a:avLst/>
          </a:prstGeom>
          <a:noFill/>
          <a:ln w="38100">
            <a:solidFill>
              <a:srgbClr val="0000FF"/>
            </a:solidFill>
            <a:round/>
            <a:headEnd/>
            <a:tailEnd/>
          </a:ln>
        </p:spPr>
        <p:txBody>
          <a:bodyPr/>
          <a:lstStyle/>
          <a:p>
            <a:endParaRPr lang="en-US"/>
          </a:p>
        </p:txBody>
      </p:sp>
      <p:sp>
        <p:nvSpPr>
          <p:cNvPr id="82975" name="Line 31"/>
          <p:cNvSpPr>
            <a:spLocks noChangeShapeType="1"/>
          </p:cNvSpPr>
          <p:nvPr/>
        </p:nvSpPr>
        <p:spPr bwMode="auto">
          <a:xfrm>
            <a:off x="2266950" y="3486150"/>
            <a:ext cx="95250" cy="95250"/>
          </a:xfrm>
          <a:prstGeom prst="line">
            <a:avLst/>
          </a:prstGeom>
          <a:noFill/>
          <a:ln w="38100">
            <a:solidFill>
              <a:srgbClr val="0000FF"/>
            </a:solidFill>
            <a:round/>
            <a:headEnd/>
            <a:tailEnd/>
          </a:ln>
        </p:spPr>
        <p:txBody>
          <a:bodyPr/>
          <a:lstStyle/>
          <a:p>
            <a:endParaRPr lang="en-US"/>
          </a:p>
        </p:txBody>
      </p:sp>
      <p:sp>
        <p:nvSpPr>
          <p:cNvPr id="82976" name="Line 32"/>
          <p:cNvSpPr>
            <a:spLocks noChangeShapeType="1"/>
          </p:cNvSpPr>
          <p:nvPr/>
        </p:nvSpPr>
        <p:spPr bwMode="auto">
          <a:xfrm flipH="1">
            <a:off x="2266950" y="3486150"/>
            <a:ext cx="95250" cy="95250"/>
          </a:xfrm>
          <a:prstGeom prst="line">
            <a:avLst/>
          </a:prstGeom>
          <a:noFill/>
          <a:ln w="38100">
            <a:solidFill>
              <a:srgbClr val="0000FF"/>
            </a:solidFill>
            <a:round/>
            <a:headEnd/>
            <a:tailEnd/>
          </a:ln>
        </p:spPr>
        <p:txBody>
          <a:bodyPr/>
          <a:lstStyle/>
          <a:p>
            <a:endParaRPr lang="en-US"/>
          </a:p>
        </p:txBody>
      </p:sp>
      <p:sp>
        <p:nvSpPr>
          <p:cNvPr id="82977" name="Line 33"/>
          <p:cNvSpPr>
            <a:spLocks noChangeShapeType="1"/>
          </p:cNvSpPr>
          <p:nvPr/>
        </p:nvSpPr>
        <p:spPr bwMode="auto">
          <a:xfrm>
            <a:off x="2724150" y="3819525"/>
            <a:ext cx="95250" cy="95250"/>
          </a:xfrm>
          <a:prstGeom prst="line">
            <a:avLst/>
          </a:prstGeom>
          <a:noFill/>
          <a:ln w="38100">
            <a:solidFill>
              <a:srgbClr val="0000FF"/>
            </a:solidFill>
            <a:round/>
            <a:headEnd/>
            <a:tailEnd/>
          </a:ln>
        </p:spPr>
        <p:txBody>
          <a:bodyPr/>
          <a:lstStyle/>
          <a:p>
            <a:endParaRPr lang="en-US"/>
          </a:p>
        </p:txBody>
      </p:sp>
      <p:sp>
        <p:nvSpPr>
          <p:cNvPr id="82978" name="Line 34"/>
          <p:cNvSpPr>
            <a:spLocks noChangeShapeType="1"/>
          </p:cNvSpPr>
          <p:nvPr/>
        </p:nvSpPr>
        <p:spPr bwMode="auto">
          <a:xfrm flipH="1">
            <a:off x="2724150" y="3819525"/>
            <a:ext cx="95250" cy="95250"/>
          </a:xfrm>
          <a:prstGeom prst="line">
            <a:avLst/>
          </a:prstGeom>
          <a:noFill/>
          <a:ln w="38100">
            <a:solidFill>
              <a:srgbClr val="0000FF"/>
            </a:solidFill>
            <a:round/>
            <a:headEnd/>
            <a:tailEnd/>
          </a:ln>
        </p:spPr>
        <p:txBody>
          <a:bodyPr/>
          <a:lstStyle/>
          <a:p>
            <a:endParaRPr lang="en-US"/>
          </a:p>
        </p:txBody>
      </p:sp>
      <p:sp>
        <p:nvSpPr>
          <p:cNvPr id="82979" name="Line 35"/>
          <p:cNvSpPr>
            <a:spLocks noChangeShapeType="1"/>
          </p:cNvSpPr>
          <p:nvPr/>
        </p:nvSpPr>
        <p:spPr bwMode="auto">
          <a:xfrm>
            <a:off x="3171825" y="3971925"/>
            <a:ext cx="95250" cy="95250"/>
          </a:xfrm>
          <a:prstGeom prst="line">
            <a:avLst/>
          </a:prstGeom>
          <a:noFill/>
          <a:ln w="38100">
            <a:solidFill>
              <a:srgbClr val="0000FF"/>
            </a:solidFill>
            <a:round/>
            <a:headEnd/>
            <a:tailEnd/>
          </a:ln>
        </p:spPr>
        <p:txBody>
          <a:bodyPr/>
          <a:lstStyle/>
          <a:p>
            <a:endParaRPr lang="en-US"/>
          </a:p>
        </p:txBody>
      </p:sp>
      <p:sp>
        <p:nvSpPr>
          <p:cNvPr id="82980" name="Line 36"/>
          <p:cNvSpPr>
            <a:spLocks noChangeShapeType="1"/>
          </p:cNvSpPr>
          <p:nvPr/>
        </p:nvSpPr>
        <p:spPr bwMode="auto">
          <a:xfrm flipH="1">
            <a:off x="3171825" y="3971925"/>
            <a:ext cx="95250" cy="95250"/>
          </a:xfrm>
          <a:prstGeom prst="line">
            <a:avLst/>
          </a:prstGeom>
          <a:noFill/>
          <a:ln w="38100">
            <a:solidFill>
              <a:srgbClr val="0000FF"/>
            </a:solidFill>
            <a:round/>
            <a:headEnd/>
            <a:tailEnd/>
          </a:ln>
        </p:spPr>
        <p:txBody>
          <a:bodyPr/>
          <a:lstStyle/>
          <a:p>
            <a:endParaRPr lang="en-US"/>
          </a:p>
        </p:txBody>
      </p:sp>
      <p:sp>
        <p:nvSpPr>
          <p:cNvPr id="82981" name="Line 37"/>
          <p:cNvSpPr>
            <a:spLocks noChangeShapeType="1"/>
          </p:cNvSpPr>
          <p:nvPr/>
        </p:nvSpPr>
        <p:spPr bwMode="auto">
          <a:xfrm>
            <a:off x="3629025" y="3971925"/>
            <a:ext cx="95250" cy="95250"/>
          </a:xfrm>
          <a:prstGeom prst="line">
            <a:avLst/>
          </a:prstGeom>
          <a:noFill/>
          <a:ln w="38100">
            <a:solidFill>
              <a:srgbClr val="0000FF"/>
            </a:solidFill>
            <a:round/>
            <a:headEnd/>
            <a:tailEnd/>
          </a:ln>
        </p:spPr>
        <p:txBody>
          <a:bodyPr/>
          <a:lstStyle/>
          <a:p>
            <a:endParaRPr lang="en-US"/>
          </a:p>
        </p:txBody>
      </p:sp>
      <p:sp>
        <p:nvSpPr>
          <p:cNvPr id="82982" name="Line 38"/>
          <p:cNvSpPr>
            <a:spLocks noChangeShapeType="1"/>
          </p:cNvSpPr>
          <p:nvPr/>
        </p:nvSpPr>
        <p:spPr bwMode="auto">
          <a:xfrm flipH="1">
            <a:off x="3629025" y="3971925"/>
            <a:ext cx="95250" cy="95250"/>
          </a:xfrm>
          <a:prstGeom prst="line">
            <a:avLst/>
          </a:prstGeom>
          <a:noFill/>
          <a:ln w="38100">
            <a:solidFill>
              <a:srgbClr val="0000FF"/>
            </a:solidFill>
            <a:round/>
            <a:headEnd/>
            <a:tailEnd/>
          </a:ln>
        </p:spPr>
        <p:txBody>
          <a:bodyPr/>
          <a:lstStyle/>
          <a:p>
            <a:endParaRPr lang="en-US"/>
          </a:p>
        </p:txBody>
      </p:sp>
      <p:sp>
        <p:nvSpPr>
          <p:cNvPr id="82983" name="Line 39"/>
          <p:cNvSpPr>
            <a:spLocks noChangeShapeType="1"/>
          </p:cNvSpPr>
          <p:nvPr/>
        </p:nvSpPr>
        <p:spPr bwMode="auto">
          <a:xfrm>
            <a:off x="4086225" y="4067175"/>
            <a:ext cx="95250" cy="95250"/>
          </a:xfrm>
          <a:prstGeom prst="line">
            <a:avLst/>
          </a:prstGeom>
          <a:noFill/>
          <a:ln w="38100">
            <a:solidFill>
              <a:srgbClr val="0000FF"/>
            </a:solidFill>
            <a:round/>
            <a:headEnd/>
            <a:tailEnd/>
          </a:ln>
        </p:spPr>
        <p:txBody>
          <a:bodyPr/>
          <a:lstStyle/>
          <a:p>
            <a:endParaRPr lang="en-US"/>
          </a:p>
        </p:txBody>
      </p:sp>
      <p:sp>
        <p:nvSpPr>
          <p:cNvPr id="82984" name="Line 40"/>
          <p:cNvSpPr>
            <a:spLocks noChangeShapeType="1"/>
          </p:cNvSpPr>
          <p:nvPr/>
        </p:nvSpPr>
        <p:spPr bwMode="auto">
          <a:xfrm flipH="1">
            <a:off x="4086225" y="4067175"/>
            <a:ext cx="95250" cy="95250"/>
          </a:xfrm>
          <a:prstGeom prst="line">
            <a:avLst/>
          </a:prstGeom>
          <a:noFill/>
          <a:ln w="38100">
            <a:solidFill>
              <a:srgbClr val="0000FF"/>
            </a:solidFill>
            <a:round/>
            <a:headEnd/>
            <a:tailEnd/>
          </a:ln>
        </p:spPr>
        <p:txBody>
          <a:bodyPr/>
          <a:lstStyle/>
          <a:p>
            <a:endParaRPr lang="en-US"/>
          </a:p>
        </p:txBody>
      </p:sp>
      <p:sp>
        <p:nvSpPr>
          <p:cNvPr id="82985" name="Line 41"/>
          <p:cNvSpPr>
            <a:spLocks noChangeShapeType="1"/>
          </p:cNvSpPr>
          <p:nvPr/>
        </p:nvSpPr>
        <p:spPr bwMode="auto">
          <a:xfrm>
            <a:off x="4533900" y="4295775"/>
            <a:ext cx="95250" cy="95250"/>
          </a:xfrm>
          <a:prstGeom prst="line">
            <a:avLst/>
          </a:prstGeom>
          <a:noFill/>
          <a:ln w="38100">
            <a:solidFill>
              <a:srgbClr val="0000FF"/>
            </a:solidFill>
            <a:round/>
            <a:headEnd/>
            <a:tailEnd/>
          </a:ln>
        </p:spPr>
        <p:txBody>
          <a:bodyPr/>
          <a:lstStyle/>
          <a:p>
            <a:endParaRPr lang="en-US"/>
          </a:p>
        </p:txBody>
      </p:sp>
      <p:sp>
        <p:nvSpPr>
          <p:cNvPr id="82986" name="Line 42"/>
          <p:cNvSpPr>
            <a:spLocks noChangeShapeType="1"/>
          </p:cNvSpPr>
          <p:nvPr/>
        </p:nvSpPr>
        <p:spPr bwMode="auto">
          <a:xfrm flipH="1">
            <a:off x="4533900" y="4295775"/>
            <a:ext cx="95250" cy="95250"/>
          </a:xfrm>
          <a:prstGeom prst="line">
            <a:avLst/>
          </a:prstGeom>
          <a:noFill/>
          <a:ln w="38100">
            <a:solidFill>
              <a:srgbClr val="0000FF"/>
            </a:solidFill>
            <a:round/>
            <a:headEnd/>
            <a:tailEnd/>
          </a:ln>
        </p:spPr>
        <p:txBody>
          <a:bodyPr/>
          <a:lstStyle/>
          <a:p>
            <a:endParaRPr lang="en-US"/>
          </a:p>
        </p:txBody>
      </p:sp>
      <p:sp>
        <p:nvSpPr>
          <p:cNvPr id="82987" name="Line 43"/>
          <p:cNvSpPr>
            <a:spLocks noChangeShapeType="1"/>
          </p:cNvSpPr>
          <p:nvPr/>
        </p:nvSpPr>
        <p:spPr bwMode="auto">
          <a:xfrm>
            <a:off x="4991100" y="4381500"/>
            <a:ext cx="95250" cy="95250"/>
          </a:xfrm>
          <a:prstGeom prst="line">
            <a:avLst/>
          </a:prstGeom>
          <a:noFill/>
          <a:ln w="38100">
            <a:solidFill>
              <a:srgbClr val="0000FF"/>
            </a:solidFill>
            <a:round/>
            <a:headEnd/>
            <a:tailEnd/>
          </a:ln>
        </p:spPr>
        <p:txBody>
          <a:bodyPr/>
          <a:lstStyle/>
          <a:p>
            <a:endParaRPr lang="en-US"/>
          </a:p>
        </p:txBody>
      </p:sp>
      <p:sp>
        <p:nvSpPr>
          <p:cNvPr id="82988" name="Line 44"/>
          <p:cNvSpPr>
            <a:spLocks noChangeShapeType="1"/>
          </p:cNvSpPr>
          <p:nvPr/>
        </p:nvSpPr>
        <p:spPr bwMode="auto">
          <a:xfrm flipH="1">
            <a:off x="4991100" y="4381500"/>
            <a:ext cx="95250" cy="95250"/>
          </a:xfrm>
          <a:prstGeom prst="line">
            <a:avLst/>
          </a:prstGeom>
          <a:noFill/>
          <a:ln w="38100">
            <a:solidFill>
              <a:srgbClr val="0000FF"/>
            </a:solidFill>
            <a:round/>
            <a:headEnd/>
            <a:tailEnd/>
          </a:ln>
        </p:spPr>
        <p:txBody>
          <a:bodyPr/>
          <a:lstStyle/>
          <a:p>
            <a:endParaRPr lang="en-US"/>
          </a:p>
        </p:txBody>
      </p:sp>
      <p:sp>
        <p:nvSpPr>
          <p:cNvPr id="82989" name="Line 45"/>
          <p:cNvSpPr>
            <a:spLocks noChangeShapeType="1"/>
          </p:cNvSpPr>
          <p:nvPr/>
        </p:nvSpPr>
        <p:spPr bwMode="auto">
          <a:xfrm>
            <a:off x="5438775" y="4543425"/>
            <a:ext cx="95250" cy="95250"/>
          </a:xfrm>
          <a:prstGeom prst="line">
            <a:avLst/>
          </a:prstGeom>
          <a:noFill/>
          <a:ln w="38100">
            <a:solidFill>
              <a:srgbClr val="0000FF"/>
            </a:solidFill>
            <a:round/>
            <a:headEnd/>
            <a:tailEnd/>
          </a:ln>
        </p:spPr>
        <p:txBody>
          <a:bodyPr/>
          <a:lstStyle/>
          <a:p>
            <a:endParaRPr lang="en-US"/>
          </a:p>
        </p:txBody>
      </p:sp>
      <p:sp>
        <p:nvSpPr>
          <p:cNvPr id="82990" name="Line 46"/>
          <p:cNvSpPr>
            <a:spLocks noChangeShapeType="1"/>
          </p:cNvSpPr>
          <p:nvPr/>
        </p:nvSpPr>
        <p:spPr bwMode="auto">
          <a:xfrm flipH="1">
            <a:off x="5438775" y="4543425"/>
            <a:ext cx="95250" cy="95250"/>
          </a:xfrm>
          <a:prstGeom prst="line">
            <a:avLst/>
          </a:prstGeom>
          <a:noFill/>
          <a:ln w="38100">
            <a:solidFill>
              <a:srgbClr val="0000FF"/>
            </a:solidFill>
            <a:round/>
            <a:headEnd/>
            <a:tailEnd/>
          </a:ln>
        </p:spPr>
        <p:txBody>
          <a:bodyPr/>
          <a:lstStyle/>
          <a:p>
            <a:endParaRPr lang="en-US"/>
          </a:p>
        </p:txBody>
      </p:sp>
      <p:sp>
        <p:nvSpPr>
          <p:cNvPr id="82991" name="Line 47"/>
          <p:cNvSpPr>
            <a:spLocks noChangeShapeType="1"/>
          </p:cNvSpPr>
          <p:nvPr/>
        </p:nvSpPr>
        <p:spPr bwMode="auto">
          <a:xfrm>
            <a:off x="5895975" y="4572000"/>
            <a:ext cx="95250" cy="95250"/>
          </a:xfrm>
          <a:prstGeom prst="line">
            <a:avLst/>
          </a:prstGeom>
          <a:noFill/>
          <a:ln w="38100">
            <a:solidFill>
              <a:srgbClr val="0000FF"/>
            </a:solidFill>
            <a:round/>
            <a:headEnd/>
            <a:tailEnd/>
          </a:ln>
        </p:spPr>
        <p:txBody>
          <a:bodyPr/>
          <a:lstStyle/>
          <a:p>
            <a:endParaRPr lang="en-US"/>
          </a:p>
        </p:txBody>
      </p:sp>
      <p:sp>
        <p:nvSpPr>
          <p:cNvPr id="82992" name="Line 48"/>
          <p:cNvSpPr>
            <a:spLocks noChangeShapeType="1"/>
          </p:cNvSpPr>
          <p:nvPr/>
        </p:nvSpPr>
        <p:spPr bwMode="auto">
          <a:xfrm flipH="1">
            <a:off x="5895975" y="4572000"/>
            <a:ext cx="95250" cy="95250"/>
          </a:xfrm>
          <a:prstGeom prst="line">
            <a:avLst/>
          </a:prstGeom>
          <a:noFill/>
          <a:ln w="38100">
            <a:solidFill>
              <a:srgbClr val="0000FF"/>
            </a:solidFill>
            <a:round/>
            <a:headEnd/>
            <a:tailEnd/>
          </a:ln>
        </p:spPr>
        <p:txBody>
          <a:bodyPr/>
          <a:lstStyle/>
          <a:p>
            <a:endParaRPr lang="en-US"/>
          </a:p>
        </p:txBody>
      </p:sp>
      <p:sp>
        <p:nvSpPr>
          <p:cNvPr id="82993" name="Line 49"/>
          <p:cNvSpPr>
            <a:spLocks noChangeShapeType="1"/>
          </p:cNvSpPr>
          <p:nvPr/>
        </p:nvSpPr>
        <p:spPr bwMode="auto">
          <a:xfrm>
            <a:off x="6353175" y="4657725"/>
            <a:ext cx="95250" cy="95250"/>
          </a:xfrm>
          <a:prstGeom prst="line">
            <a:avLst/>
          </a:prstGeom>
          <a:noFill/>
          <a:ln w="38100">
            <a:solidFill>
              <a:srgbClr val="0000FF"/>
            </a:solidFill>
            <a:round/>
            <a:headEnd/>
            <a:tailEnd/>
          </a:ln>
        </p:spPr>
        <p:txBody>
          <a:bodyPr/>
          <a:lstStyle/>
          <a:p>
            <a:endParaRPr lang="en-US"/>
          </a:p>
        </p:txBody>
      </p:sp>
      <p:sp>
        <p:nvSpPr>
          <p:cNvPr id="82994" name="Line 50"/>
          <p:cNvSpPr>
            <a:spLocks noChangeShapeType="1"/>
          </p:cNvSpPr>
          <p:nvPr/>
        </p:nvSpPr>
        <p:spPr bwMode="auto">
          <a:xfrm flipH="1">
            <a:off x="6353175" y="4657725"/>
            <a:ext cx="95250" cy="95250"/>
          </a:xfrm>
          <a:prstGeom prst="line">
            <a:avLst/>
          </a:prstGeom>
          <a:noFill/>
          <a:ln w="38100">
            <a:solidFill>
              <a:srgbClr val="0000FF"/>
            </a:solidFill>
            <a:round/>
            <a:headEnd/>
            <a:tailEnd/>
          </a:ln>
        </p:spPr>
        <p:txBody>
          <a:bodyPr/>
          <a:lstStyle/>
          <a:p>
            <a:endParaRPr lang="en-US"/>
          </a:p>
        </p:txBody>
      </p:sp>
      <p:sp>
        <p:nvSpPr>
          <p:cNvPr id="82995" name="Line 51"/>
          <p:cNvSpPr>
            <a:spLocks noChangeShapeType="1"/>
          </p:cNvSpPr>
          <p:nvPr/>
        </p:nvSpPr>
        <p:spPr bwMode="auto">
          <a:xfrm>
            <a:off x="6800850" y="5153025"/>
            <a:ext cx="95250" cy="95250"/>
          </a:xfrm>
          <a:prstGeom prst="line">
            <a:avLst/>
          </a:prstGeom>
          <a:noFill/>
          <a:ln w="38100">
            <a:solidFill>
              <a:srgbClr val="0000FF"/>
            </a:solidFill>
            <a:round/>
            <a:headEnd/>
            <a:tailEnd/>
          </a:ln>
        </p:spPr>
        <p:txBody>
          <a:bodyPr/>
          <a:lstStyle/>
          <a:p>
            <a:endParaRPr lang="en-US"/>
          </a:p>
        </p:txBody>
      </p:sp>
      <p:sp>
        <p:nvSpPr>
          <p:cNvPr id="82996" name="Line 52"/>
          <p:cNvSpPr>
            <a:spLocks noChangeShapeType="1"/>
          </p:cNvSpPr>
          <p:nvPr/>
        </p:nvSpPr>
        <p:spPr bwMode="auto">
          <a:xfrm flipH="1">
            <a:off x="6800850" y="5153025"/>
            <a:ext cx="95250" cy="95250"/>
          </a:xfrm>
          <a:prstGeom prst="line">
            <a:avLst/>
          </a:prstGeom>
          <a:noFill/>
          <a:ln w="38100">
            <a:solidFill>
              <a:srgbClr val="0000FF"/>
            </a:solidFill>
            <a:round/>
            <a:headEnd/>
            <a:tailEnd/>
          </a:ln>
        </p:spPr>
        <p:txBody>
          <a:bodyPr/>
          <a:lstStyle/>
          <a:p>
            <a:endParaRPr lang="en-US"/>
          </a:p>
        </p:txBody>
      </p:sp>
      <p:sp>
        <p:nvSpPr>
          <p:cNvPr id="82997" name="Line 53"/>
          <p:cNvSpPr>
            <a:spLocks noChangeShapeType="1"/>
          </p:cNvSpPr>
          <p:nvPr/>
        </p:nvSpPr>
        <p:spPr bwMode="auto">
          <a:xfrm>
            <a:off x="7258050" y="5943600"/>
            <a:ext cx="95250" cy="95250"/>
          </a:xfrm>
          <a:prstGeom prst="line">
            <a:avLst/>
          </a:prstGeom>
          <a:noFill/>
          <a:ln w="38100">
            <a:solidFill>
              <a:srgbClr val="0000FF"/>
            </a:solidFill>
            <a:round/>
            <a:headEnd/>
            <a:tailEnd/>
          </a:ln>
        </p:spPr>
        <p:txBody>
          <a:bodyPr/>
          <a:lstStyle/>
          <a:p>
            <a:endParaRPr lang="en-US"/>
          </a:p>
        </p:txBody>
      </p:sp>
      <p:sp>
        <p:nvSpPr>
          <p:cNvPr id="82998" name="Line 54"/>
          <p:cNvSpPr>
            <a:spLocks noChangeShapeType="1"/>
          </p:cNvSpPr>
          <p:nvPr/>
        </p:nvSpPr>
        <p:spPr bwMode="auto">
          <a:xfrm flipH="1">
            <a:off x="7258050" y="5943600"/>
            <a:ext cx="95250" cy="95250"/>
          </a:xfrm>
          <a:prstGeom prst="line">
            <a:avLst/>
          </a:prstGeom>
          <a:noFill/>
          <a:ln w="38100">
            <a:solidFill>
              <a:srgbClr val="0000FF"/>
            </a:solidFill>
            <a:round/>
            <a:headEnd/>
            <a:tailEnd/>
          </a:ln>
        </p:spPr>
        <p:txBody>
          <a:bodyPr/>
          <a:lstStyle/>
          <a:p>
            <a:endParaRPr lang="en-US"/>
          </a:p>
        </p:txBody>
      </p:sp>
      <p:sp>
        <p:nvSpPr>
          <p:cNvPr id="82999" name="Line 55"/>
          <p:cNvSpPr>
            <a:spLocks noChangeShapeType="1"/>
          </p:cNvSpPr>
          <p:nvPr/>
        </p:nvSpPr>
        <p:spPr bwMode="auto">
          <a:xfrm>
            <a:off x="7486650" y="6134100"/>
            <a:ext cx="95250" cy="95250"/>
          </a:xfrm>
          <a:prstGeom prst="line">
            <a:avLst/>
          </a:prstGeom>
          <a:noFill/>
          <a:ln w="38100">
            <a:solidFill>
              <a:srgbClr val="0000FF"/>
            </a:solidFill>
            <a:round/>
            <a:headEnd/>
            <a:tailEnd/>
          </a:ln>
        </p:spPr>
        <p:txBody>
          <a:bodyPr/>
          <a:lstStyle/>
          <a:p>
            <a:endParaRPr lang="en-US"/>
          </a:p>
        </p:txBody>
      </p:sp>
      <p:sp>
        <p:nvSpPr>
          <p:cNvPr id="83000" name="Line 56"/>
          <p:cNvSpPr>
            <a:spLocks noChangeShapeType="1"/>
          </p:cNvSpPr>
          <p:nvPr/>
        </p:nvSpPr>
        <p:spPr bwMode="auto">
          <a:xfrm flipH="1">
            <a:off x="7486650" y="6134100"/>
            <a:ext cx="95250" cy="95250"/>
          </a:xfrm>
          <a:prstGeom prst="line">
            <a:avLst/>
          </a:prstGeom>
          <a:noFill/>
          <a:ln w="38100">
            <a:solidFill>
              <a:srgbClr val="0000FF"/>
            </a:solidFill>
            <a:round/>
            <a:headEnd/>
            <a:tailEnd/>
          </a:ln>
        </p:spPr>
        <p:txBody>
          <a:bodyPr/>
          <a:lstStyle/>
          <a:p>
            <a:endParaRPr lang="en-US"/>
          </a:p>
        </p:txBody>
      </p:sp>
      <p:sp>
        <p:nvSpPr>
          <p:cNvPr id="83001" name="Freeform 57"/>
          <p:cNvSpPr>
            <a:spLocks/>
          </p:cNvSpPr>
          <p:nvPr/>
        </p:nvSpPr>
        <p:spPr bwMode="auto">
          <a:xfrm>
            <a:off x="1866900" y="3543300"/>
            <a:ext cx="5667375" cy="2638425"/>
          </a:xfrm>
          <a:custGeom>
            <a:avLst/>
            <a:gdLst/>
            <a:ahLst/>
            <a:cxnLst>
              <a:cxn ang="0">
                <a:pos x="0" y="0"/>
              </a:cxn>
              <a:cxn ang="0">
                <a:pos x="282" y="216"/>
              </a:cxn>
              <a:cxn ang="0">
                <a:pos x="570" y="312"/>
              </a:cxn>
              <a:cxn ang="0">
                <a:pos x="852" y="330"/>
              </a:cxn>
              <a:cxn ang="0">
                <a:pos x="1140" y="414"/>
              </a:cxn>
              <a:cxn ang="0">
                <a:pos x="1428" y="528"/>
              </a:cxn>
              <a:cxn ang="0">
                <a:pos x="1710" y="666"/>
              </a:cxn>
              <a:cxn ang="0">
                <a:pos x="1998" y="756"/>
              </a:cxn>
              <a:cxn ang="0">
                <a:pos x="2280" y="876"/>
              </a:cxn>
              <a:cxn ang="0">
                <a:pos x="2568" y="1008"/>
              </a:cxn>
              <a:cxn ang="0">
                <a:pos x="2856" y="1350"/>
              </a:cxn>
              <a:cxn ang="0">
                <a:pos x="3138" y="1584"/>
              </a:cxn>
              <a:cxn ang="0">
                <a:pos x="3426" y="1662"/>
              </a:cxn>
              <a:cxn ang="0">
                <a:pos x="3570" y="1662"/>
              </a:cxn>
            </a:cxnLst>
            <a:rect l="0" t="0" r="r" b="b"/>
            <a:pathLst>
              <a:path w="3570" h="1662">
                <a:moveTo>
                  <a:pt x="0" y="0"/>
                </a:moveTo>
                <a:lnTo>
                  <a:pt x="282" y="216"/>
                </a:lnTo>
                <a:lnTo>
                  <a:pt x="570" y="312"/>
                </a:lnTo>
                <a:lnTo>
                  <a:pt x="852" y="330"/>
                </a:lnTo>
                <a:lnTo>
                  <a:pt x="1140" y="414"/>
                </a:lnTo>
                <a:lnTo>
                  <a:pt x="1428" y="528"/>
                </a:lnTo>
                <a:lnTo>
                  <a:pt x="1710" y="666"/>
                </a:lnTo>
                <a:lnTo>
                  <a:pt x="1998" y="756"/>
                </a:lnTo>
                <a:lnTo>
                  <a:pt x="2280" y="876"/>
                </a:lnTo>
                <a:lnTo>
                  <a:pt x="2568" y="1008"/>
                </a:lnTo>
                <a:lnTo>
                  <a:pt x="2856" y="1350"/>
                </a:lnTo>
                <a:lnTo>
                  <a:pt x="3138" y="1584"/>
                </a:lnTo>
                <a:lnTo>
                  <a:pt x="3426" y="1662"/>
                </a:lnTo>
                <a:lnTo>
                  <a:pt x="3570" y="1662"/>
                </a:lnTo>
              </a:path>
            </a:pathLst>
          </a:custGeom>
          <a:noFill/>
          <a:ln w="38100" cap="flat">
            <a:solidFill>
              <a:srgbClr val="0000FF"/>
            </a:solidFill>
            <a:prstDash val="solid"/>
            <a:round/>
            <a:headEnd/>
            <a:tailEnd/>
          </a:ln>
        </p:spPr>
        <p:txBody>
          <a:bodyPr/>
          <a:lstStyle/>
          <a:p>
            <a:endParaRPr lang="en-US"/>
          </a:p>
        </p:txBody>
      </p:sp>
      <p:sp>
        <p:nvSpPr>
          <p:cNvPr id="83002" name="Line 58"/>
          <p:cNvSpPr>
            <a:spLocks noChangeShapeType="1"/>
          </p:cNvSpPr>
          <p:nvPr/>
        </p:nvSpPr>
        <p:spPr bwMode="auto">
          <a:xfrm>
            <a:off x="1819275" y="3495675"/>
            <a:ext cx="95250" cy="95250"/>
          </a:xfrm>
          <a:prstGeom prst="line">
            <a:avLst/>
          </a:prstGeom>
          <a:noFill/>
          <a:ln w="38100">
            <a:solidFill>
              <a:srgbClr val="0000FF"/>
            </a:solidFill>
            <a:round/>
            <a:headEnd/>
            <a:tailEnd/>
          </a:ln>
        </p:spPr>
        <p:txBody>
          <a:bodyPr/>
          <a:lstStyle/>
          <a:p>
            <a:endParaRPr lang="en-US"/>
          </a:p>
        </p:txBody>
      </p:sp>
      <p:sp>
        <p:nvSpPr>
          <p:cNvPr id="83003" name="Line 59"/>
          <p:cNvSpPr>
            <a:spLocks noChangeShapeType="1"/>
          </p:cNvSpPr>
          <p:nvPr/>
        </p:nvSpPr>
        <p:spPr bwMode="auto">
          <a:xfrm flipH="1">
            <a:off x="1819275" y="3495675"/>
            <a:ext cx="95250" cy="95250"/>
          </a:xfrm>
          <a:prstGeom prst="line">
            <a:avLst/>
          </a:prstGeom>
          <a:noFill/>
          <a:ln w="38100">
            <a:solidFill>
              <a:srgbClr val="0000FF"/>
            </a:solidFill>
            <a:round/>
            <a:headEnd/>
            <a:tailEnd/>
          </a:ln>
        </p:spPr>
        <p:txBody>
          <a:bodyPr/>
          <a:lstStyle/>
          <a:p>
            <a:endParaRPr lang="en-US"/>
          </a:p>
        </p:txBody>
      </p:sp>
      <p:sp>
        <p:nvSpPr>
          <p:cNvPr id="83004" name="Line 60"/>
          <p:cNvSpPr>
            <a:spLocks noChangeShapeType="1"/>
          </p:cNvSpPr>
          <p:nvPr/>
        </p:nvSpPr>
        <p:spPr bwMode="auto">
          <a:xfrm>
            <a:off x="2266950" y="3838575"/>
            <a:ext cx="95250" cy="95250"/>
          </a:xfrm>
          <a:prstGeom prst="line">
            <a:avLst/>
          </a:prstGeom>
          <a:noFill/>
          <a:ln w="38100">
            <a:solidFill>
              <a:srgbClr val="0000FF"/>
            </a:solidFill>
            <a:round/>
            <a:headEnd/>
            <a:tailEnd/>
          </a:ln>
        </p:spPr>
        <p:txBody>
          <a:bodyPr/>
          <a:lstStyle/>
          <a:p>
            <a:endParaRPr lang="en-US"/>
          </a:p>
        </p:txBody>
      </p:sp>
      <p:sp>
        <p:nvSpPr>
          <p:cNvPr id="83005" name="Line 61"/>
          <p:cNvSpPr>
            <a:spLocks noChangeShapeType="1"/>
          </p:cNvSpPr>
          <p:nvPr/>
        </p:nvSpPr>
        <p:spPr bwMode="auto">
          <a:xfrm flipH="1">
            <a:off x="2266950" y="3838575"/>
            <a:ext cx="95250" cy="95250"/>
          </a:xfrm>
          <a:prstGeom prst="line">
            <a:avLst/>
          </a:prstGeom>
          <a:noFill/>
          <a:ln w="38100">
            <a:solidFill>
              <a:srgbClr val="0000FF"/>
            </a:solidFill>
            <a:round/>
            <a:headEnd/>
            <a:tailEnd/>
          </a:ln>
        </p:spPr>
        <p:txBody>
          <a:bodyPr/>
          <a:lstStyle/>
          <a:p>
            <a:endParaRPr lang="en-US"/>
          </a:p>
        </p:txBody>
      </p:sp>
      <p:sp>
        <p:nvSpPr>
          <p:cNvPr id="83006" name="Line 62"/>
          <p:cNvSpPr>
            <a:spLocks noChangeShapeType="1"/>
          </p:cNvSpPr>
          <p:nvPr/>
        </p:nvSpPr>
        <p:spPr bwMode="auto">
          <a:xfrm>
            <a:off x="2724150" y="3990975"/>
            <a:ext cx="95250" cy="95250"/>
          </a:xfrm>
          <a:prstGeom prst="line">
            <a:avLst/>
          </a:prstGeom>
          <a:noFill/>
          <a:ln w="38100">
            <a:solidFill>
              <a:srgbClr val="0000FF"/>
            </a:solidFill>
            <a:round/>
            <a:headEnd/>
            <a:tailEnd/>
          </a:ln>
        </p:spPr>
        <p:txBody>
          <a:bodyPr/>
          <a:lstStyle/>
          <a:p>
            <a:endParaRPr lang="en-US"/>
          </a:p>
        </p:txBody>
      </p:sp>
      <p:sp>
        <p:nvSpPr>
          <p:cNvPr id="83007" name="Line 63"/>
          <p:cNvSpPr>
            <a:spLocks noChangeShapeType="1"/>
          </p:cNvSpPr>
          <p:nvPr/>
        </p:nvSpPr>
        <p:spPr bwMode="auto">
          <a:xfrm flipH="1">
            <a:off x="2724150" y="3990975"/>
            <a:ext cx="95250" cy="95250"/>
          </a:xfrm>
          <a:prstGeom prst="line">
            <a:avLst/>
          </a:prstGeom>
          <a:noFill/>
          <a:ln w="38100">
            <a:solidFill>
              <a:srgbClr val="0000FF"/>
            </a:solidFill>
            <a:round/>
            <a:headEnd/>
            <a:tailEnd/>
          </a:ln>
        </p:spPr>
        <p:txBody>
          <a:bodyPr/>
          <a:lstStyle/>
          <a:p>
            <a:endParaRPr lang="en-US"/>
          </a:p>
        </p:txBody>
      </p:sp>
      <p:sp>
        <p:nvSpPr>
          <p:cNvPr id="83008" name="Line 64"/>
          <p:cNvSpPr>
            <a:spLocks noChangeShapeType="1"/>
          </p:cNvSpPr>
          <p:nvPr/>
        </p:nvSpPr>
        <p:spPr bwMode="auto">
          <a:xfrm>
            <a:off x="3171825" y="4019550"/>
            <a:ext cx="95250" cy="95250"/>
          </a:xfrm>
          <a:prstGeom prst="line">
            <a:avLst/>
          </a:prstGeom>
          <a:noFill/>
          <a:ln w="38100">
            <a:solidFill>
              <a:srgbClr val="0000FF"/>
            </a:solidFill>
            <a:round/>
            <a:headEnd/>
            <a:tailEnd/>
          </a:ln>
        </p:spPr>
        <p:txBody>
          <a:bodyPr/>
          <a:lstStyle/>
          <a:p>
            <a:endParaRPr lang="en-US"/>
          </a:p>
        </p:txBody>
      </p:sp>
      <p:sp>
        <p:nvSpPr>
          <p:cNvPr id="83009" name="Line 65"/>
          <p:cNvSpPr>
            <a:spLocks noChangeShapeType="1"/>
          </p:cNvSpPr>
          <p:nvPr/>
        </p:nvSpPr>
        <p:spPr bwMode="auto">
          <a:xfrm flipH="1">
            <a:off x="3171825" y="4019550"/>
            <a:ext cx="95250" cy="95250"/>
          </a:xfrm>
          <a:prstGeom prst="line">
            <a:avLst/>
          </a:prstGeom>
          <a:noFill/>
          <a:ln w="38100">
            <a:solidFill>
              <a:srgbClr val="0000FF"/>
            </a:solidFill>
            <a:round/>
            <a:headEnd/>
            <a:tailEnd/>
          </a:ln>
        </p:spPr>
        <p:txBody>
          <a:bodyPr/>
          <a:lstStyle/>
          <a:p>
            <a:endParaRPr lang="en-US"/>
          </a:p>
        </p:txBody>
      </p:sp>
      <p:sp>
        <p:nvSpPr>
          <p:cNvPr id="83010" name="Line 66"/>
          <p:cNvSpPr>
            <a:spLocks noChangeShapeType="1"/>
          </p:cNvSpPr>
          <p:nvPr/>
        </p:nvSpPr>
        <p:spPr bwMode="auto">
          <a:xfrm>
            <a:off x="3629025" y="4152900"/>
            <a:ext cx="95250" cy="95250"/>
          </a:xfrm>
          <a:prstGeom prst="line">
            <a:avLst/>
          </a:prstGeom>
          <a:noFill/>
          <a:ln w="38100">
            <a:solidFill>
              <a:srgbClr val="0000FF"/>
            </a:solidFill>
            <a:round/>
            <a:headEnd/>
            <a:tailEnd/>
          </a:ln>
        </p:spPr>
        <p:txBody>
          <a:bodyPr/>
          <a:lstStyle/>
          <a:p>
            <a:endParaRPr lang="en-US"/>
          </a:p>
        </p:txBody>
      </p:sp>
      <p:sp>
        <p:nvSpPr>
          <p:cNvPr id="83011" name="Line 67"/>
          <p:cNvSpPr>
            <a:spLocks noChangeShapeType="1"/>
          </p:cNvSpPr>
          <p:nvPr/>
        </p:nvSpPr>
        <p:spPr bwMode="auto">
          <a:xfrm flipH="1">
            <a:off x="3629025" y="4152900"/>
            <a:ext cx="95250" cy="95250"/>
          </a:xfrm>
          <a:prstGeom prst="line">
            <a:avLst/>
          </a:prstGeom>
          <a:noFill/>
          <a:ln w="38100">
            <a:solidFill>
              <a:srgbClr val="0000FF"/>
            </a:solidFill>
            <a:round/>
            <a:headEnd/>
            <a:tailEnd/>
          </a:ln>
        </p:spPr>
        <p:txBody>
          <a:bodyPr/>
          <a:lstStyle/>
          <a:p>
            <a:endParaRPr lang="en-US"/>
          </a:p>
        </p:txBody>
      </p:sp>
      <p:sp>
        <p:nvSpPr>
          <p:cNvPr id="83012" name="Line 68"/>
          <p:cNvSpPr>
            <a:spLocks noChangeShapeType="1"/>
          </p:cNvSpPr>
          <p:nvPr/>
        </p:nvSpPr>
        <p:spPr bwMode="auto">
          <a:xfrm>
            <a:off x="4086225" y="4333875"/>
            <a:ext cx="95250" cy="95250"/>
          </a:xfrm>
          <a:prstGeom prst="line">
            <a:avLst/>
          </a:prstGeom>
          <a:noFill/>
          <a:ln w="38100">
            <a:solidFill>
              <a:srgbClr val="0000FF"/>
            </a:solidFill>
            <a:round/>
            <a:headEnd/>
            <a:tailEnd/>
          </a:ln>
        </p:spPr>
        <p:txBody>
          <a:bodyPr/>
          <a:lstStyle/>
          <a:p>
            <a:endParaRPr lang="en-US"/>
          </a:p>
        </p:txBody>
      </p:sp>
      <p:sp>
        <p:nvSpPr>
          <p:cNvPr id="83013" name="Line 69"/>
          <p:cNvSpPr>
            <a:spLocks noChangeShapeType="1"/>
          </p:cNvSpPr>
          <p:nvPr/>
        </p:nvSpPr>
        <p:spPr bwMode="auto">
          <a:xfrm flipH="1">
            <a:off x="4086225" y="4333875"/>
            <a:ext cx="95250" cy="95250"/>
          </a:xfrm>
          <a:prstGeom prst="line">
            <a:avLst/>
          </a:prstGeom>
          <a:noFill/>
          <a:ln w="38100">
            <a:solidFill>
              <a:srgbClr val="0000FF"/>
            </a:solidFill>
            <a:round/>
            <a:headEnd/>
            <a:tailEnd/>
          </a:ln>
        </p:spPr>
        <p:txBody>
          <a:bodyPr/>
          <a:lstStyle/>
          <a:p>
            <a:endParaRPr lang="en-US"/>
          </a:p>
        </p:txBody>
      </p:sp>
      <p:sp>
        <p:nvSpPr>
          <p:cNvPr id="83014" name="Line 70"/>
          <p:cNvSpPr>
            <a:spLocks noChangeShapeType="1"/>
          </p:cNvSpPr>
          <p:nvPr/>
        </p:nvSpPr>
        <p:spPr bwMode="auto">
          <a:xfrm>
            <a:off x="4533900" y="4552950"/>
            <a:ext cx="95250" cy="95250"/>
          </a:xfrm>
          <a:prstGeom prst="line">
            <a:avLst/>
          </a:prstGeom>
          <a:noFill/>
          <a:ln w="38100">
            <a:solidFill>
              <a:srgbClr val="0000FF"/>
            </a:solidFill>
            <a:round/>
            <a:headEnd/>
            <a:tailEnd/>
          </a:ln>
        </p:spPr>
        <p:txBody>
          <a:bodyPr/>
          <a:lstStyle/>
          <a:p>
            <a:endParaRPr lang="en-US"/>
          </a:p>
        </p:txBody>
      </p:sp>
      <p:sp>
        <p:nvSpPr>
          <p:cNvPr id="83015" name="Line 71"/>
          <p:cNvSpPr>
            <a:spLocks noChangeShapeType="1"/>
          </p:cNvSpPr>
          <p:nvPr/>
        </p:nvSpPr>
        <p:spPr bwMode="auto">
          <a:xfrm flipH="1">
            <a:off x="4533900" y="4552950"/>
            <a:ext cx="95250" cy="95250"/>
          </a:xfrm>
          <a:prstGeom prst="line">
            <a:avLst/>
          </a:prstGeom>
          <a:noFill/>
          <a:ln w="38100">
            <a:solidFill>
              <a:srgbClr val="0000FF"/>
            </a:solidFill>
            <a:round/>
            <a:headEnd/>
            <a:tailEnd/>
          </a:ln>
        </p:spPr>
        <p:txBody>
          <a:bodyPr/>
          <a:lstStyle/>
          <a:p>
            <a:endParaRPr lang="en-US"/>
          </a:p>
        </p:txBody>
      </p:sp>
      <p:sp>
        <p:nvSpPr>
          <p:cNvPr id="83016" name="Line 72"/>
          <p:cNvSpPr>
            <a:spLocks noChangeShapeType="1"/>
          </p:cNvSpPr>
          <p:nvPr/>
        </p:nvSpPr>
        <p:spPr bwMode="auto">
          <a:xfrm>
            <a:off x="4991100" y="4695825"/>
            <a:ext cx="95250" cy="95250"/>
          </a:xfrm>
          <a:prstGeom prst="line">
            <a:avLst/>
          </a:prstGeom>
          <a:noFill/>
          <a:ln w="38100">
            <a:solidFill>
              <a:srgbClr val="0000FF"/>
            </a:solidFill>
            <a:round/>
            <a:headEnd/>
            <a:tailEnd/>
          </a:ln>
        </p:spPr>
        <p:txBody>
          <a:bodyPr/>
          <a:lstStyle/>
          <a:p>
            <a:endParaRPr lang="en-US"/>
          </a:p>
        </p:txBody>
      </p:sp>
      <p:sp>
        <p:nvSpPr>
          <p:cNvPr id="83017" name="Line 73"/>
          <p:cNvSpPr>
            <a:spLocks noChangeShapeType="1"/>
          </p:cNvSpPr>
          <p:nvPr/>
        </p:nvSpPr>
        <p:spPr bwMode="auto">
          <a:xfrm flipH="1">
            <a:off x="4991100" y="4695825"/>
            <a:ext cx="95250" cy="95250"/>
          </a:xfrm>
          <a:prstGeom prst="line">
            <a:avLst/>
          </a:prstGeom>
          <a:noFill/>
          <a:ln w="38100">
            <a:solidFill>
              <a:srgbClr val="0000FF"/>
            </a:solidFill>
            <a:round/>
            <a:headEnd/>
            <a:tailEnd/>
          </a:ln>
        </p:spPr>
        <p:txBody>
          <a:bodyPr/>
          <a:lstStyle/>
          <a:p>
            <a:endParaRPr lang="en-US"/>
          </a:p>
        </p:txBody>
      </p:sp>
      <p:sp>
        <p:nvSpPr>
          <p:cNvPr id="83018" name="Line 74"/>
          <p:cNvSpPr>
            <a:spLocks noChangeShapeType="1"/>
          </p:cNvSpPr>
          <p:nvPr/>
        </p:nvSpPr>
        <p:spPr bwMode="auto">
          <a:xfrm>
            <a:off x="5438775" y="4886325"/>
            <a:ext cx="95250" cy="95250"/>
          </a:xfrm>
          <a:prstGeom prst="line">
            <a:avLst/>
          </a:prstGeom>
          <a:noFill/>
          <a:ln w="38100">
            <a:solidFill>
              <a:srgbClr val="0000FF"/>
            </a:solidFill>
            <a:round/>
            <a:headEnd/>
            <a:tailEnd/>
          </a:ln>
        </p:spPr>
        <p:txBody>
          <a:bodyPr/>
          <a:lstStyle/>
          <a:p>
            <a:endParaRPr lang="en-US"/>
          </a:p>
        </p:txBody>
      </p:sp>
      <p:sp>
        <p:nvSpPr>
          <p:cNvPr id="83019" name="Line 75"/>
          <p:cNvSpPr>
            <a:spLocks noChangeShapeType="1"/>
          </p:cNvSpPr>
          <p:nvPr/>
        </p:nvSpPr>
        <p:spPr bwMode="auto">
          <a:xfrm flipH="1">
            <a:off x="5438775" y="4886325"/>
            <a:ext cx="95250" cy="95250"/>
          </a:xfrm>
          <a:prstGeom prst="line">
            <a:avLst/>
          </a:prstGeom>
          <a:noFill/>
          <a:ln w="38100">
            <a:solidFill>
              <a:srgbClr val="0000FF"/>
            </a:solidFill>
            <a:round/>
            <a:headEnd/>
            <a:tailEnd/>
          </a:ln>
        </p:spPr>
        <p:txBody>
          <a:bodyPr/>
          <a:lstStyle/>
          <a:p>
            <a:endParaRPr lang="en-US"/>
          </a:p>
        </p:txBody>
      </p:sp>
      <p:sp>
        <p:nvSpPr>
          <p:cNvPr id="83020" name="Line 76"/>
          <p:cNvSpPr>
            <a:spLocks noChangeShapeType="1"/>
          </p:cNvSpPr>
          <p:nvPr/>
        </p:nvSpPr>
        <p:spPr bwMode="auto">
          <a:xfrm>
            <a:off x="5895975" y="5095875"/>
            <a:ext cx="95250" cy="95250"/>
          </a:xfrm>
          <a:prstGeom prst="line">
            <a:avLst/>
          </a:prstGeom>
          <a:noFill/>
          <a:ln w="38100">
            <a:solidFill>
              <a:srgbClr val="0000FF"/>
            </a:solidFill>
            <a:round/>
            <a:headEnd/>
            <a:tailEnd/>
          </a:ln>
        </p:spPr>
        <p:txBody>
          <a:bodyPr/>
          <a:lstStyle/>
          <a:p>
            <a:endParaRPr lang="en-US"/>
          </a:p>
        </p:txBody>
      </p:sp>
      <p:sp>
        <p:nvSpPr>
          <p:cNvPr id="83021" name="Line 77"/>
          <p:cNvSpPr>
            <a:spLocks noChangeShapeType="1"/>
          </p:cNvSpPr>
          <p:nvPr/>
        </p:nvSpPr>
        <p:spPr bwMode="auto">
          <a:xfrm flipH="1">
            <a:off x="5895975" y="5095875"/>
            <a:ext cx="95250" cy="95250"/>
          </a:xfrm>
          <a:prstGeom prst="line">
            <a:avLst/>
          </a:prstGeom>
          <a:noFill/>
          <a:ln w="38100">
            <a:solidFill>
              <a:srgbClr val="0000FF"/>
            </a:solidFill>
            <a:round/>
            <a:headEnd/>
            <a:tailEnd/>
          </a:ln>
        </p:spPr>
        <p:txBody>
          <a:bodyPr/>
          <a:lstStyle/>
          <a:p>
            <a:endParaRPr lang="en-US"/>
          </a:p>
        </p:txBody>
      </p:sp>
      <p:sp>
        <p:nvSpPr>
          <p:cNvPr id="83022" name="Line 78"/>
          <p:cNvSpPr>
            <a:spLocks noChangeShapeType="1"/>
          </p:cNvSpPr>
          <p:nvPr/>
        </p:nvSpPr>
        <p:spPr bwMode="auto">
          <a:xfrm>
            <a:off x="6353175" y="5638800"/>
            <a:ext cx="95250" cy="95250"/>
          </a:xfrm>
          <a:prstGeom prst="line">
            <a:avLst/>
          </a:prstGeom>
          <a:noFill/>
          <a:ln w="38100">
            <a:solidFill>
              <a:srgbClr val="0000FF"/>
            </a:solidFill>
            <a:round/>
            <a:headEnd/>
            <a:tailEnd/>
          </a:ln>
        </p:spPr>
        <p:txBody>
          <a:bodyPr/>
          <a:lstStyle/>
          <a:p>
            <a:endParaRPr lang="en-US"/>
          </a:p>
        </p:txBody>
      </p:sp>
      <p:sp>
        <p:nvSpPr>
          <p:cNvPr id="83023" name="Line 79"/>
          <p:cNvSpPr>
            <a:spLocks noChangeShapeType="1"/>
          </p:cNvSpPr>
          <p:nvPr/>
        </p:nvSpPr>
        <p:spPr bwMode="auto">
          <a:xfrm flipH="1">
            <a:off x="6353175" y="5638800"/>
            <a:ext cx="95250" cy="95250"/>
          </a:xfrm>
          <a:prstGeom prst="line">
            <a:avLst/>
          </a:prstGeom>
          <a:noFill/>
          <a:ln w="38100">
            <a:solidFill>
              <a:srgbClr val="0000FF"/>
            </a:solidFill>
            <a:round/>
            <a:headEnd/>
            <a:tailEnd/>
          </a:ln>
        </p:spPr>
        <p:txBody>
          <a:bodyPr/>
          <a:lstStyle/>
          <a:p>
            <a:endParaRPr lang="en-US"/>
          </a:p>
        </p:txBody>
      </p:sp>
      <p:sp>
        <p:nvSpPr>
          <p:cNvPr id="83024" name="Line 80"/>
          <p:cNvSpPr>
            <a:spLocks noChangeShapeType="1"/>
          </p:cNvSpPr>
          <p:nvPr/>
        </p:nvSpPr>
        <p:spPr bwMode="auto">
          <a:xfrm>
            <a:off x="6800850" y="6010275"/>
            <a:ext cx="95250" cy="95250"/>
          </a:xfrm>
          <a:prstGeom prst="line">
            <a:avLst/>
          </a:prstGeom>
          <a:noFill/>
          <a:ln w="38100">
            <a:solidFill>
              <a:srgbClr val="0000FF"/>
            </a:solidFill>
            <a:round/>
            <a:headEnd/>
            <a:tailEnd/>
          </a:ln>
        </p:spPr>
        <p:txBody>
          <a:bodyPr/>
          <a:lstStyle/>
          <a:p>
            <a:endParaRPr lang="en-US"/>
          </a:p>
        </p:txBody>
      </p:sp>
      <p:sp>
        <p:nvSpPr>
          <p:cNvPr id="83025" name="Line 81"/>
          <p:cNvSpPr>
            <a:spLocks noChangeShapeType="1"/>
          </p:cNvSpPr>
          <p:nvPr/>
        </p:nvSpPr>
        <p:spPr bwMode="auto">
          <a:xfrm flipH="1">
            <a:off x="6800850" y="6010275"/>
            <a:ext cx="95250" cy="95250"/>
          </a:xfrm>
          <a:prstGeom prst="line">
            <a:avLst/>
          </a:prstGeom>
          <a:noFill/>
          <a:ln w="38100">
            <a:solidFill>
              <a:srgbClr val="0000FF"/>
            </a:solidFill>
            <a:round/>
            <a:headEnd/>
            <a:tailEnd/>
          </a:ln>
        </p:spPr>
        <p:txBody>
          <a:bodyPr/>
          <a:lstStyle/>
          <a:p>
            <a:endParaRPr lang="en-US"/>
          </a:p>
        </p:txBody>
      </p:sp>
      <p:sp>
        <p:nvSpPr>
          <p:cNvPr id="83026" name="Line 82"/>
          <p:cNvSpPr>
            <a:spLocks noChangeShapeType="1"/>
          </p:cNvSpPr>
          <p:nvPr/>
        </p:nvSpPr>
        <p:spPr bwMode="auto">
          <a:xfrm>
            <a:off x="7258050" y="6134100"/>
            <a:ext cx="95250" cy="95250"/>
          </a:xfrm>
          <a:prstGeom prst="line">
            <a:avLst/>
          </a:prstGeom>
          <a:noFill/>
          <a:ln w="38100">
            <a:solidFill>
              <a:srgbClr val="0000FF"/>
            </a:solidFill>
            <a:round/>
            <a:headEnd/>
            <a:tailEnd/>
          </a:ln>
        </p:spPr>
        <p:txBody>
          <a:bodyPr/>
          <a:lstStyle/>
          <a:p>
            <a:endParaRPr lang="en-US"/>
          </a:p>
        </p:txBody>
      </p:sp>
      <p:sp>
        <p:nvSpPr>
          <p:cNvPr id="83027" name="Line 83"/>
          <p:cNvSpPr>
            <a:spLocks noChangeShapeType="1"/>
          </p:cNvSpPr>
          <p:nvPr/>
        </p:nvSpPr>
        <p:spPr bwMode="auto">
          <a:xfrm flipH="1">
            <a:off x="7258050" y="6134100"/>
            <a:ext cx="95250" cy="95250"/>
          </a:xfrm>
          <a:prstGeom prst="line">
            <a:avLst/>
          </a:prstGeom>
          <a:noFill/>
          <a:ln w="38100">
            <a:solidFill>
              <a:srgbClr val="0000FF"/>
            </a:solidFill>
            <a:round/>
            <a:headEnd/>
            <a:tailEnd/>
          </a:ln>
        </p:spPr>
        <p:txBody>
          <a:bodyPr/>
          <a:lstStyle/>
          <a:p>
            <a:endParaRPr lang="en-US"/>
          </a:p>
        </p:txBody>
      </p:sp>
      <p:sp>
        <p:nvSpPr>
          <p:cNvPr id="83028" name="Line 84"/>
          <p:cNvSpPr>
            <a:spLocks noChangeShapeType="1"/>
          </p:cNvSpPr>
          <p:nvPr/>
        </p:nvSpPr>
        <p:spPr bwMode="auto">
          <a:xfrm>
            <a:off x="7486650" y="6134100"/>
            <a:ext cx="95250" cy="95250"/>
          </a:xfrm>
          <a:prstGeom prst="line">
            <a:avLst/>
          </a:prstGeom>
          <a:noFill/>
          <a:ln w="38100">
            <a:solidFill>
              <a:srgbClr val="0000FF"/>
            </a:solidFill>
            <a:round/>
            <a:headEnd/>
            <a:tailEnd/>
          </a:ln>
        </p:spPr>
        <p:txBody>
          <a:bodyPr/>
          <a:lstStyle/>
          <a:p>
            <a:endParaRPr lang="en-US"/>
          </a:p>
        </p:txBody>
      </p:sp>
      <p:sp>
        <p:nvSpPr>
          <p:cNvPr id="83029" name="Line 85"/>
          <p:cNvSpPr>
            <a:spLocks noChangeShapeType="1"/>
          </p:cNvSpPr>
          <p:nvPr/>
        </p:nvSpPr>
        <p:spPr bwMode="auto">
          <a:xfrm flipH="1">
            <a:off x="7486650" y="6134100"/>
            <a:ext cx="95250" cy="95250"/>
          </a:xfrm>
          <a:prstGeom prst="line">
            <a:avLst/>
          </a:prstGeom>
          <a:noFill/>
          <a:ln w="38100">
            <a:solidFill>
              <a:srgbClr val="0000FF"/>
            </a:solidFill>
            <a:round/>
            <a:headEnd/>
            <a:tailEnd/>
          </a:ln>
        </p:spPr>
        <p:txBody>
          <a:bodyPr/>
          <a:lstStyle/>
          <a:p>
            <a:endParaRPr lang="en-US"/>
          </a:p>
        </p:txBody>
      </p:sp>
      <p:sp>
        <p:nvSpPr>
          <p:cNvPr id="83030" name="Rectangle 86"/>
          <p:cNvSpPr>
            <a:spLocks noChangeArrowheads="1"/>
          </p:cNvSpPr>
          <p:nvPr/>
        </p:nvSpPr>
        <p:spPr bwMode="auto">
          <a:xfrm>
            <a:off x="3657600" y="6219825"/>
            <a:ext cx="2049463"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edges recovered</a:t>
            </a:r>
            <a:endParaRPr lang="en-US"/>
          </a:p>
        </p:txBody>
      </p:sp>
      <p:sp>
        <p:nvSpPr>
          <p:cNvPr id="83031" name="Rectangle 87"/>
          <p:cNvSpPr>
            <a:spLocks noChangeArrowheads="1"/>
          </p:cNvSpPr>
          <p:nvPr/>
        </p:nvSpPr>
        <p:spPr bwMode="auto">
          <a:xfrm rot="16200000">
            <a:off x="242888" y="3727450"/>
            <a:ext cx="1677987"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relative error</a:t>
            </a:r>
            <a:endParaRPr lang="en-US"/>
          </a:p>
        </p:txBody>
      </p:sp>
      <p:sp>
        <p:nvSpPr>
          <p:cNvPr id="83032" name="Rectangle 88"/>
          <p:cNvSpPr>
            <a:spLocks noChangeArrowheads="1"/>
          </p:cNvSpPr>
          <p:nvPr/>
        </p:nvSpPr>
        <p:spPr bwMode="auto">
          <a:xfrm>
            <a:off x="4210050" y="1409700"/>
            <a:ext cx="9985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6x6 grid</a:t>
            </a:r>
            <a:endParaRPr lang="en-US"/>
          </a:p>
        </p:txBody>
      </p:sp>
      <p:sp>
        <p:nvSpPr>
          <p:cNvPr id="83033" name="Rectangle 89"/>
          <p:cNvSpPr>
            <a:spLocks noChangeArrowheads="1"/>
          </p:cNvSpPr>
          <p:nvPr/>
        </p:nvSpPr>
        <p:spPr bwMode="auto">
          <a:xfrm>
            <a:off x="6161088" y="1447800"/>
            <a:ext cx="2295525" cy="1638300"/>
          </a:xfrm>
          <a:prstGeom prst="rect">
            <a:avLst/>
          </a:prstGeom>
          <a:noFill/>
          <a:ln w="0">
            <a:solidFill>
              <a:srgbClr val="FFFFFF"/>
            </a:solidFill>
            <a:miter lim="800000"/>
            <a:headEnd/>
            <a:tailEnd/>
          </a:ln>
        </p:spPr>
        <p:txBody>
          <a:bodyPr/>
          <a:lstStyle/>
          <a:p>
            <a:endParaRPr lang="en-US"/>
          </a:p>
        </p:txBody>
      </p:sp>
      <p:sp>
        <p:nvSpPr>
          <p:cNvPr id="83034" name="Line 90"/>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3035" name="Line 91"/>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3036" name="Line 92"/>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3037" name="Line 93"/>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3038" name="Line 94"/>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3039" name="Line 95"/>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3040" name="Line 96"/>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3041" name="Line 97"/>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3042" name="Line 98"/>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3043" name="Line 99"/>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3044" name="Rectangle 100"/>
          <p:cNvSpPr>
            <a:spLocks noChangeArrowheads="1"/>
          </p:cNvSpPr>
          <p:nvPr/>
        </p:nvSpPr>
        <p:spPr bwMode="auto">
          <a:xfrm>
            <a:off x="6951663" y="1485900"/>
            <a:ext cx="12382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EC-Z,rand</a:t>
            </a:r>
            <a:endParaRPr lang="en-US"/>
          </a:p>
        </p:txBody>
      </p:sp>
      <p:sp>
        <p:nvSpPr>
          <p:cNvPr id="83045" name="Rectangle 101"/>
          <p:cNvSpPr>
            <a:spLocks noChangeArrowheads="1"/>
          </p:cNvSpPr>
          <p:nvPr/>
        </p:nvSpPr>
        <p:spPr bwMode="auto">
          <a:xfrm>
            <a:off x="6951663" y="1800225"/>
            <a:ext cx="127317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EC-G,rand</a:t>
            </a:r>
            <a:endParaRPr lang="en-US"/>
          </a:p>
        </p:txBody>
      </p:sp>
      <p:sp>
        <p:nvSpPr>
          <p:cNvPr id="83046" name="Rectangle 102"/>
          <p:cNvSpPr>
            <a:spLocks noChangeArrowheads="1"/>
          </p:cNvSpPr>
          <p:nvPr/>
        </p:nvSpPr>
        <p:spPr bwMode="auto">
          <a:xfrm>
            <a:off x="6951663" y="2114550"/>
            <a:ext cx="9525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EC-Z,MI</a:t>
            </a:r>
            <a:endParaRPr lang="en-US"/>
          </a:p>
        </p:txBody>
      </p:sp>
      <p:sp>
        <p:nvSpPr>
          <p:cNvPr id="83047" name="Rectangle 103"/>
          <p:cNvSpPr>
            <a:spLocks noChangeArrowheads="1"/>
          </p:cNvSpPr>
          <p:nvPr/>
        </p:nvSpPr>
        <p:spPr bwMode="auto">
          <a:xfrm>
            <a:off x="6951663" y="2428875"/>
            <a:ext cx="98742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EC-G,MI</a:t>
            </a:r>
            <a:endParaRPr lang="en-US"/>
          </a:p>
        </p:txBody>
      </p:sp>
      <p:sp>
        <p:nvSpPr>
          <p:cNvPr id="83048" name="Line 104"/>
          <p:cNvSpPr>
            <a:spLocks noChangeShapeType="1"/>
          </p:cNvSpPr>
          <p:nvPr/>
        </p:nvSpPr>
        <p:spPr bwMode="auto">
          <a:xfrm>
            <a:off x="6313488" y="1638300"/>
            <a:ext cx="476250" cy="1588"/>
          </a:xfrm>
          <a:prstGeom prst="line">
            <a:avLst/>
          </a:prstGeom>
          <a:noFill/>
          <a:ln w="38100">
            <a:solidFill>
              <a:srgbClr val="000000"/>
            </a:solidFill>
            <a:prstDash val="sysDash"/>
            <a:round/>
            <a:headEnd/>
            <a:tailEnd/>
          </a:ln>
        </p:spPr>
        <p:txBody>
          <a:bodyPr/>
          <a:lstStyle/>
          <a:p>
            <a:endParaRPr lang="en-US"/>
          </a:p>
        </p:txBody>
      </p:sp>
      <p:sp>
        <p:nvSpPr>
          <p:cNvPr id="83049" name="Line 105"/>
          <p:cNvSpPr>
            <a:spLocks noChangeShapeType="1"/>
          </p:cNvSpPr>
          <p:nvPr/>
        </p:nvSpPr>
        <p:spPr bwMode="auto">
          <a:xfrm>
            <a:off x="6313488" y="1952625"/>
            <a:ext cx="476250" cy="1588"/>
          </a:xfrm>
          <a:prstGeom prst="line">
            <a:avLst/>
          </a:prstGeom>
          <a:noFill/>
          <a:ln w="38100">
            <a:solidFill>
              <a:srgbClr val="000000"/>
            </a:solidFill>
            <a:round/>
            <a:headEnd/>
            <a:tailEnd/>
          </a:ln>
        </p:spPr>
        <p:txBody>
          <a:bodyPr/>
          <a:lstStyle/>
          <a:p>
            <a:endParaRPr lang="en-US"/>
          </a:p>
        </p:txBody>
      </p:sp>
      <p:sp>
        <p:nvSpPr>
          <p:cNvPr id="83050" name="Line 106"/>
          <p:cNvSpPr>
            <a:spLocks noChangeShapeType="1"/>
          </p:cNvSpPr>
          <p:nvPr/>
        </p:nvSpPr>
        <p:spPr bwMode="auto">
          <a:xfrm>
            <a:off x="6313488" y="2266950"/>
            <a:ext cx="476250" cy="1588"/>
          </a:xfrm>
          <a:prstGeom prst="line">
            <a:avLst/>
          </a:prstGeom>
          <a:noFill/>
          <a:ln w="38100">
            <a:solidFill>
              <a:srgbClr val="0000FF"/>
            </a:solidFill>
            <a:prstDash val="sysDash"/>
            <a:round/>
            <a:headEnd/>
            <a:tailEnd/>
          </a:ln>
        </p:spPr>
        <p:txBody>
          <a:bodyPr/>
          <a:lstStyle/>
          <a:p>
            <a:endParaRPr lang="en-US"/>
          </a:p>
        </p:txBody>
      </p:sp>
      <p:sp>
        <p:nvSpPr>
          <p:cNvPr id="83051" name="Line 107"/>
          <p:cNvSpPr>
            <a:spLocks noChangeShapeType="1"/>
          </p:cNvSpPr>
          <p:nvPr/>
        </p:nvSpPr>
        <p:spPr bwMode="auto">
          <a:xfrm>
            <a:off x="6513513" y="2228850"/>
            <a:ext cx="76200" cy="76200"/>
          </a:xfrm>
          <a:prstGeom prst="line">
            <a:avLst/>
          </a:prstGeom>
          <a:noFill/>
          <a:ln w="38100">
            <a:solidFill>
              <a:srgbClr val="0000FF"/>
            </a:solidFill>
            <a:round/>
            <a:headEnd/>
            <a:tailEnd/>
          </a:ln>
        </p:spPr>
        <p:txBody>
          <a:bodyPr/>
          <a:lstStyle/>
          <a:p>
            <a:endParaRPr lang="en-US"/>
          </a:p>
        </p:txBody>
      </p:sp>
      <p:sp>
        <p:nvSpPr>
          <p:cNvPr id="83052" name="Line 108"/>
          <p:cNvSpPr>
            <a:spLocks noChangeShapeType="1"/>
          </p:cNvSpPr>
          <p:nvPr/>
        </p:nvSpPr>
        <p:spPr bwMode="auto">
          <a:xfrm flipH="1">
            <a:off x="6513513" y="2228850"/>
            <a:ext cx="76200" cy="76200"/>
          </a:xfrm>
          <a:prstGeom prst="line">
            <a:avLst/>
          </a:prstGeom>
          <a:noFill/>
          <a:ln w="38100">
            <a:solidFill>
              <a:srgbClr val="0000FF"/>
            </a:solidFill>
            <a:round/>
            <a:headEnd/>
            <a:tailEnd/>
          </a:ln>
        </p:spPr>
        <p:txBody>
          <a:bodyPr/>
          <a:lstStyle/>
          <a:p>
            <a:endParaRPr lang="en-US"/>
          </a:p>
        </p:txBody>
      </p:sp>
      <p:sp>
        <p:nvSpPr>
          <p:cNvPr id="83053" name="Line 109"/>
          <p:cNvSpPr>
            <a:spLocks noChangeShapeType="1"/>
          </p:cNvSpPr>
          <p:nvPr/>
        </p:nvSpPr>
        <p:spPr bwMode="auto">
          <a:xfrm>
            <a:off x="6313488" y="2581275"/>
            <a:ext cx="476250" cy="1588"/>
          </a:xfrm>
          <a:prstGeom prst="line">
            <a:avLst/>
          </a:prstGeom>
          <a:noFill/>
          <a:ln w="38100">
            <a:solidFill>
              <a:srgbClr val="0000FF"/>
            </a:solidFill>
            <a:round/>
            <a:headEnd/>
            <a:tailEnd/>
          </a:ln>
        </p:spPr>
        <p:txBody>
          <a:bodyPr/>
          <a:lstStyle/>
          <a:p>
            <a:endParaRPr lang="en-US"/>
          </a:p>
        </p:txBody>
      </p:sp>
      <p:sp>
        <p:nvSpPr>
          <p:cNvPr id="83054" name="Line 110"/>
          <p:cNvSpPr>
            <a:spLocks noChangeShapeType="1"/>
          </p:cNvSpPr>
          <p:nvPr/>
        </p:nvSpPr>
        <p:spPr bwMode="auto">
          <a:xfrm>
            <a:off x="6513513" y="2543175"/>
            <a:ext cx="76200" cy="76200"/>
          </a:xfrm>
          <a:prstGeom prst="line">
            <a:avLst/>
          </a:prstGeom>
          <a:noFill/>
          <a:ln w="38100">
            <a:solidFill>
              <a:srgbClr val="0000FF"/>
            </a:solidFill>
            <a:round/>
            <a:headEnd/>
            <a:tailEnd/>
          </a:ln>
        </p:spPr>
        <p:txBody>
          <a:bodyPr/>
          <a:lstStyle/>
          <a:p>
            <a:endParaRPr lang="en-US"/>
          </a:p>
        </p:txBody>
      </p:sp>
      <p:sp>
        <p:nvSpPr>
          <p:cNvPr id="83055" name="Line 111"/>
          <p:cNvSpPr>
            <a:spLocks noChangeShapeType="1"/>
          </p:cNvSpPr>
          <p:nvPr/>
        </p:nvSpPr>
        <p:spPr bwMode="auto">
          <a:xfrm flipH="1">
            <a:off x="6513513" y="2543175"/>
            <a:ext cx="76200" cy="76200"/>
          </a:xfrm>
          <a:prstGeom prst="line">
            <a:avLst/>
          </a:prstGeom>
          <a:noFill/>
          <a:ln w="38100">
            <a:solidFill>
              <a:srgbClr val="0000FF"/>
            </a:solidFill>
            <a:round/>
            <a:headEnd/>
            <a:tailEnd/>
          </a:ln>
        </p:spPr>
        <p:txBody>
          <a:bodyPr/>
          <a:lstStyle/>
          <a:p>
            <a:endParaRPr lang="en-US"/>
          </a:p>
        </p:txBody>
      </p:sp>
      <p:sp>
        <p:nvSpPr>
          <p:cNvPr id="83056" name="Text Box 112"/>
          <p:cNvSpPr txBox="1">
            <a:spLocks noChangeArrowheads="1"/>
          </p:cNvSpPr>
          <p:nvPr/>
        </p:nvSpPr>
        <p:spPr bwMode="auto">
          <a:xfrm>
            <a:off x="111125" y="1157288"/>
            <a:ext cx="1108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Bethe</a:t>
            </a:r>
          </a:p>
        </p:txBody>
      </p:sp>
      <p:sp>
        <p:nvSpPr>
          <p:cNvPr id="83057" name="Text Box 113"/>
          <p:cNvSpPr txBox="1">
            <a:spLocks noChangeArrowheads="1"/>
          </p:cNvSpPr>
          <p:nvPr/>
        </p:nvSpPr>
        <p:spPr bwMode="auto">
          <a:xfrm>
            <a:off x="7553325" y="4891088"/>
            <a:ext cx="1362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exact Z</a:t>
            </a:r>
          </a:p>
        </p:txBody>
      </p:sp>
      <p:cxnSp>
        <p:nvCxnSpPr>
          <p:cNvPr id="83058" name="AutoShape 114"/>
          <p:cNvCxnSpPr>
            <a:cxnSpLocks noChangeShapeType="1"/>
            <a:stCxn id="83056" idx="3"/>
          </p:cNvCxnSpPr>
          <p:nvPr/>
        </p:nvCxnSpPr>
        <p:spPr bwMode="auto">
          <a:xfrm>
            <a:off x="1219200" y="1417638"/>
            <a:ext cx="647700" cy="157162"/>
          </a:xfrm>
          <a:prstGeom prst="curvedConnector2">
            <a:avLst/>
          </a:prstGeom>
          <a:noFill/>
          <a:ln w="50800">
            <a:solidFill>
              <a:schemeClr val="tx1"/>
            </a:solidFill>
            <a:round/>
            <a:headEnd/>
            <a:tailEnd type="triangle" w="med" len="med"/>
          </a:ln>
          <a:effectLst/>
        </p:spPr>
      </p:cxnSp>
      <p:cxnSp>
        <p:nvCxnSpPr>
          <p:cNvPr id="83059" name="AutoShape 115"/>
          <p:cNvCxnSpPr>
            <a:cxnSpLocks noChangeShapeType="1"/>
            <a:stCxn id="83057" idx="2"/>
          </p:cNvCxnSpPr>
          <p:nvPr/>
        </p:nvCxnSpPr>
        <p:spPr bwMode="auto">
          <a:xfrm rot="5400000">
            <a:off x="7571582" y="5496718"/>
            <a:ext cx="749300" cy="576263"/>
          </a:xfrm>
          <a:prstGeom prst="curvedConnector2">
            <a:avLst/>
          </a:prstGeom>
          <a:noFill/>
          <a:ln w="50800">
            <a:solidFill>
              <a:schemeClr val="tx1"/>
            </a:solidFill>
            <a:round/>
            <a:headEnd/>
            <a:tailEnd type="triangle" w="med" len="med"/>
          </a:ln>
          <a:effectLst/>
        </p:spPr>
      </p:cxnSp>
      <p:sp>
        <p:nvSpPr>
          <p:cNvPr id="116" name="TextBox 115"/>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Edge Recovery</a:t>
            </a:r>
          </a:p>
        </p:txBody>
      </p:sp>
      <p:sp>
        <p:nvSpPr>
          <p:cNvPr id="83971" name="Rectangle 3"/>
          <p:cNvSpPr>
            <a:spLocks noChangeArrowheads="1"/>
          </p:cNvSpPr>
          <p:nvPr/>
        </p:nvSpPr>
        <p:spPr bwMode="auto">
          <a:xfrm>
            <a:off x="1866900" y="1704975"/>
            <a:ext cx="5667375" cy="4476750"/>
          </a:xfrm>
          <a:prstGeom prst="rect">
            <a:avLst/>
          </a:prstGeom>
          <a:noFill/>
          <a:ln w="0">
            <a:solidFill>
              <a:srgbClr val="FFFFFF"/>
            </a:solidFill>
            <a:miter lim="800000"/>
            <a:headEnd/>
            <a:tailEnd/>
          </a:ln>
        </p:spPr>
        <p:txBody>
          <a:bodyPr/>
          <a:lstStyle/>
          <a:p>
            <a:endParaRPr lang="en-US"/>
          </a:p>
        </p:txBody>
      </p:sp>
      <p:sp>
        <p:nvSpPr>
          <p:cNvPr id="83972" name="Line 4"/>
          <p:cNvSpPr>
            <a:spLocks noChangeShapeType="1"/>
          </p:cNvSpPr>
          <p:nvPr/>
        </p:nvSpPr>
        <p:spPr bwMode="auto">
          <a:xfrm>
            <a:off x="1866900" y="6181725"/>
            <a:ext cx="5667375" cy="1588"/>
          </a:xfrm>
          <a:prstGeom prst="line">
            <a:avLst/>
          </a:prstGeom>
          <a:noFill/>
          <a:ln w="0">
            <a:solidFill>
              <a:srgbClr val="000000"/>
            </a:solidFill>
            <a:round/>
            <a:headEnd/>
            <a:tailEnd/>
          </a:ln>
        </p:spPr>
        <p:txBody>
          <a:bodyPr/>
          <a:lstStyle/>
          <a:p>
            <a:endParaRPr lang="en-US"/>
          </a:p>
        </p:txBody>
      </p:sp>
      <p:sp>
        <p:nvSpPr>
          <p:cNvPr id="83973" name="Line 5"/>
          <p:cNvSpPr>
            <a:spLocks noChangeShapeType="1"/>
          </p:cNvSpPr>
          <p:nvPr/>
        </p:nvSpPr>
        <p:spPr bwMode="auto">
          <a:xfrm flipV="1">
            <a:off x="1866900" y="1704975"/>
            <a:ext cx="1588" cy="4476750"/>
          </a:xfrm>
          <a:prstGeom prst="line">
            <a:avLst/>
          </a:prstGeom>
          <a:noFill/>
          <a:ln w="0">
            <a:solidFill>
              <a:srgbClr val="000000"/>
            </a:solidFill>
            <a:round/>
            <a:headEnd/>
            <a:tailEnd/>
          </a:ln>
        </p:spPr>
        <p:txBody>
          <a:bodyPr/>
          <a:lstStyle/>
          <a:p>
            <a:endParaRPr lang="en-US"/>
          </a:p>
        </p:txBody>
      </p:sp>
      <p:sp>
        <p:nvSpPr>
          <p:cNvPr id="83974" name="Line 6"/>
          <p:cNvSpPr>
            <a:spLocks noChangeShapeType="1"/>
          </p:cNvSpPr>
          <p:nvPr/>
        </p:nvSpPr>
        <p:spPr bwMode="auto">
          <a:xfrm flipV="1">
            <a:off x="1866900" y="6124575"/>
            <a:ext cx="1588" cy="57150"/>
          </a:xfrm>
          <a:prstGeom prst="line">
            <a:avLst/>
          </a:prstGeom>
          <a:noFill/>
          <a:ln w="0">
            <a:solidFill>
              <a:srgbClr val="000000"/>
            </a:solidFill>
            <a:round/>
            <a:headEnd/>
            <a:tailEnd/>
          </a:ln>
        </p:spPr>
        <p:txBody>
          <a:bodyPr/>
          <a:lstStyle/>
          <a:p>
            <a:endParaRPr lang="en-US"/>
          </a:p>
        </p:txBody>
      </p:sp>
      <p:sp>
        <p:nvSpPr>
          <p:cNvPr id="83975" name="Rectangle 7"/>
          <p:cNvSpPr>
            <a:spLocks noChangeArrowheads="1"/>
          </p:cNvSpPr>
          <p:nvPr/>
        </p:nvSpPr>
        <p:spPr bwMode="auto">
          <a:xfrm>
            <a:off x="1790700" y="62103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3976" name="Line 8"/>
          <p:cNvSpPr>
            <a:spLocks noChangeShapeType="1"/>
          </p:cNvSpPr>
          <p:nvPr/>
        </p:nvSpPr>
        <p:spPr bwMode="auto">
          <a:xfrm flipV="1">
            <a:off x="7534275" y="6124575"/>
            <a:ext cx="1588" cy="57150"/>
          </a:xfrm>
          <a:prstGeom prst="line">
            <a:avLst/>
          </a:prstGeom>
          <a:noFill/>
          <a:ln w="0">
            <a:solidFill>
              <a:srgbClr val="000000"/>
            </a:solidFill>
            <a:round/>
            <a:headEnd/>
            <a:tailEnd/>
          </a:ln>
        </p:spPr>
        <p:txBody>
          <a:bodyPr/>
          <a:lstStyle/>
          <a:p>
            <a:endParaRPr lang="en-US"/>
          </a:p>
        </p:txBody>
      </p:sp>
      <p:sp>
        <p:nvSpPr>
          <p:cNvPr id="83977" name="Rectangle 9"/>
          <p:cNvSpPr>
            <a:spLocks noChangeArrowheads="1"/>
          </p:cNvSpPr>
          <p:nvPr/>
        </p:nvSpPr>
        <p:spPr bwMode="auto">
          <a:xfrm>
            <a:off x="7381875" y="6210300"/>
            <a:ext cx="2921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25</a:t>
            </a:r>
            <a:endParaRPr lang="en-US"/>
          </a:p>
        </p:txBody>
      </p:sp>
      <p:sp>
        <p:nvSpPr>
          <p:cNvPr id="83978" name="Line 10"/>
          <p:cNvSpPr>
            <a:spLocks noChangeShapeType="1"/>
          </p:cNvSpPr>
          <p:nvPr/>
        </p:nvSpPr>
        <p:spPr bwMode="auto">
          <a:xfrm>
            <a:off x="1866900" y="6181725"/>
            <a:ext cx="47625" cy="1588"/>
          </a:xfrm>
          <a:prstGeom prst="line">
            <a:avLst/>
          </a:prstGeom>
          <a:noFill/>
          <a:ln w="0">
            <a:solidFill>
              <a:srgbClr val="000000"/>
            </a:solidFill>
            <a:round/>
            <a:headEnd/>
            <a:tailEnd/>
          </a:ln>
        </p:spPr>
        <p:txBody>
          <a:bodyPr/>
          <a:lstStyle/>
          <a:p>
            <a:endParaRPr lang="en-US"/>
          </a:p>
        </p:txBody>
      </p:sp>
      <p:sp>
        <p:nvSpPr>
          <p:cNvPr id="83979" name="Rectangle 11"/>
          <p:cNvSpPr>
            <a:spLocks noChangeArrowheads="1"/>
          </p:cNvSpPr>
          <p:nvPr/>
        </p:nvSpPr>
        <p:spPr bwMode="auto">
          <a:xfrm>
            <a:off x="1676400" y="6019800"/>
            <a:ext cx="1460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a:t>
            </a:r>
            <a:endParaRPr lang="en-US"/>
          </a:p>
        </p:txBody>
      </p:sp>
      <p:sp>
        <p:nvSpPr>
          <p:cNvPr id="83980" name="Line 12"/>
          <p:cNvSpPr>
            <a:spLocks noChangeShapeType="1"/>
          </p:cNvSpPr>
          <p:nvPr/>
        </p:nvSpPr>
        <p:spPr bwMode="auto">
          <a:xfrm>
            <a:off x="1866900" y="5600700"/>
            <a:ext cx="47625" cy="1588"/>
          </a:xfrm>
          <a:prstGeom prst="line">
            <a:avLst/>
          </a:prstGeom>
          <a:noFill/>
          <a:ln w="0">
            <a:solidFill>
              <a:srgbClr val="000000"/>
            </a:solidFill>
            <a:round/>
            <a:headEnd/>
            <a:tailEnd/>
          </a:ln>
        </p:spPr>
        <p:txBody>
          <a:bodyPr/>
          <a:lstStyle/>
          <a:p>
            <a:endParaRPr lang="en-US"/>
          </a:p>
        </p:txBody>
      </p:sp>
      <p:sp>
        <p:nvSpPr>
          <p:cNvPr id="83981" name="Rectangle 13"/>
          <p:cNvSpPr>
            <a:spLocks noChangeArrowheads="1"/>
          </p:cNvSpPr>
          <p:nvPr/>
        </p:nvSpPr>
        <p:spPr bwMode="auto">
          <a:xfrm>
            <a:off x="1295400" y="54387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0.01</a:t>
            </a:r>
            <a:endParaRPr lang="en-US"/>
          </a:p>
        </p:txBody>
      </p:sp>
      <p:sp>
        <p:nvSpPr>
          <p:cNvPr id="83982" name="Line 14"/>
          <p:cNvSpPr>
            <a:spLocks noChangeShapeType="1"/>
          </p:cNvSpPr>
          <p:nvPr/>
        </p:nvSpPr>
        <p:spPr bwMode="auto">
          <a:xfrm>
            <a:off x="1866900" y="5019675"/>
            <a:ext cx="47625" cy="1588"/>
          </a:xfrm>
          <a:prstGeom prst="line">
            <a:avLst/>
          </a:prstGeom>
          <a:noFill/>
          <a:ln w="0">
            <a:solidFill>
              <a:srgbClr val="000000"/>
            </a:solidFill>
            <a:round/>
            <a:headEnd/>
            <a:tailEnd/>
          </a:ln>
        </p:spPr>
        <p:txBody>
          <a:bodyPr/>
          <a:lstStyle/>
          <a:p>
            <a:endParaRPr lang="en-US"/>
          </a:p>
        </p:txBody>
      </p:sp>
      <p:sp>
        <p:nvSpPr>
          <p:cNvPr id="83983" name="Rectangle 15"/>
          <p:cNvSpPr>
            <a:spLocks noChangeArrowheads="1"/>
          </p:cNvSpPr>
          <p:nvPr/>
        </p:nvSpPr>
        <p:spPr bwMode="auto">
          <a:xfrm>
            <a:off x="1295400" y="48577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0.02</a:t>
            </a:r>
            <a:endParaRPr lang="en-US"/>
          </a:p>
        </p:txBody>
      </p:sp>
      <p:sp>
        <p:nvSpPr>
          <p:cNvPr id="83984" name="Line 16"/>
          <p:cNvSpPr>
            <a:spLocks noChangeShapeType="1"/>
          </p:cNvSpPr>
          <p:nvPr/>
        </p:nvSpPr>
        <p:spPr bwMode="auto">
          <a:xfrm>
            <a:off x="1866900" y="4448175"/>
            <a:ext cx="47625" cy="1588"/>
          </a:xfrm>
          <a:prstGeom prst="line">
            <a:avLst/>
          </a:prstGeom>
          <a:noFill/>
          <a:ln w="0">
            <a:solidFill>
              <a:srgbClr val="000000"/>
            </a:solidFill>
            <a:round/>
            <a:headEnd/>
            <a:tailEnd/>
          </a:ln>
        </p:spPr>
        <p:txBody>
          <a:bodyPr/>
          <a:lstStyle/>
          <a:p>
            <a:endParaRPr lang="en-US"/>
          </a:p>
        </p:txBody>
      </p:sp>
      <p:sp>
        <p:nvSpPr>
          <p:cNvPr id="83985" name="Rectangle 17"/>
          <p:cNvSpPr>
            <a:spLocks noChangeArrowheads="1"/>
          </p:cNvSpPr>
          <p:nvPr/>
        </p:nvSpPr>
        <p:spPr bwMode="auto">
          <a:xfrm>
            <a:off x="1295400" y="428625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0.03</a:t>
            </a:r>
            <a:endParaRPr lang="en-US"/>
          </a:p>
        </p:txBody>
      </p:sp>
      <p:sp>
        <p:nvSpPr>
          <p:cNvPr id="83986" name="Line 18"/>
          <p:cNvSpPr>
            <a:spLocks noChangeShapeType="1"/>
          </p:cNvSpPr>
          <p:nvPr/>
        </p:nvSpPr>
        <p:spPr bwMode="auto">
          <a:xfrm>
            <a:off x="1866900" y="3867150"/>
            <a:ext cx="47625" cy="1588"/>
          </a:xfrm>
          <a:prstGeom prst="line">
            <a:avLst/>
          </a:prstGeom>
          <a:noFill/>
          <a:ln w="0">
            <a:solidFill>
              <a:srgbClr val="000000"/>
            </a:solidFill>
            <a:round/>
            <a:headEnd/>
            <a:tailEnd/>
          </a:ln>
        </p:spPr>
        <p:txBody>
          <a:bodyPr/>
          <a:lstStyle/>
          <a:p>
            <a:endParaRPr lang="en-US"/>
          </a:p>
        </p:txBody>
      </p:sp>
      <p:sp>
        <p:nvSpPr>
          <p:cNvPr id="83987" name="Rectangle 19"/>
          <p:cNvSpPr>
            <a:spLocks noChangeArrowheads="1"/>
          </p:cNvSpPr>
          <p:nvPr/>
        </p:nvSpPr>
        <p:spPr bwMode="auto">
          <a:xfrm>
            <a:off x="1295400" y="370522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0.04</a:t>
            </a:r>
            <a:endParaRPr lang="en-US"/>
          </a:p>
        </p:txBody>
      </p:sp>
      <p:sp>
        <p:nvSpPr>
          <p:cNvPr id="83988" name="Line 20"/>
          <p:cNvSpPr>
            <a:spLocks noChangeShapeType="1"/>
          </p:cNvSpPr>
          <p:nvPr/>
        </p:nvSpPr>
        <p:spPr bwMode="auto">
          <a:xfrm>
            <a:off x="1866900" y="3286125"/>
            <a:ext cx="47625" cy="1588"/>
          </a:xfrm>
          <a:prstGeom prst="line">
            <a:avLst/>
          </a:prstGeom>
          <a:noFill/>
          <a:ln w="0">
            <a:solidFill>
              <a:srgbClr val="000000"/>
            </a:solidFill>
            <a:round/>
            <a:headEnd/>
            <a:tailEnd/>
          </a:ln>
        </p:spPr>
        <p:txBody>
          <a:bodyPr/>
          <a:lstStyle/>
          <a:p>
            <a:endParaRPr lang="en-US"/>
          </a:p>
        </p:txBody>
      </p:sp>
      <p:sp>
        <p:nvSpPr>
          <p:cNvPr id="83989" name="Rectangle 21"/>
          <p:cNvSpPr>
            <a:spLocks noChangeArrowheads="1"/>
          </p:cNvSpPr>
          <p:nvPr/>
        </p:nvSpPr>
        <p:spPr bwMode="auto">
          <a:xfrm>
            <a:off x="1295400" y="31242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0.05</a:t>
            </a:r>
            <a:endParaRPr lang="en-US"/>
          </a:p>
        </p:txBody>
      </p:sp>
      <p:sp>
        <p:nvSpPr>
          <p:cNvPr id="83990" name="Line 22"/>
          <p:cNvSpPr>
            <a:spLocks noChangeShapeType="1"/>
          </p:cNvSpPr>
          <p:nvPr/>
        </p:nvSpPr>
        <p:spPr bwMode="auto">
          <a:xfrm>
            <a:off x="1866900" y="2714625"/>
            <a:ext cx="47625" cy="1588"/>
          </a:xfrm>
          <a:prstGeom prst="line">
            <a:avLst/>
          </a:prstGeom>
          <a:noFill/>
          <a:ln w="0">
            <a:solidFill>
              <a:srgbClr val="000000"/>
            </a:solidFill>
            <a:round/>
            <a:headEnd/>
            <a:tailEnd/>
          </a:ln>
        </p:spPr>
        <p:txBody>
          <a:bodyPr/>
          <a:lstStyle/>
          <a:p>
            <a:endParaRPr lang="en-US"/>
          </a:p>
        </p:txBody>
      </p:sp>
      <p:sp>
        <p:nvSpPr>
          <p:cNvPr id="83991" name="Rectangle 23"/>
          <p:cNvSpPr>
            <a:spLocks noChangeArrowheads="1"/>
          </p:cNvSpPr>
          <p:nvPr/>
        </p:nvSpPr>
        <p:spPr bwMode="auto">
          <a:xfrm>
            <a:off x="1295400" y="2552700"/>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0.06</a:t>
            </a:r>
            <a:endParaRPr lang="en-US"/>
          </a:p>
        </p:txBody>
      </p:sp>
      <p:sp>
        <p:nvSpPr>
          <p:cNvPr id="83992" name="Line 24"/>
          <p:cNvSpPr>
            <a:spLocks noChangeShapeType="1"/>
          </p:cNvSpPr>
          <p:nvPr/>
        </p:nvSpPr>
        <p:spPr bwMode="auto">
          <a:xfrm>
            <a:off x="1866900" y="2133600"/>
            <a:ext cx="47625" cy="1588"/>
          </a:xfrm>
          <a:prstGeom prst="line">
            <a:avLst/>
          </a:prstGeom>
          <a:noFill/>
          <a:ln w="0">
            <a:solidFill>
              <a:srgbClr val="000000"/>
            </a:solidFill>
            <a:round/>
            <a:headEnd/>
            <a:tailEnd/>
          </a:ln>
        </p:spPr>
        <p:txBody>
          <a:bodyPr/>
          <a:lstStyle/>
          <a:p>
            <a:endParaRPr lang="en-US"/>
          </a:p>
        </p:txBody>
      </p:sp>
      <p:sp>
        <p:nvSpPr>
          <p:cNvPr id="83993" name="Rectangle 25"/>
          <p:cNvSpPr>
            <a:spLocks noChangeArrowheads="1"/>
          </p:cNvSpPr>
          <p:nvPr/>
        </p:nvSpPr>
        <p:spPr bwMode="auto">
          <a:xfrm>
            <a:off x="1295400" y="1971675"/>
            <a:ext cx="5413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0.07</a:t>
            </a:r>
            <a:endParaRPr lang="en-US"/>
          </a:p>
        </p:txBody>
      </p:sp>
      <p:sp>
        <p:nvSpPr>
          <p:cNvPr id="83994" name="Freeform 26"/>
          <p:cNvSpPr>
            <a:spLocks/>
          </p:cNvSpPr>
          <p:nvPr/>
        </p:nvSpPr>
        <p:spPr bwMode="auto">
          <a:xfrm>
            <a:off x="1866900" y="1704975"/>
            <a:ext cx="5667375" cy="4476750"/>
          </a:xfrm>
          <a:custGeom>
            <a:avLst/>
            <a:gdLst/>
            <a:ahLst/>
            <a:cxnLst>
              <a:cxn ang="0">
                <a:pos x="0" y="0"/>
              </a:cxn>
              <a:cxn ang="0">
                <a:pos x="282" y="24"/>
              </a:cxn>
              <a:cxn ang="0">
                <a:pos x="570" y="78"/>
              </a:cxn>
              <a:cxn ang="0">
                <a:pos x="852" y="60"/>
              </a:cxn>
              <a:cxn ang="0">
                <a:pos x="1140" y="354"/>
              </a:cxn>
              <a:cxn ang="0">
                <a:pos x="1428" y="498"/>
              </a:cxn>
              <a:cxn ang="0">
                <a:pos x="1710" y="546"/>
              </a:cxn>
              <a:cxn ang="0">
                <a:pos x="1998" y="618"/>
              </a:cxn>
              <a:cxn ang="0">
                <a:pos x="2280" y="900"/>
              </a:cxn>
              <a:cxn ang="0">
                <a:pos x="2568" y="1254"/>
              </a:cxn>
              <a:cxn ang="0">
                <a:pos x="2856" y="1788"/>
              </a:cxn>
              <a:cxn ang="0">
                <a:pos x="3138" y="2208"/>
              </a:cxn>
              <a:cxn ang="0">
                <a:pos x="3426" y="2616"/>
              </a:cxn>
              <a:cxn ang="0">
                <a:pos x="3570" y="2820"/>
              </a:cxn>
            </a:cxnLst>
            <a:rect l="0" t="0" r="r" b="b"/>
            <a:pathLst>
              <a:path w="3570" h="2820">
                <a:moveTo>
                  <a:pt x="0" y="0"/>
                </a:moveTo>
                <a:lnTo>
                  <a:pt x="282" y="24"/>
                </a:lnTo>
                <a:lnTo>
                  <a:pt x="570" y="78"/>
                </a:lnTo>
                <a:lnTo>
                  <a:pt x="852" y="60"/>
                </a:lnTo>
                <a:lnTo>
                  <a:pt x="1140" y="354"/>
                </a:lnTo>
                <a:lnTo>
                  <a:pt x="1428" y="498"/>
                </a:lnTo>
                <a:lnTo>
                  <a:pt x="1710" y="546"/>
                </a:lnTo>
                <a:lnTo>
                  <a:pt x="1998" y="618"/>
                </a:lnTo>
                <a:lnTo>
                  <a:pt x="2280" y="900"/>
                </a:lnTo>
                <a:lnTo>
                  <a:pt x="2568" y="1254"/>
                </a:lnTo>
                <a:lnTo>
                  <a:pt x="2856" y="1788"/>
                </a:lnTo>
                <a:lnTo>
                  <a:pt x="3138" y="2208"/>
                </a:lnTo>
                <a:lnTo>
                  <a:pt x="3426" y="2616"/>
                </a:lnTo>
                <a:lnTo>
                  <a:pt x="3570" y="2820"/>
                </a:lnTo>
              </a:path>
            </a:pathLst>
          </a:custGeom>
          <a:noFill/>
          <a:ln w="38100" cap="flat">
            <a:solidFill>
              <a:srgbClr val="000000"/>
            </a:solidFill>
            <a:prstDash val="sysDash"/>
            <a:round/>
            <a:headEnd/>
            <a:tailEnd/>
          </a:ln>
        </p:spPr>
        <p:txBody>
          <a:bodyPr/>
          <a:lstStyle/>
          <a:p>
            <a:endParaRPr lang="en-US"/>
          </a:p>
        </p:txBody>
      </p:sp>
      <p:sp>
        <p:nvSpPr>
          <p:cNvPr id="83995" name="Freeform 27"/>
          <p:cNvSpPr>
            <a:spLocks/>
          </p:cNvSpPr>
          <p:nvPr/>
        </p:nvSpPr>
        <p:spPr bwMode="auto">
          <a:xfrm>
            <a:off x="1866900" y="3543300"/>
            <a:ext cx="5667375" cy="2638425"/>
          </a:xfrm>
          <a:custGeom>
            <a:avLst/>
            <a:gdLst/>
            <a:ahLst/>
            <a:cxnLst>
              <a:cxn ang="0">
                <a:pos x="0" y="0"/>
              </a:cxn>
              <a:cxn ang="0">
                <a:pos x="282" y="156"/>
              </a:cxn>
              <a:cxn ang="0">
                <a:pos x="570" y="426"/>
              </a:cxn>
              <a:cxn ang="0">
                <a:pos x="852" y="522"/>
              </a:cxn>
              <a:cxn ang="0">
                <a:pos x="1140" y="588"/>
              </a:cxn>
              <a:cxn ang="0">
                <a:pos x="1428" y="756"/>
              </a:cxn>
              <a:cxn ang="0">
                <a:pos x="1710" y="930"/>
              </a:cxn>
              <a:cxn ang="0">
                <a:pos x="1998" y="1086"/>
              </a:cxn>
              <a:cxn ang="0">
                <a:pos x="2280" y="1224"/>
              </a:cxn>
              <a:cxn ang="0">
                <a:pos x="2568" y="1374"/>
              </a:cxn>
              <a:cxn ang="0">
                <a:pos x="2856" y="1524"/>
              </a:cxn>
              <a:cxn ang="0">
                <a:pos x="3138" y="1590"/>
              </a:cxn>
              <a:cxn ang="0">
                <a:pos x="3426" y="1662"/>
              </a:cxn>
              <a:cxn ang="0">
                <a:pos x="3570" y="1662"/>
              </a:cxn>
            </a:cxnLst>
            <a:rect l="0" t="0" r="r" b="b"/>
            <a:pathLst>
              <a:path w="3570" h="1662">
                <a:moveTo>
                  <a:pt x="0" y="0"/>
                </a:moveTo>
                <a:lnTo>
                  <a:pt x="282" y="156"/>
                </a:lnTo>
                <a:lnTo>
                  <a:pt x="570" y="426"/>
                </a:lnTo>
                <a:lnTo>
                  <a:pt x="852" y="522"/>
                </a:lnTo>
                <a:lnTo>
                  <a:pt x="1140" y="588"/>
                </a:lnTo>
                <a:lnTo>
                  <a:pt x="1428" y="756"/>
                </a:lnTo>
                <a:lnTo>
                  <a:pt x="1710" y="930"/>
                </a:lnTo>
                <a:lnTo>
                  <a:pt x="1998" y="1086"/>
                </a:lnTo>
                <a:lnTo>
                  <a:pt x="2280" y="1224"/>
                </a:lnTo>
                <a:lnTo>
                  <a:pt x="2568" y="1374"/>
                </a:lnTo>
                <a:lnTo>
                  <a:pt x="2856" y="1524"/>
                </a:lnTo>
                <a:lnTo>
                  <a:pt x="3138" y="1590"/>
                </a:lnTo>
                <a:lnTo>
                  <a:pt x="3426" y="1662"/>
                </a:lnTo>
                <a:lnTo>
                  <a:pt x="3570" y="1662"/>
                </a:lnTo>
              </a:path>
            </a:pathLst>
          </a:custGeom>
          <a:noFill/>
          <a:ln w="38100" cap="flat">
            <a:solidFill>
              <a:srgbClr val="000000"/>
            </a:solidFill>
            <a:prstDash val="solid"/>
            <a:round/>
            <a:headEnd/>
            <a:tailEnd/>
          </a:ln>
        </p:spPr>
        <p:txBody>
          <a:bodyPr/>
          <a:lstStyle/>
          <a:p>
            <a:endParaRPr lang="en-US"/>
          </a:p>
        </p:txBody>
      </p:sp>
      <p:sp>
        <p:nvSpPr>
          <p:cNvPr id="83996" name="Freeform 28"/>
          <p:cNvSpPr>
            <a:spLocks/>
          </p:cNvSpPr>
          <p:nvPr/>
        </p:nvSpPr>
        <p:spPr bwMode="auto">
          <a:xfrm>
            <a:off x="1866900" y="1704975"/>
            <a:ext cx="5667375" cy="4476750"/>
          </a:xfrm>
          <a:custGeom>
            <a:avLst/>
            <a:gdLst/>
            <a:ahLst/>
            <a:cxnLst>
              <a:cxn ang="0">
                <a:pos x="0" y="0"/>
              </a:cxn>
              <a:cxn ang="0">
                <a:pos x="282" y="1152"/>
              </a:cxn>
              <a:cxn ang="0">
                <a:pos x="570" y="1362"/>
              </a:cxn>
              <a:cxn ang="0">
                <a:pos x="852" y="1458"/>
              </a:cxn>
              <a:cxn ang="0">
                <a:pos x="1140" y="1458"/>
              </a:cxn>
              <a:cxn ang="0">
                <a:pos x="1428" y="1518"/>
              </a:cxn>
              <a:cxn ang="0">
                <a:pos x="1710" y="1662"/>
              </a:cxn>
              <a:cxn ang="0">
                <a:pos x="1998" y="1716"/>
              </a:cxn>
              <a:cxn ang="0">
                <a:pos x="2280" y="1818"/>
              </a:cxn>
              <a:cxn ang="0">
                <a:pos x="2568" y="1836"/>
              </a:cxn>
              <a:cxn ang="0">
                <a:pos x="2856" y="1890"/>
              </a:cxn>
              <a:cxn ang="0">
                <a:pos x="3138" y="2202"/>
              </a:cxn>
              <a:cxn ang="0">
                <a:pos x="3426" y="2700"/>
              </a:cxn>
              <a:cxn ang="0">
                <a:pos x="3570" y="2820"/>
              </a:cxn>
            </a:cxnLst>
            <a:rect l="0" t="0" r="r" b="b"/>
            <a:pathLst>
              <a:path w="3570" h="2820">
                <a:moveTo>
                  <a:pt x="0" y="0"/>
                </a:moveTo>
                <a:lnTo>
                  <a:pt x="282" y="1152"/>
                </a:lnTo>
                <a:lnTo>
                  <a:pt x="570" y="1362"/>
                </a:lnTo>
                <a:lnTo>
                  <a:pt x="852" y="1458"/>
                </a:lnTo>
                <a:lnTo>
                  <a:pt x="1140" y="1458"/>
                </a:lnTo>
                <a:lnTo>
                  <a:pt x="1428" y="1518"/>
                </a:lnTo>
                <a:lnTo>
                  <a:pt x="1710" y="1662"/>
                </a:lnTo>
                <a:lnTo>
                  <a:pt x="1998" y="1716"/>
                </a:lnTo>
                <a:lnTo>
                  <a:pt x="2280" y="1818"/>
                </a:lnTo>
                <a:lnTo>
                  <a:pt x="2568" y="1836"/>
                </a:lnTo>
                <a:lnTo>
                  <a:pt x="2856" y="1890"/>
                </a:lnTo>
                <a:lnTo>
                  <a:pt x="3138" y="2202"/>
                </a:lnTo>
                <a:lnTo>
                  <a:pt x="3426" y="2700"/>
                </a:lnTo>
                <a:lnTo>
                  <a:pt x="3570" y="2820"/>
                </a:lnTo>
              </a:path>
            </a:pathLst>
          </a:custGeom>
          <a:noFill/>
          <a:ln w="38100" cap="flat">
            <a:solidFill>
              <a:srgbClr val="0000FF"/>
            </a:solidFill>
            <a:prstDash val="sysDash"/>
            <a:round/>
            <a:headEnd/>
            <a:tailEnd/>
          </a:ln>
        </p:spPr>
        <p:txBody>
          <a:bodyPr/>
          <a:lstStyle/>
          <a:p>
            <a:endParaRPr lang="en-US"/>
          </a:p>
        </p:txBody>
      </p:sp>
      <p:sp>
        <p:nvSpPr>
          <p:cNvPr id="83997" name="Line 29"/>
          <p:cNvSpPr>
            <a:spLocks noChangeShapeType="1"/>
          </p:cNvSpPr>
          <p:nvPr/>
        </p:nvSpPr>
        <p:spPr bwMode="auto">
          <a:xfrm>
            <a:off x="1819275" y="1657350"/>
            <a:ext cx="95250" cy="95250"/>
          </a:xfrm>
          <a:prstGeom prst="line">
            <a:avLst/>
          </a:prstGeom>
          <a:noFill/>
          <a:ln w="38100">
            <a:solidFill>
              <a:srgbClr val="0000FF"/>
            </a:solidFill>
            <a:round/>
            <a:headEnd/>
            <a:tailEnd/>
          </a:ln>
        </p:spPr>
        <p:txBody>
          <a:bodyPr/>
          <a:lstStyle/>
          <a:p>
            <a:endParaRPr lang="en-US"/>
          </a:p>
        </p:txBody>
      </p:sp>
      <p:sp>
        <p:nvSpPr>
          <p:cNvPr id="83998" name="Line 30"/>
          <p:cNvSpPr>
            <a:spLocks noChangeShapeType="1"/>
          </p:cNvSpPr>
          <p:nvPr/>
        </p:nvSpPr>
        <p:spPr bwMode="auto">
          <a:xfrm flipH="1">
            <a:off x="1819275" y="1657350"/>
            <a:ext cx="95250" cy="95250"/>
          </a:xfrm>
          <a:prstGeom prst="line">
            <a:avLst/>
          </a:prstGeom>
          <a:noFill/>
          <a:ln w="38100">
            <a:solidFill>
              <a:srgbClr val="0000FF"/>
            </a:solidFill>
            <a:round/>
            <a:headEnd/>
            <a:tailEnd/>
          </a:ln>
        </p:spPr>
        <p:txBody>
          <a:bodyPr/>
          <a:lstStyle/>
          <a:p>
            <a:endParaRPr lang="en-US"/>
          </a:p>
        </p:txBody>
      </p:sp>
      <p:sp>
        <p:nvSpPr>
          <p:cNvPr id="83999" name="Line 31"/>
          <p:cNvSpPr>
            <a:spLocks noChangeShapeType="1"/>
          </p:cNvSpPr>
          <p:nvPr/>
        </p:nvSpPr>
        <p:spPr bwMode="auto">
          <a:xfrm>
            <a:off x="2266950" y="3486150"/>
            <a:ext cx="95250" cy="95250"/>
          </a:xfrm>
          <a:prstGeom prst="line">
            <a:avLst/>
          </a:prstGeom>
          <a:noFill/>
          <a:ln w="38100">
            <a:solidFill>
              <a:srgbClr val="0000FF"/>
            </a:solidFill>
            <a:round/>
            <a:headEnd/>
            <a:tailEnd/>
          </a:ln>
        </p:spPr>
        <p:txBody>
          <a:bodyPr/>
          <a:lstStyle/>
          <a:p>
            <a:endParaRPr lang="en-US"/>
          </a:p>
        </p:txBody>
      </p:sp>
      <p:sp>
        <p:nvSpPr>
          <p:cNvPr id="84000" name="Line 32"/>
          <p:cNvSpPr>
            <a:spLocks noChangeShapeType="1"/>
          </p:cNvSpPr>
          <p:nvPr/>
        </p:nvSpPr>
        <p:spPr bwMode="auto">
          <a:xfrm flipH="1">
            <a:off x="2266950" y="3486150"/>
            <a:ext cx="95250" cy="95250"/>
          </a:xfrm>
          <a:prstGeom prst="line">
            <a:avLst/>
          </a:prstGeom>
          <a:noFill/>
          <a:ln w="38100">
            <a:solidFill>
              <a:srgbClr val="0000FF"/>
            </a:solidFill>
            <a:round/>
            <a:headEnd/>
            <a:tailEnd/>
          </a:ln>
        </p:spPr>
        <p:txBody>
          <a:bodyPr/>
          <a:lstStyle/>
          <a:p>
            <a:endParaRPr lang="en-US"/>
          </a:p>
        </p:txBody>
      </p:sp>
      <p:sp>
        <p:nvSpPr>
          <p:cNvPr id="84001" name="Line 33"/>
          <p:cNvSpPr>
            <a:spLocks noChangeShapeType="1"/>
          </p:cNvSpPr>
          <p:nvPr/>
        </p:nvSpPr>
        <p:spPr bwMode="auto">
          <a:xfrm>
            <a:off x="2724150" y="3819525"/>
            <a:ext cx="95250" cy="95250"/>
          </a:xfrm>
          <a:prstGeom prst="line">
            <a:avLst/>
          </a:prstGeom>
          <a:noFill/>
          <a:ln w="38100">
            <a:solidFill>
              <a:srgbClr val="0000FF"/>
            </a:solidFill>
            <a:round/>
            <a:headEnd/>
            <a:tailEnd/>
          </a:ln>
        </p:spPr>
        <p:txBody>
          <a:bodyPr/>
          <a:lstStyle/>
          <a:p>
            <a:endParaRPr lang="en-US"/>
          </a:p>
        </p:txBody>
      </p:sp>
      <p:sp>
        <p:nvSpPr>
          <p:cNvPr id="84002" name="Line 34"/>
          <p:cNvSpPr>
            <a:spLocks noChangeShapeType="1"/>
          </p:cNvSpPr>
          <p:nvPr/>
        </p:nvSpPr>
        <p:spPr bwMode="auto">
          <a:xfrm flipH="1">
            <a:off x="2724150" y="3819525"/>
            <a:ext cx="95250" cy="95250"/>
          </a:xfrm>
          <a:prstGeom prst="line">
            <a:avLst/>
          </a:prstGeom>
          <a:noFill/>
          <a:ln w="38100">
            <a:solidFill>
              <a:srgbClr val="0000FF"/>
            </a:solidFill>
            <a:round/>
            <a:headEnd/>
            <a:tailEnd/>
          </a:ln>
        </p:spPr>
        <p:txBody>
          <a:bodyPr/>
          <a:lstStyle/>
          <a:p>
            <a:endParaRPr lang="en-US"/>
          </a:p>
        </p:txBody>
      </p:sp>
      <p:sp>
        <p:nvSpPr>
          <p:cNvPr id="84003" name="Line 35"/>
          <p:cNvSpPr>
            <a:spLocks noChangeShapeType="1"/>
          </p:cNvSpPr>
          <p:nvPr/>
        </p:nvSpPr>
        <p:spPr bwMode="auto">
          <a:xfrm>
            <a:off x="3171825" y="3971925"/>
            <a:ext cx="95250" cy="95250"/>
          </a:xfrm>
          <a:prstGeom prst="line">
            <a:avLst/>
          </a:prstGeom>
          <a:noFill/>
          <a:ln w="38100">
            <a:solidFill>
              <a:srgbClr val="0000FF"/>
            </a:solidFill>
            <a:round/>
            <a:headEnd/>
            <a:tailEnd/>
          </a:ln>
        </p:spPr>
        <p:txBody>
          <a:bodyPr/>
          <a:lstStyle/>
          <a:p>
            <a:endParaRPr lang="en-US"/>
          </a:p>
        </p:txBody>
      </p:sp>
      <p:sp>
        <p:nvSpPr>
          <p:cNvPr id="84004" name="Line 36"/>
          <p:cNvSpPr>
            <a:spLocks noChangeShapeType="1"/>
          </p:cNvSpPr>
          <p:nvPr/>
        </p:nvSpPr>
        <p:spPr bwMode="auto">
          <a:xfrm flipH="1">
            <a:off x="3171825" y="3971925"/>
            <a:ext cx="95250" cy="95250"/>
          </a:xfrm>
          <a:prstGeom prst="line">
            <a:avLst/>
          </a:prstGeom>
          <a:noFill/>
          <a:ln w="38100">
            <a:solidFill>
              <a:srgbClr val="0000FF"/>
            </a:solidFill>
            <a:round/>
            <a:headEnd/>
            <a:tailEnd/>
          </a:ln>
        </p:spPr>
        <p:txBody>
          <a:bodyPr/>
          <a:lstStyle/>
          <a:p>
            <a:endParaRPr lang="en-US"/>
          </a:p>
        </p:txBody>
      </p:sp>
      <p:sp>
        <p:nvSpPr>
          <p:cNvPr id="84005" name="Line 37"/>
          <p:cNvSpPr>
            <a:spLocks noChangeShapeType="1"/>
          </p:cNvSpPr>
          <p:nvPr/>
        </p:nvSpPr>
        <p:spPr bwMode="auto">
          <a:xfrm>
            <a:off x="3629025" y="3971925"/>
            <a:ext cx="95250" cy="95250"/>
          </a:xfrm>
          <a:prstGeom prst="line">
            <a:avLst/>
          </a:prstGeom>
          <a:noFill/>
          <a:ln w="38100">
            <a:solidFill>
              <a:srgbClr val="0000FF"/>
            </a:solidFill>
            <a:round/>
            <a:headEnd/>
            <a:tailEnd/>
          </a:ln>
        </p:spPr>
        <p:txBody>
          <a:bodyPr/>
          <a:lstStyle/>
          <a:p>
            <a:endParaRPr lang="en-US"/>
          </a:p>
        </p:txBody>
      </p:sp>
      <p:sp>
        <p:nvSpPr>
          <p:cNvPr id="84006" name="Line 38"/>
          <p:cNvSpPr>
            <a:spLocks noChangeShapeType="1"/>
          </p:cNvSpPr>
          <p:nvPr/>
        </p:nvSpPr>
        <p:spPr bwMode="auto">
          <a:xfrm flipH="1">
            <a:off x="3629025" y="3971925"/>
            <a:ext cx="95250" cy="95250"/>
          </a:xfrm>
          <a:prstGeom prst="line">
            <a:avLst/>
          </a:prstGeom>
          <a:noFill/>
          <a:ln w="38100">
            <a:solidFill>
              <a:srgbClr val="0000FF"/>
            </a:solidFill>
            <a:round/>
            <a:headEnd/>
            <a:tailEnd/>
          </a:ln>
        </p:spPr>
        <p:txBody>
          <a:bodyPr/>
          <a:lstStyle/>
          <a:p>
            <a:endParaRPr lang="en-US"/>
          </a:p>
        </p:txBody>
      </p:sp>
      <p:sp>
        <p:nvSpPr>
          <p:cNvPr id="84007" name="Line 39"/>
          <p:cNvSpPr>
            <a:spLocks noChangeShapeType="1"/>
          </p:cNvSpPr>
          <p:nvPr/>
        </p:nvSpPr>
        <p:spPr bwMode="auto">
          <a:xfrm>
            <a:off x="4086225" y="4067175"/>
            <a:ext cx="95250" cy="95250"/>
          </a:xfrm>
          <a:prstGeom prst="line">
            <a:avLst/>
          </a:prstGeom>
          <a:noFill/>
          <a:ln w="38100">
            <a:solidFill>
              <a:srgbClr val="0000FF"/>
            </a:solidFill>
            <a:round/>
            <a:headEnd/>
            <a:tailEnd/>
          </a:ln>
        </p:spPr>
        <p:txBody>
          <a:bodyPr/>
          <a:lstStyle/>
          <a:p>
            <a:endParaRPr lang="en-US"/>
          </a:p>
        </p:txBody>
      </p:sp>
      <p:sp>
        <p:nvSpPr>
          <p:cNvPr id="84008" name="Line 40"/>
          <p:cNvSpPr>
            <a:spLocks noChangeShapeType="1"/>
          </p:cNvSpPr>
          <p:nvPr/>
        </p:nvSpPr>
        <p:spPr bwMode="auto">
          <a:xfrm flipH="1">
            <a:off x="4086225" y="4067175"/>
            <a:ext cx="95250" cy="95250"/>
          </a:xfrm>
          <a:prstGeom prst="line">
            <a:avLst/>
          </a:prstGeom>
          <a:noFill/>
          <a:ln w="38100">
            <a:solidFill>
              <a:srgbClr val="0000FF"/>
            </a:solidFill>
            <a:round/>
            <a:headEnd/>
            <a:tailEnd/>
          </a:ln>
        </p:spPr>
        <p:txBody>
          <a:bodyPr/>
          <a:lstStyle/>
          <a:p>
            <a:endParaRPr lang="en-US"/>
          </a:p>
        </p:txBody>
      </p:sp>
      <p:sp>
        <p:nvSpPr>
          <p:cNvPr id="84009" name="Line 41"/>
          <p:cNvSpPr>
            <a:spLocks noChangeShapeType="1"/>
          </p:cNvSpPr>
          <p:nvPr/>
        </p:nvSpPr>
        <p:spPr bwMode="auto">
          <a:xfrm>
            <a:off x="4533900" y="4295775"/>
            <a:ext cx="95250" cy="95250"/>
          </a:xfrm>
          <a:prstGeom prst="line">
            <a:avLst/>
          </a:prstGeom>
          <a:noFill/>
          <a:ln w="38100">
            <a:solidFill>
              <a:srgbClr val="0000FF"/>
            </a:solidFill>
            <a:round/>
            <a:headEnd/>
            <a:tailEnd/>
          </a:ln>
        </p:spPr>
        <p:txBody>
          <a:bodyPr/>
          <a:lstStyle/>
          <a:p>
            <a:endParaRPr lang="en-US"/>
          </a:p>
        </p:txBody>
      </p:sp>
      <p:sp>
        <p:nvSpPr>
          <p:cNvPr id="84010" name="Line 42"/>
          <p:cNvSpPr>
            <a:spLocks noChangeShapeType="1"/>
          </p:cNvSpPr>
          <p:nvPr/>
        </p:nvSpPr>
        <p:spPr bwMode="auto">
          <a:xfrm flipH="1">
            <a:off x="4533900" y="4295775"/>
            <a:ext cx="95250" cy="95250"/>
          </a:xfrm>
          <a:prstGeom prst="line">
            <a:avLst/>
          </a:prstGeom>
          <a:noFill/>
          <a:ln w="38100">
            <a:solidFill>
              <a:srgbClr val="0000FF"/>
            </a:solidFill>
            <a:round/>
            <a:headEnd/>
            <a:tailEnd/>
          </a:ln>
        </p:spPr>
        <p:txBody>
          <a:bodyPr/>
          <a:lstStyle/>
          <a:p>
            <a:endParaRPr lang="en-US"/>
          </a:p>
        </p:txBody>
      </p:sp>
      <p:sp>
        <p:nvSpPr>
          <p:cNvPr id="84011" name="Line 43"/>
          <p:cNvSpPr>
            <a:spLocks noChangeShapeType="1"/>
          </p:cNvSpPr>
          <p:nvPr/>
        </p:nvSpPr>
        <p:spPr bwMode="auto">
          <a:xfrm>
            <a:off x="4991100" y="4381500"/>
            <a:ext cx="95250" cy="95250"/>
          </a:xfrm>
          <a:prstGeom prst="line">
            <a:avLst/>
          </a:prstGeom>
          <a:noFill/>
          <a:ln w="38100">
            <a:solidFill>
              <a:srgbClr val="0000FF"/>
            </a:solidFill>
            <a:round/>
            <a:headEnd/>
            <a:tailEnd/>
          </a:ln>
        </p:spPr>
        <p:txBody>
          <a:bodyPr/>
          <a:lstStyle/>
          <a:p>
            <a:endParaRPr lang="en-US"/>
          </a:p>
        </p:txBody>
      </p:sp>
      <p:sp>
        <p:nvSpPr>
          <p:cNvPr id="84012" name="Line 44"/>
          <p:cNvSpPr>
            <a:spLocks noChangeShapeType="1"/>
          </p:cNvSpPr>
          <p:nvPr/>
        </p:nvSpPr>
        <p:spPr bwMode="auto">
          <a:xfrm flipH="1">
            <a:off x="4991100" y="4381500"/>
            <a:ext cx="95250" cy="95250"/>
          </a:xfrm>
          <a:prstGeom prst="line">
            <a:avLst/>
          </a:prstGeom>
          <a:noFill/>
          <a:ln w="38100">
            <a:solidFill>
              <a:srgbClr val="0000FF"/>
            </a:solidFill>
            <a:round/>
            <a:headEnd/>
            <a:tailEnd/>
          </a:ln>
        </p:spPr>
        <p:txBody>
          <a:bodyPr/>
          <a:lstStyle/>
          <a:p>
            <a:endParaRPr lang="en-US"/>
          </a:p>
        </p:txBody>
      </p:sp>
      <p:sp>
        <p:nvSpPr>
          <p:cNvPr id="84013" name="Line 45"/>
          <p:cNvSpPr>
            <a:spLocks noChangeShapeType="1"/>
          </p:cNvSpPr>
          <p:nvPr/>
        </p:nvSpPr>
        <p:spPr bwMode="auto">
          <a:xfrm>
            <a:off x="5438775" y="4543425"/>
            <a:ext cx="95250" cy="95250"/>
          </a:xfrm>
          <a:prstGeom prst="line">
            <a:avLst/>
          </a:prstGeom>
          <a:noFill/>
          <a:ln w="38100">
            <a:solidFill>
              <a:srgbClr val="0000FF"/>
            </a:solidFill>
            <a:round/>
            <a:headEnd/>
            <a:tailEnd/>
          </a:ln>
        </p:spPr>
        <p:txBody>
          <a:bodyPr/>
          <a:lstStyle/>
          <a:p>
            <a:endParaRPr lang="en-US"/>
          </a:p>
        </p:txBody>
      </p:sp>
      <p:sp>
        <p:nvSpPr>
          <p:cNvPr id="84014" name="Line 46"/>
          <p:cNvSpPr>
            <a:spLocks noChangeShapeType="1"/>
          </p:cNvSpPr>
          <p:nvPr/>
        </p:nvSpPr>
        <p:spPr bwMode="auto">
          <a:xfrm flipH="1">
            <a:off x="5438775" y="4543425"/>
            <a:ext cx="95250" cy="95250"/>
          </a:xfrm>
          <a:prstGeom prst="line">
            <a:avLst/>
          </a:prstGeom>
          <a:noFill/>
          <a:ln w="38100">
            <a:solidFill>
              <a:srgbClr val="0000FF"/>
            </a:solidFill>
            <a:round/>
            <a:headEnd/>
            <a:tailEnd/>
          </a:ln>
        </p:spPr>
        <p:txBody>
          <a:bodyPr/>
          <a:lstStyle/>
          <a:p>
            <a:endParaRPr lang="en-US"/>
          </a:p>
        </p:txBody>
      </p:sp>
      <p:sp>
        <p:nvSpPr>
          <p:cNvPr id="84015" name="Line 47"/>
          <p:cNvSpPr>
            <a:spLocks noChangeShapeType="1"/>
          </p:cNvSpPr>
          <p:nvPr/>
        </p:nvSpPr>
        <p:spPr bwMode="auto">
          <a:xfrm>
            <a:off x="5895975" y="4572000"/>
            <a:ext cx="95250" cy="95250"/>
          </a:xfrm>
          <a:prstGeom prst="line">
            <a:avLst/>
          </a:prstGeom>
          <a:noFill/>
          <a:ln w="38100">
            <a:solidFill>
              <a:srgbClr val="0000FF"/>
            </a:solidFill>
            <a:round/>
            <a:headEnd/>
            <a:tailEnd/>
          </a:ln>
        </p:spPr>
        <p:txBody>
          <a:bodyPr/>
          <a:lstStyle/>
          <a:p>
            <a:endParaRPr lang="en-US"/>
          </a:p>
        </p:txBody>
      </p:sp>
      <p:sp>
        <p:nvSpPr>
          <p:cNvPr id="84016" name="Line 48"/>
          <p:cNvSpPr>
            <a:spLocks noChangeShapeType="1"/>
          </p:cNvSpPr>
          <p:nvPr/>
        </p:nvSpPr>
        <p:spPr bwMode="auto">
          <a:xfrm flipH="1">
            <a:off x="5895975" y="4572000"/>
            <a:ext cx="95250" cy="95250"/>
          </a:xfrm>
          <a:prstGeom prst="line">
            <a:avLst/>
          </a:prstGeom>
          <a:noFill/>
          <a:ln w="38100">
            <a:solidFill>
              <a:srgbClr val="0000FF"/>
            </a:solidFill>
            <a:round/>
            <a:headEnd/>
            <a:tailEnd/>
          </a:ln>
        </p:spPr>
        <p:txBody>
          <a:bodyPr/>
          <a:lstStyle/>
          <a:p>
            <a:endParaRPr lang="en-US"/>
          </a:p>
        </p:txBody>
      </p:sp>
      <p:sp>
        <p:nvSpPr>
          <p:cNvPr id="84017" name="Line 49"/>
          <p:cNvSpPr>
            <a:spLocks noChangeShapeType="1"/>
          </p:cNvSpPr>
          <p:nvPr/>
        </p:nvSpPr>
        <p:spPr bwMode="auto">
          <a:xfrm>
            <a:off x="6353175" y="4657725"/>
            <a:ext cx="95250" cy="95250"/>
          </a:xfrm>
          <a:prstGeom prst="line">
            <a:avLst/>
          </a:prstGeom>
          <a:noFill/>
          <a:ln w="38100">
            <a:solidFill>
              <a:srgbClr val="0000FF"/>
            </a:solidFill>
            <a:round/>
            <a:headEnd/>
            <a:tailEnd/>
          </a:ln>
        </p:spPr>
        <p:txBody>
          <a:bodyPr/>
          <a:lstStyle/>
          <a:p>
            <a:endParaRPr lang="en-US"/>
          </a:p>
        </p:txBody>
      </p:sp>
      <p:sp>
        <p:nvSpPr>
          <p:cNvPr id="84018" name="Line 50"/>
          <p:cNvSpPr>
            <a:spLocks noChangeShapeType="1"/>
          </p:cNvSpPr>
          <p:nvPr/>
        </p:nvSpPr>
        <p:spPr bwMode="auto">
          <a:xfrm flipH="1">
            <a:off x="6353175" y="4657725"/>
            <a:ext cx="95250" cy="95250"/>
          </a:xfrm>
          <a:prstGeom prst="line">
            <a:avLst/>
          </a:prstGeom>
          <a:noFill/>
          <a:ln w="38100">
            <a:solidFill>
              <a:srgbClr val="0000FF"/>
            </a:solidFill>
            <a:round/>
            <a:headEnd/>
            <a:tailEnd/>
          </a:ln>
        </p:spPr>
        <p:txBody>
          <a:bodyPr/>
          <a:lstStyle/>
          <a:p>
            <a:endParaRPr lang="en-US"/>
          </a:p>
        </p:txBody>
      </p:sp>
      <p:sp>
        <p:nvSpPr>
          <p:cNvPr id="84019" name="Line 51"/>
          <p:cNvSpPr>
            <a:spLocks noChangeShapeType="1"/>
          </p:cNvSpPr>
          <p:nvPr/>
        </p:nvSpPr>
        <p:spPr bwMode="auto">
          <a:xfrm>
            <a:off x="6800850" y="5153025"/>
            <a:ext cx="95250" cy="95250"/>
          </a:xfrm>
          <a:prstGeom prst="line">
            <a:avLst/>
          </a:prstGeom>
          <a:noFill/>
          <a:ln w="38100">
            <a:solidFill>
              <a:srgbClr val="0000FF"/>
            </a:solidFill>
            <a:round/>
            <a:headEnd/>
            <a:tailEnd/>
          </a:ln>
        </p:spPr>
        <p:txBody>
          <a:bodyPr/>
          <a:lstStyle/>
          <a:p>
            <a:endParaRPr lang="en-US"/>
          </a:p>
        </p:txBody>
      </p:sp>
      <p:sp>
        <p:nvSpPr>
          <p:cNvPr id="84020" name="Line 52"/>
          <p:cNvSpPr>
            <a:spLocks noChangeShapeType="1"/>
          </p:cNvSpPr>
          <p:nvPr/>
        </p:nvSpPr>
        <p:spPr bwMode="auto">
          <a:xfrm flipH="1">
            <a:off x="6800850" y="5153025"/>
            <a:ext cx="95250" cy="95250"/>
          </a:xfrm>
          <a:prstGeom prst="line">
            <a:avLst/>
          </a:prstGeom>
          <a:noFill/>
          <a:ln w="38100">
            <a:solidFill>
              <a:srgbClr val="0000FF"/>
            </a:solidFill>
            <a:round/>
            <a:headEnd/>
            <a:tailEnd/>
          </a:ln>
        </p:spPr>
        <p:txBody>
          <a:bodyPr/>
          <a:lstStyle/>
          <a:p>
            <a:endParaRPr lang="en-US"/>
          </a:p>
        </p:txBody>
      </p:sp>
      <p:sp>
        <p:nvSpPr>
          <p:cNvPr id="84021" name="Line 53"/>
          <p:cNvSpPr>
            <a:spLocks noChangeShapeType="1"/>
          </p:cNvSpPr>
          <p:nvPr/>
        </p:nvSpPr>
        <p:spPr bwMode="auto">
          <a:xfrm>
            <a:off x="7258050" y="5943600"/>
            <a:ext cx="95250" cy="95250"/>
          </a:xfrm>
          <a:prstGeom prst="line">
            <a:avLst/>
          </a:prstGeom>
          <a:noFill/>
          <a:ln w="38100">
            <a:solidFill>
              <a:srgbClr val="0000FF"/>
            </a:solidFill>
            <a:round/>
            <a:headEnd/>
            <a:tailEnd/>
          </a:ln>
        </p:spPr>
        <p:txBody>
          <a:bodyPr/>
          <a:lstStyle/>
          <a:p>
            <a:endParaRPr lang="en-US"/>
          </a:p>
        </p:txBody>
      </p:sp>
      <p:sp>
        <p:nvSpPr>
          <p:cNvPr id="84022" name="Line 54"/>
          <p:cNvSpPr>
            <a:spLocks noChangeShapeType="1"/>
          </p:cNvSpPr>
          <p:nvPr/>
        </p:nvSpPr>
        <p:spPr bwMode="auto">
          <a:xfrm flipH="1">
            <a:off x="7258050" y="5943600"/>
            <a:ext cx="95250" cy="95250"/>
          </a:xfrm>
          <a:prstGeom prst="line">
            <a:avLst/>
          </a:prstGeom>
          <a:noFill/>
          <a:ln w="38100">
            <a:solidFill>
              <a:srgbClr val="0000FF"/>
            </a:solidFill>
            <a:round/>
            <a:headEnd/>
            <a:tailEnd/>
          </a:ln>
        </p:spPr>
        <p:txBody>
          <a:bodyPr/>
          <a:lstStyle/>
          <a:p>
            <a:endParaRPr lang="en-US"/>
          </a:p>
        </p:txBody>
      </p:sp>
      <p:sp>
        <p:nvSpPr>
          <p:cNvPr id="84023" name="Line 55"/>
          <p:cNvSpPr>
            <a:spLocks noChangeShapeType="1"/>
          </p:cNvSpPr>
          <p:nvPr/>
        </p:nvSpPr>
        <p:spPr bwMode="auto">
          <a:xfrm>
            <a:off x="7486650" y="6134100"/>
            <a:ext cx="95250" cy="95250"/>
          </a:xfrm>
          <a:prstGeom prst="line">
            <a:avLst/>
          </a:prstGeom>
          <a:noFill/>
          <a:ln w="38100">
            <a:solidFill>
              <a:srgbClr val="0000FF"/>
            </a:solidFill>
            <a:round/>
            <a:headEnd/>
            <a:tailEnd/>
          </a:ln>
        </p:spPr>
        <p:txBody>
          <a:bodyPr/>
          <a:lstStyle/>
          <a:p>
            <a:endParaRPr lang="en-US"/>
          </a:p>
        </p:txBody>
      </p:sp>
      <p:sp>
        <p:nvSpPr>
          <p:cNvPr id="84024" name="Line 56"/>
          <p:cNvSpPr>
            <a:spLocks noChangeShapeType="1"/>
          </p:cNvSpPr>
          <p:nvPr/>
        </p:nvSpPr>
        <p:spPr bwMode="auto">
          <a:xfrm flipH="1">
            <a:off x="7486650" y="6134100"/>
            <a:ext cx="95250" cy="95250"/>
          </a:xfrm>
          <a:prstGeom prst="line">
            <a:avLst/>
          </a:prstGeom>
          <a:noFill/>
          <a:ln w="38100">
            <a:solidFill>
              <a:srgbClr val="0000FF"/>
            </a:solidFill>
            <a:round/>
            <a:headEnd/>
            <a:tailEnd/>
          </a:ln>
        </p:spPr>
        <p:txBody>
          <a:bodyPr/>
          <a:lstStyle/>
          <a:p>
            <a:endParaRPr lang="en-US"/>
          </a:p>
        </p:txBody>
      </p:sp>
      <p:sp>
        <p:nvSpPr>
          <p:cNvPr id="84025" name="Freeform 57"/>
          <p:cNvSpPr>
            <a:spLocks/>
          </p:cNvSpPr>
          <p:nvPr/>
        </p:nvSpPr>
        <p:spPr bwMode="auto">
          <a:xfrm>
            <a:off x="1866900" y="3543300"/>
            <a:ext cx="5667375" cy="2638425"/>
          </a:xfrm>
          <a:custGeom>
            <a:avLst/>
            <a:gdLst/>
            <a:ahLst/>
            <a:cxnLst>
              <a:cxn ang="0">
                <a:pos x="0" y="0"/>
              </a:cxn>
              <a:cxn ang="0">
                <a:pos x="282" y="216"/>
              </a:cxn>
              <a:cxn ang="0">
                <a:pos x="570" y="312"/>
              </a:cxn>
              <a:cxn ang="0">
                <a:pos x="852" y="330"/>
              </a:cxn>
              <a:cxn ang="0">
                <a:pos x="1140" y="414"/>
              </a:cxn>
              <a:cxn ang="0">
                <a:pos x="1428" y="528"/>
              </a:cxn>
              <a:cxn ang="0">
                <a:pos x="1710" y="666"/>
              </a:cxn>
              <a:cxn ang="0">
                <a:pos x="1998" y="756"/>
              </a:cxn>
              <a:cxn ang="0">
                <a:pos x="2280" y="876"/>
              </a:cxn>
              <a:cxn ang="0">
                <a:pos x="2568" y="1008"/>
              </a:cxn>
              <a:cxn ang="0">
                <a:pos x="2856" y="1350"/>
              </a:cxn>
              <a:cxn ang="0">
                <a:pos x="3138" y="1584"/>
              </a:cxn>
              <a:cxn ang="0">
                <a:pos x="3426" y="1662"/>
              </a:cxn>
              <a:cxn ang="0">
                <a:pos x="3570" y="1662"/>
              </a:cxn>
            </a:cxnLst>
            <a:rect l="0" t="0" r="r" b="b"/>
            <a:pathLst>
              <a:path w="3570" h="1662">
                <a:moveTo>
                  <a:pt x="0" y="0"/>
                </a:moveTo>
                <a:lnTo>
                  <a:pt x="282" y="216"/>
                </a:lnTo>
                <a:lnTo>
                  <a:pt x="570" y="312"/>
                </a:lnTo>
                <a:lnTo>
                  <a:pt x="852" y="330"/>
                </a:lnTo>
                <a:lnTo>
                  <a:pt x="1140" y="414"/>
                </a:lnTo>
                <a:lnTo>
                  <a:pt x="1428" y="528"/>
                </a:lnTo>
                <a:lnTo>
                  <a:pt x="1710" y="666"/>
                </a:lnTo>
                <a:lnTo>
                  <a:pt x="1998" y="756"/>
                </a:lnTo>
                <a:lnTo>
                  <a:pt x="2280" y="876"/>
                </a:lnTo>
                <a:lnTo>
                  <a:pt x="2568" y="1008"/>
                </a:lnTo>
                <a:lnTo>
                  <a:pt x="2856" y="1350"/>
                </a:lnTo>
                <a:lnTo>
                  <a:pt x="3138" y="1584"/>
                </a:lnTo>
                <a:lnTo>
                  <a:pt x="3426" y="1662"/>
                </a:lnTo>
                <a:lnTo>
                  <a:pt x="3570" y="1662"/>
                </a:lnTo>
              </a:path>
            </a:pathLst>
          </a:custGeom>
          <a:noFill/>
          <a:ln w="38100" cap="flat">
            <a:solidFill>
              <a:srgbClr val="0000FF"/>
            </a:solidFill>
            <a:prstDash val="solid"/>
            <a:round/>
            <a:headEnd/>
            <a:tailEnd/>
          </a:ln>
        </p:spPr>
        <p:txBody>
          <a:bodyPr/>
          <a:lstStyle/>
          <a:p>
            <a:endParaRPr lang="en-US"/>
          </a:p>
        </p:txBody>
      </p:sp>
      <p:sp>
        <p:nvSpPr>
          <p:cNvPr id="84026" name="Line 58"/>
          <p:cNvSpPr>
            <a:spLocks noChangeShapeType="1"/>
          </p:cNvSpPr>
          <p:nvPr/>
        </p:nvSpPr>
        <p:spPr bwMode="auto">
          <a:xfrm>
            <a:off x="1819275" y="3495675"/>
            <a:ext cx="95250" cy="95250"/>
          </a:xfrm>
          <a:prstGeom prst="line">
            <a:avLst/>
          </a:prstGeom>
          <a:noFill/>
          <a:ln w="38100">
            <a:solidFill>
              <a:srgbClr val="0000FF"/>
            </a:solidFill>
            <a:round/>
            <a:headEnd/>
            <a:tailEnd/>
          </a:ln>
        </p:spPr>
        <p:txBody>
          <a:bodyPr/>
          <a:lstStyle/>
          <a:p>
            <a:endParaRPr lang="en-US"/>
          </a:p>
        </p:txBody>
      </p:sp>
      <p:sp>
        <p:nvSpPr>
          <p:cNvPr id="84027" name="Line 59"/>
          <p:cNvSpPr>
            <a:spLocks noChangeShapeType="1"/>
          </p:cNvSpPr>
          <p:nvPr/>
        </p:nvSpPr>
        <p:spPr bwMode="auto">
          <a:xfrm flipH="1">
            <a:off x="1819275" y="3495675"/>
            <a:ext cx="95250" cy="95250"/>
          </a:xfrm>
          <a:prstGeom prst="line">
            <a:avLst/>
          </a:prstGeom>
          <a:noFill/>
          <a:ln w="38100">
            <a:solidFill>
              <a:srgbClr val="0000FF"/>
            </a:solidFill>
            <a:round/>
            <a:headEnd/>
            <a:tailEnd/>
          </a:ln>
        </p:spPr>
        <p:txBody>
          <a:bodyPr/>
          <a:lstStyle/>
          <a:p>
            <a:endParaRPr lang="en-US"/>
          </a:p>
        </p:txBody>
      </p:sp>
      <p:sp>
        <p:nvSpPr>
          <p:cNvPr id="84028" name="Line 60"/>
          <p:cNvSpPr>
            <a:spLocks noChangeShapeType="1"/>
          </p:cNvSpPr>
          <p:nvPr/>
        </p:nvSpPr>
        <p:spPr bwMode="auto">
          <a:xfrm>
            <a:off x="2266950" y="3838575"/>
            <a:ext cx="95250" cy="95250"/>
          </a:xfrm>
          <a:prstGeom prst="line">
            <a:avLst/>
          </a:prstGeom>
          <a:noFill/>
          <a:ln w="38100">
            <a:solidFill>
              <a:srgbClr val="0000FF"/>
            </a:solidFill>
            <a:round/>
            <a:headEnd/>
            <a:tailEnd/>
          </a:ln>
        </p:spPr>
        <p:txBody>
          <a:bodyPr/>
          <a:lstStyle/>
          <a:p>
            <a:endParaRPr lang="en-US"/>
          </a:p>
        </p:txBody>
      </p:sp>
      <p:sp>
        <p:nvSpPr>
          <p:cNvPr id="84029" name="Line 61"/>
          <p:cNvSpPr>
            <a:spLocks noChangeShapeType="1"/>
          </p:cNvSpPr>
          <p:nvPr/>
        </p:nvSpPr>
        <p:spPr bwMode="auto">
          <a:xfrm flipH="1">
            <a:off x="2266950" y="3838575"/>
            <a:ext cx="95250" cy="95250"/>
          </a:xfrm>
          <a:prstGeom prst="line">
            <a:avLst/>
          </a:prstGeom>
          <a:noFill/>
          <a:ln w="38100">
            <a:solidFill>
              <a:srgbClr val="0000FF"/>
            </a:solidFill>
            <a:round/>
            <a:headEnd/>
            <a:tailEnd/>
          </a:ln>
        </p:spPr>
        <p:txBody>
          <a:bodyPr/>
          <a:lstStyle/>
          <a:p>
            <a:endParaRPr lang="en-US"/>
          </a:p>
        </p:txBody>
      </p:sp>
      <p:sp>
        <p:nvSpPr>
          <p:cNvPr id="84030" name="Line 62"/>
          <p:cNvSpPr>
            <a:spLocks noChangeShapeType="1"/>
          </p:cNvSpPr>
          <p:nvPr/>
        </p:nvSpPr>
        <p:spPr bwMode="auto">
          <a:xfrm>
            <a:off x="2724150" y="3990975"/>
            <a:ext cx="95250" cy="95250"/>
          </a:xfrm>
          <a:prstGeom prst="line">
            <a:avLst/>
          </a:prstGeom>
          <a:noFill/>
          <a:ln w="38100">
            <a:solidFill>
              <a:srgbClr val="0000FF"/>
            </a:solidFill>
            <a:round/>
            <a:headEnd/>
            <a:tailEnd/>
          </a:ln>
        </p:spPr>
        <p:txBody>
          <a:bodyPr/>
          <a:lstStyle/>
          <a:p>
            <a:endParaRPr lang="en-US"/>
          </a:p>
        </p:txBody>
      </p:sp>
      <p:sp>
        <p:nvSpPr>
          <p:cNvPr id="84031" name="Line 63"/>
          <p:cNvSpPr>
            <a:spLocks noChangeShapeType="1"/>
          </p:cNvSpPr>
          <p:nvPr/>
        </p:nvSpPr>
        <p:spPr bwMode="auto">
          <a:xfrm flipH="1">
            <a:off x="2724150" y="3990975"/>
            <a:ext cx="95250" cy="95250"/>
          </a:xfrm>
          <a:prstGeom prst="line">
            <a:avLst/>
          </a:prstGeom>
          <a:noFill/>
          <a:ln w="38100">
            <a:solidFill>
              <a:srgbClr val="0000FF"/>
            </a:solidFill>
            <a:round/>
            <a:headEnd/>
            <a:tailEnd/>
          </a:ln>
        </p:spPr>
        <p:txBody>
          <a:bodyPr/>
          <a:lstStyle/>
          <a:p>
            <a:endParaRPr lang="en-US"/>
          </a:p>
        </p:txBody>
      </p:sp>
      <p:sp>
        <p:nvSpPr>
          <p:cNvPr id="84032" name="Line 64"/>
          <p:cNvSpPr>
            <a:spLocks noChangeShapeType="1"/>
          </p:cNvSpPr>
          <p:nvPr/>
        </p:nvSpPr>
        <p:spPr bwMode="auto">
          <a:xfrm>
            <a:off x="3171825" y="4019550"/>
            <a:ext cx="95250" cy="95250"/>
          </a:xfrm>
          <a:prstGeom prst="line">
            <a:avLst/>
          </a:prstGeom>
          <a:noFill/>
          <a:ln w="38100">
            <a:solidFill>
              <a:srgbClr val="0000FF"/>
            </a:solidFill>
            <a:round/>
            <a:headEnd/>
            <a:tailEnd/>
          </a:ln>
        </p:spPr>
        <p:txBody>
          <a:bodyPr/>
          <a:lstStyle/>
          <a:p>
            <a:endParaRPr lang="en-US"/>
          </a:p>
        </p:txBody>
      </p:sp>
      <p:sp>
        <p:nvSpPr>
          <p:cNvPr id="84033" name="Line 65"/>
          <p:cNvSpPr>
            <a:spLocks noChangeShapeType="1"/>
          </p:cNvSpPr>
          <p:nvPr/>
        </p:nvSpPr>
        <p:spPr bwMode="auto">
          <a:xfrm flipH="1">
            <a:off x="3171825" y="4019550"/>
            <a:ext cx="95250" cy="95250"/>
          </a:xfrm>
          <a:prstGeom prst="line">
            <a:avLst/>
          </a:prstGeom>
          <a:noFill/>
          <a:ln w="38100">
            <a:solidFill>
              <a:srgbClr val="0000FF"/>
            </a:solidFill>
            <a:round/>
            <a:headEnd/>
            <a:tailEnd/>
          </a:ln>
        </p:spPr>
        <p:txBody>
          <a:bodyPr/>
          <a:lstStyle/>
          <a:p>
            <a:endParaRPr lang="en-US"/>
          </a:p>
        </p:txBody>
      </p:sp>
      <p:sp>
        <p:nvSpPr>
          <p:cNvPr id="84034" name="Line 66"/>
          <p:cNvSpPr>
            <a:spLocks noChangeShapeType="1"/>
          </p:cNvSpPr>
          <p:nvPr/>
        </p:nvSpPr>
        <p:spPr bwMode="auto">
          <a:xfrm>
            <a:off x="3629025" y="4152900"/>
            <a:ext cx="95250" cy="95250"/>
          </a:xfrm>
          <a:prstGeom prst="line">
            <a:avLst/>
          </a:prstGeom>
          <a:noFill/>
          <a:ln w="38100">
            <a:solidFill>
              <a:srgbClr val="0000FF"/>
            </a:solidFill>
            <a:round/>
            <a:headEnd/>
            <a:tailEnd/>
          </a:ln>
        </p:spPr>
        <p:txBody>
          <a:bodyPr/>
          <a:lstStyle/>
          <a:p>
            <a:endParaRPr lang="en-US"/>
          </a:p>
        </p:txBody>
      </p:sp>
      <p:sp>
        <p:nvSpPr>
          <p:cNvPr id="84035" name="Line 67"/>
          <p:cNvSpPr>
            <a:spLocks noChangeShapeType="1"/>
          </p:cNvSpPr>
          <p:nvPr/>
        </p:nvSpPr>
        <p:spPr bwMode="auto">
          <a:xfrm flipH="1">
            <a:off x="3629025" y="4152900"/>
            <a:ext cx="95250" cy="95250"/>
          </a:xfrm>
          <a:prstGeom prst="line">
            <a:avLst/>
          </a:prstGeom>
          <a:noFill/>
          <a:ln w="38100">
            <a:solidFill>
              <a:srgbClr val="0000FF"/>
            </a:solidFill>
            <a:round/>
            <a:headEnd/>
            <a:tailEnd/>
          </a:ln>
        </p:spPr>
        <p:txBody>
          <a:bodyPr/>
          <a:lstStyle/>
          <a:p>
            <a:endParaRPr lang="en-US"/>
          </a:p>
        </p:txBody>
      </p:sp>
      <p:sp>
        <p:nvSpPr>
          <p:cNvPr id="84036" name="Line 68"/>
          <p:cNvSpPr>
            <a:spLocks noChangeShapeType="1"/>
          </p:cNvSpPr>
          <p:nvPr/>
        </p:nvSpPr>
        <p:spPr bwMode="auto">
          <a:xfrm>
            <a:off x="4086225" y="4333875"/>
            <a:ext cx="95250" cy="95250"/>
          </a:xfrm>
          <a:prstGeom prst="line">
            <a:avLst/>
          </a:prstGeom>
          <a:noFill/>
          <a:ln w="38100">
            <a:solidFill>
              <a:srgbClr val="0000FF"/>
            </a:solidFill>
            <a:round/>
            <a:headEnd/>
            <a:tailEnd/>
          </a:ln>
        </p:spPr>
        <p:txBody>
          <a:bodyPr/>
          <a:lstStyle/>
          <a:p>
            <a:endParaRPr lang="en-US"/>
          </a:p>
        </p:txBody>
      </p:sp>
      <p:sp>
        <p:nvSpPr>
          <p:cNvPr id="84037" name="Line 69"/>
          <p:cNvSpPr>
            <a:spLocks noChangeShapeType="1"/>
          </p:cNvSpPr>
          <p:nvPr/>
        </p:nvSpPr>
        <p:spPr bwMode="auto">
          <a:xfrm flipH="1">
            <a:off x="4086225" y="4333875"/>
            <a:ext cx="95250" cy="95250"/>
          </a:xfrm>
          <a:prstGeom prst="line">
            <a:avLst/>
          </a:prstGeom>
          <a:noFill/>
          <a:ln w="38100">
            <a:solidFill>
              <a:srgbClr val="0000FF"/>
            </a:solidFill>
            <a:round/>
            <a:headEnd/>
            <a:tailEnd/>
          </a:ln>
        </p:spPr>
        <p:txBody>
          <a:bodyPr/>
          <a:lstStyle/>
          <a:p>
            <a:endParaRPr lang="en-US"/>
          </a:p>
        </p:txBody>
      </p:sp>
      <p:sp>
        <p:nvSpPr>
          <p:cNvPr id="84038" name="Line 70"/>
          <p:cNvSpPr>
            <a:spLocks noChangeShapeType="1"/>
          </p:cNvSpPr>
          <p:nvPr/>
        </p:nvSpPr>
        <p:spPr bwMode="auto">
          <a:xfrm>
            <a:off x="4533900" y="4552950"/>
            <a:ext cx="95250" cy="95250"/>
          </a:xfrm>
          <a:prstGeom prst="line">
            <a:avLst/>
          </a:prstGeom>
          <a:noFill/>
          <a:ln w="38100">
            <a:solidFill>
              <a:srgbClr val="0000FF"/>
            </a:solidFill>
            <a:round/>
            <a:headEnd/>
            <a:tailEnd/>
          </a:ln>
        </p:spPr>
        <p:txBody>
          <a:bodyPr/>
          <a:lstStyle/>
          <a:p>
            <a:endParaRPr lang="en-US"/>
          </a:p>
        </p:txBody>
      </p:sp>
      <p:sp>
        <p:nvSpPr>
          <p:cNvPr id="84039" name="Line 71"/>
          <p:cNvSpPr>
            <a:spLocks noChangeShapeType="1"/>
          </p:cNvSpPr>
          <p:nvPr/>
        </p:nvSpPr>
        <p:spPr bwMode="auto">
          <a:xfrm flipH="1">
            <a:off x="4533900" y="4552950"/>
            <a:ext cx="95250" cy="95250"/>
          </a:xfrm>
          <a:prstGeom prst="line">
            <a:avLst/>
          </a:prstGeom>
          <a:noFill/>
          <a:ln w="38100">
            <a:solidFill>
              <a:srgbClr val="0000FF"/>
            </a:solidFill>
            <a:round/>
            <a:headEnd/>
            <a:tailEnd/>
          </a:ln>
        </p:spPr>
        <p:txBody>
          <a:bodyPr/>
          <a:lstStyle/>
          <a:p>
            <a:endParaRPr lang="en-US"/>
          </a:p>
        </p:txBody>
      </p:sp>
      <p:sp>
        <p:nvSpPr>
          <p:cNvPr id="84040" name="Line 72"/>
          <p:cNvSpPr>
            <a:spLocks noChangeShapeType="1"/>
          </p:cNvSpPr>
          <p:nvPr/>
        </p:nvSpPr>
        <p:spPr bwMode="auto">
          <a:xfrm>
            <a:off x="4991100" y="4695825"/>
            <a:ext cx="95250" cy="95250"/>
          </a:xfrm>
          <a:prstGeom prst="line">
            <a:avLst/>
          </a:prstGeom>
          <a:noFill/>
          <a:ln w="38100">
            <a:solidFill>
              <a:srgbClr val="0000FF"/>
            </a:solidFill>
            <a:round/>
            <a:headEnd/>
            <a:tailEnd/>
          </a:ln>
        </p:spPr>
        <p:txBody>
          <a:bodyPr/>
          <a:lstStyle/>
          <a:p>
            <a:endParaRPr lang="en-US"/>
          </a:p>
        </p:txBody>
      </p:sp>
      <p:sp>
        <p:nvSpPr>
          <p:cNvPr id="84041" name="Line 73"/>
          <p:cNvSpPr>
            <a:spLocks noChangeShapeType="1"/>
          </p:cNvSpPr>
          <p:nvPr/>
        </p:nvSpPr>
        <p:spPr bwMode="auto">
          <a:xfrm flipH="1">
            <a:off x="4991100" y="4695825"/>
            <a:ext cx="95250" cy="95250"/>
          </a:xfrm>
          <a:prstGeom prst="line">
            <a:avLst/>
          </a:prstGeom>
          <a:noFill/>
          <a:ln w="38100">
            <a:solidFill>
              <a:srgbClr val="0000FF"/>
            </a:solidFill>
            <a:round/>
            <a:headEnd/>
            <a:tailEnd/>
          </a:ln>
        </p:spPr>
        <p:txBody>
          <a:bodyPr/>
          <a:lstStyle/>
          <a:p>
            <a:endParaRPr lang="en-US"/>
          </a:p>
        </p:txBody>
      </p:sp>
      <p:sp>
        <p:nvSpPr>
          <p:cNvPr id="84042" name="Line 74"/>
          <p:cNvSpPr>
            <a:spLocks noChangeShapeType="1"/>
          </p:cNvSpPr>
          <p:nvPr/>
        </p:nvSpPr>
        <p:spPr bwMode="auto">
          <a:xfrm>
            <a:off x="5438775" y="4886325"/>
            <a:ext cx="95250" cy="95250"/>
          </a:xfrm>
          <a:prstGeom prst="line">
            <a:avLst/>
          </a:prstGeom>
          <a:noFill/>
          <a:ln w="38100">
            <a:solidFill>
              <a:srgbClr val="0000FF"/>
            </a:solidFill>
            <a:round/>
            <a:headEnd/>
            <a:tailEnd/>
          </a:ln>
        </p:spPr>
        <p:txBody>
          <a:bodyPr/>
          <a:lstStyle/>
          <a:p>
            <a:endParaRPr lang="en-US"/>
          </a:p>
        </p:txBody>
      </p:sp>
      <p:sp>
        <p:nvSpPr>
          <p:cNvPr id="84043" name="Line 75"/>
          <p:cNvSpPr>
            <a:spLocks noChangeShapeType="1"/>
          </p:cNvSpPr>
          <p:nvPr/>
        </p:nvSpPr>
        <p:spPr bwMode="auto">
          <a:xfrm flipH="1">
            <a:off x="5438775" y="4886325"/>
            <a:ext cx="95250" cy="95250"/>
          </a:xfrm>
          <a:prstGeom prst="line">
            <a:avLst/>
          </a:prstGeom>
          <a:noFill/>
          <a:ln w="38100">
            <a:solidFill>
              <a:srgbClr val="0000FF"/>
            </a:solidFill>
            <a:round/>
            <a:headEnd/>
            <a:tailEnd/>
          </a:ln>
        </p:spPr>
        <p:txBody>
          <a:bodyPr/>
          <a:lstStyle/>
          <a:p>
            <a:endParaRPr lang="en-US"/>
          </a:p>
        </p:txBody>
      </p:sp>
      <p:sp>
        <p:nvSpPr>
          <p:cNvPr id="84044" name="Line 76"/>
          <p:cNvSpPr>
            <a:spLocks noChangeShapeType="1"/>
          </p:cNvSpPr>
          <p:nvPr/>
        </p:nvSpPr>
        <p:spPr bwMode="auto">
          <a:xfrm>
            <a:off x="5895975" y="5095875"/>
            <a:ext cx="95250" cy="95250"/>
          </a:xfrm>
          <a:prstGeom prst="line">
            <a:avLst/>
          </a:prstGeom>
          <a:noFill/>
          <a:ln w="38100">
            <a:solidFill>
              <a:srgbClr val="0000FF"/>
            </a:solidFill>
            <a:round/>
            <a:headEnd/>
            <a:tailEnd/>
          </a:ln>
        </p:spPr>
        <p:txBody>
          <a:bodyPr/>
          <a:lstStyle/>
          <a:p>
            <a:endParaRPr lang="en-US"/>
          </a:p>
        </p:txBody>
      </p:sp>
      <p:sp>
        <p:nvSpPr>
          <p:cNvPr id="84045" name="Line 77"/>
          <p:cNvSpPr>
            <a:spLocks noChangeShapeType="1"/>
          </p:cNvSpPr>
          <p:nvPr/>
        </p:nvSpPr>
        <p:spPr bwMode="auto">
          <a:xfrm flipH="1">
            <a:off x="5895975" y="5095875"/>
            <a:ext cx="95250" cy="95250"/>
          </a:xfrm>
          <a:prstGeom prst="line">
            <a:avLst/>
          </a:prstGeom>
          <a:noFill/>
          <a:ln w="38100">
            <a:solidFill>
              <a:srgbClr val="0000FF"/>
            </a:solidFill>
            <a:round/>
            <a:headEnd/>
            <a:tailEnd/>
          </a:ln>
        </p:spPr>
        <p:txBody>
          <a:bodyPr/>
          <a:lstStyle/>
          <a:p>
            <a:endParaRPr lang="en-US"/>
          </a:p>
        </p:txBody>
      </p:sp>
      <p:sp>
        <p:nvSpPr>
          <p:cNvPr id="84046" name="Line 78"/>
          <p:cNvSpPr>
            <a:spLocks noChangeShapeType="1"/>
          </p:cNvSpPr>
          <p:nvPr/>
        </p:nvSpPr>
        <p:spPr bwMode="auto">
          <a:xfrm>
            <a:off x="6353175" y="5638800"/>
            <a:ext cx="95250" cy="95250"/>
          </a:xfrm>
          <a:prstGeom prst="line">
            <a:avLst/>
          </a:prstGeom>
          <a:noFill/>
          <a:ln w="38100">
            <a:solidFill>
              <a:srgbClr val="0000FF"/>
            </a:solidFill>
            <a:round/>
            <a:headEnd/>
            <a:tailEnd/>
          </a:ln>
        </p:spPr>
        <p:txBody>
          <a:bodyPr/>
          <a:lstStyle/>
          <a:p>
            <a:endParaRPr lang="en-US"/>
          </a:p>
        </p:txBody>
      </p:sp>
      <p:sp>
        <p:nvSpPr>
          <p:cNvPr id="84047" name="Line 79"/>
          <p:cNvSpPr>
            <a:spLocks noChangeShapeType="1"/>
          </p:cNvSpPr>
          <p:nvPr/>
        </p:nvSpPr>
        <p:spPr bwMode="auto">
          <a:xfrm flipH="1">
            <a:off x="6353175" y="5638800"/>
            <a:ext cx="95250" cy="95250"/>
          </a:xfrm>
          <a:prstGeom prst="line">
            <a:avLst/>
          </a:prstGeom>
          <a:noFill/>
          <a:ln w="38100">
            <a:solidFill>
              <a:srgbClr val="0000FF"/>
            </a:solidFill>
            <a:round/>
            <a:headEnd/>
            <a:tailEnd/>
          </a:ln>
        </p:spPr>
        <p:txBody>
          <a:bodyPr/>
          <a:lstStyle/>
          <a:p>
            <a:endParaRPr lang="en-US"/>
          </a:p>
        </p:txBody>
      </p:sp>
      <p:sp>
        <p:nvSpPr>
          <p:cNvPr id="84048" name="Line 80"/>
          <p:cNvSpPr>
            <a:spLocks noChangeShapeType="1"/>
          </p:cNvSpPr>
          <p:nvPr/>
        </p:nvSpPr>
        <p:spPr bwMode="auto">
          <a:xfrm>
            <a:off x="6800850" y="6010275"/>
            <a:ext cx="95250" cy="95250"/>
          </a:xfrm>
          <a:prstGeom prst="line">
            <a:avLst/>
          </a:prstGeom>
          <a:noFill/>
          <a:ln w="38100">
            <a:solidFill>
              <a:srgbClr val="0000FF"/>
            </a:solidFill>
            <a:round/>
            <a:headEnd/>
            <a:tailEnd/>
          </a:ln>
        </p:spPr>
        <p:txBody>
          <a:bodyPr/>
          <a:lstStyle/>
          <a:p>
            <a:endParaRPr lang="en-US"/>
          </a:p>
        </p:txBody>
      </p:sp>
      <p:sp>
        <p:nvSpPr>
          <p:cNvPr id="84049" name="Line 81"/>
          <p:cNvSpPr>
            <a:spLocks noChangeShapeType="1"/>
          </p:cNvSpPr>
          <p:nvPr/>
        </p:nvSpPr>
        <p:spPr bwMode="auto">
          <a:xfrm flipH="1">
            <a:off x="6800850" y="6010275"/>
            <a:ext cx="95250" cy="95250"/>
          </a:xfrm>
          <a:prstGeom prst="line">
            <a:avLst/>
          </a:prstGeom>
          <a:noFill/>
          <a:ln w="38100">
            <a:solidFill>
              <a:srgbClr val="0000FF"/>
            </a:solidFill>
            <a:round/>
            <a:headEnd/>
            <a:tailEnd/>
          </a:ln>
        </p:spPr>
        <p:txBody>
          <a:bodyPr/>
          <a:lstStyle/>
          <a:p>
            <a:endParaRPr lang="en-US"/>
          </a:p>
        </p:txBody>
      </p:sp>
      <p:sp>
        <p:nvSpPr>
          <p:cNvPr id="84050" name="Line 82"/>
          <p:cNvSpPr>
            <a:spLocks noChangeShapeType="1"/>
          </p:cNvSpPr>
          <p:nvPr/>
        </p:nvSpPr>
        <p:spPr bwMode="auto">
          <a:xfrm>
            <a:off x="7258050" y="6134100"/>
            <a:ext cx="95250" cy="95250"/>
          </a:xfrm>
          <a:prstGeom prst="line">
            <a:avLst/>
          </a:prstGeom>
          <a:noFill/>
          <a:ln w="38100">
            <a:solidFill>
              <a:srgbClr val="0000FF"/>
            </a:solidFill>
            <a:round/>
            <a:headEnd/>
            <a:tailEnd/>
          </a:ln>
        </p:spPr>
        <p:txBody>
          <a:bodyPr/>
          <a:lstStyle/>
          <a:p>
            <a:endParaRPr lang="en-US"/>
          </a:p>
        </p:txBody>
      </p:sp>
      <p:sp>
        <p:nvSpPr>
          <p:cNvPr id="84051" name="Line 83"/>
          <p:cNvSpPr>
            <a:spLocks noChangeShapeType="1"/>
          </p:cNvSpPr>
          <p:nvPr/>
        </p:nvSpPr>
        <p:spPr bwMode="auto">
          <a:xfrm flipH="1">
            <a:off x="7258050" y="6134100"/>
            <a:ext cx="95250" cy="95250"/>
          </a:xfrm>
          <a:prstGeom prst="line">
            <a:avLst/>
          </a:prstGeom>
          <a:noFill/>
          <a:ln w="38100">
            <a:solidFill>
              <a:srgbClr val="0000FF"/>
            </a:solidFill>
            <a:round/>
            <a:headEnd/>
            <a:tailEnd/>
          </a:ln>
        </p:spPr>
        <p:txBody>
          <a:bodyPr/>
          <a:lstStyle/>
          <a:p>
            <a:endParaRPr lang="en-US"/>
          </a:p>
        </p:txBody>
      </p:sp>
      <p:sp>
        <p:nvSpPr>
          <p:cNvPr id="84052" name="Line 84"/>
          <p:cNvSpPr>
            <a:spLocks noChangeShapeType="1"/>
          </p:cNvSpPr>
          <p:nvPr/>
        </p:nvSpPr>
        <p:spPr bwMode="auto">
          <a:xfrm>
            <a:off x="7486650" y="6134100"/>
            <a:ext cx="95250" cy="95250"/>
          </a:xfrm>
          <a:prstGeom prst="line">
            <a:avLst/>
          </a:prstGeom>
          <a:noFill/>
          <a:ln w="38100">
            <a:solidFill>
              <a:srgbClr val="0000FF"/>
            </a:solidFill>
            <a:round/>
            <a:headEnd/>
            <a:tailEnd/>
          </a:ln>
        </p:spPr>
        <p:txBody>
          <a:bodyPr/>
          <a:lstStyle/>
          <a:p>
            <a:endParaRPr lang="en-US"/>
          </a:p>
        </p:txBody>
      </p:sp>
      <p:sp>
        <p:nvSpPr>
          <p:cNvPr id="84053" name="Line 85"/>
          <p:cNvSpPr>
            <a:spLocks noChangeShapeType="1"/>
          </p:cNvSpPr>
          <p:nvPr/>
        </p:nvSpPr>
        <p:spPr bwMode="auto">
          <a:xfrm flipH="1">
            <a:off x="7486650" y="6134100"/>
            <a:ext cx="95250" cy="95250"/>
          </a:xfrm>
          <a:prstGeom prst="line">
            <a:avLst/>
          </a:prstGeom>
          <a:noFill/>
          <a:ln w="38100">
            <a:solidFill>
              <a:srgbClr val="0000FF"/>
            </a:solidFill>
            <a:round/>
            <a:headEnd/>
            <a:tailEnd/>
          </a:ln>
        </p:spPr>
        <p:txBody>
          <a:bodyPr/>
          <a:lstStyle/>
          <a:p>
            <a:endParaRPr lang="en-US"/>
          </a:p>
        </p:txBody>
      </p:sp>
      <p:sp>
        <p:nvSpPr>
          <p:cNvPr id="84054" name="Freeform 86"/>
          <p:cNvSpPr>
            <a:spLocks/>
          </p:cNvSpPr>
          <p:nvPr/>
        </p:nvSpPr>
        <p:spPr bwMode="auto">
          <a:xfrm>
            <a:off x="1866900" y="3543300"/>
            <a:ext cx="5667375" cy="2638425"/>
          </a:xfrm>
          <a:custGeom>
            <a:avLst/>
            <a:gdLst/>
            <a:ahLst/>
            <a:cxnLst>
              <a:cxn ang="0">
                <a:pos x="0" y="0"/>
              </a:cxn>
              <a:cxn ang="0">
                <a:pos x="282" y="672"/>
              </a:cxn>
              <a:cxn ang="0">
                <a:pos x="570" y="858"/>
              </a:cxn>
              <a:cxn ang="0">
                <a:pos x="852" y="1062"/>
              </a:cxn>
              <a:cxn ang="0">
                <a:pos x="1140" y="1326"/>
              </a:cxn>
              <a:cxn ang="0">
                <a:pos x="1428" y="1452"/>
              </a:cxn>
              <a:cxn ang="0">
                <a:pos x="1710" y="1548"/>
              </a:cxn>
              <a:cxn ang="0">
                <a:pos x="1998" y="1590"/>
              </a:cxn>
              <a:cxn ang="0">
                <a:pos x="2280" y="1620"/>
              </a:cxn>
              <a:cxn ang="0">
                <a:pos x="2568" y="1644"/>
              </a:cxn>
              <a:cxn ang="0">
                <a:pos x="2856" y="1650"/>
              </a:cxn>
              <a:cxn ang="0">
                <a:pos x="3138" y="1656"/>
              </a:cxn>
              <a:cxn ang="0">
                <a:pos x="3426" y="1662"/>
              </a:cxn>
              <a:cxn ang="0">
                <a:pos x="3570" y="1662"/>
              </a:cxn>
            </a:cxnLst>
            <a:rect l="0" t="0" r="r" b="b"/>
            <a:pathLst>
              <a:path w="3570" h="1662">
                <a:moveTo>
                  <a:pt x="0" y="0"/>
                </a:moveTo>
                <a:lnTo>
                  <a:pt x="282" y="672"/>
                </a:lnTo>
                <a:lnTo>
                  <a:pt x="570" y="858"/>
                </a:lnTo>
                <a:lnTo>
                  <a:pt x="852" y="1062"/>
                </a:lnTo>
                <a:lnTo>
                  <a:pt x="1140" y="1326"/>
                </a:lnTo>
                <a:lnTo>
                  <a:pt x="1428" y="1452"/>
                </a:lnTo>
                <a:lnTo>
                  <a:pt x="1710" y="1548"/>
                </a:lnTo>
                <a:lnTo>
                  <a:pt x="1998" y="1590"/>
                </a:lnTo>
                <a:lnTo>
                  <a:pt x="2280" y="1620"/>
                </a:lnTo>
                <a:lnTo>
                  <a:pt x="2568" y="1644"/>
                </a:lnTo>
                <a:lnTo>
                  <a:pt x="2856" y="1650"/>
                </a:lnTo>
                <a:lnTo>
                  <a:pt x="3138" y="1656"/>
                </a:lnTo>
                <a:lnTo>
                  <a:pt x="3426" y="1662"/>
                </a:lnTo>
                <a:lnTo>
                  <a:pt x="3570" y="1662"/>
                </a:lnTo>
              </a:path>
            </a:pathLst>
          </a:custGeom>
          <a:noFill/>
          <a:ln w="38100" cap="flat">
            <a:solidFill>
              <a:srgbClr val="FF0000"/>
            </a:solidFill>
            <a:prstDash val="solid"/>
            <a:round/>
            <a:headEnd/>
            <a:tailEnd/>
          </a:ln>
        </p:spPr>
        <p:txBody>
          <a:bodyPr/>
          <a:lstStyle/>
          <a:p>
            <a:endParaRPr lang="en-US"/>
          </a:p>
        </p:txBody>
      </p:sp>
      <p:sp>
        <p:nvSpPr>
          <p:cNvPr id="84055" name="Oval 87"/>
          <p:cNvSpPr>
            <a:spLocks noChangeArrowheads="1"/>
          </p:cNvSpPr>
          <p:nvPr/>
        </p:nvSpPr>
        <p:spPr bwMode="auto">
          <a:xfrm>
            <a:off x="1790700" y="3467100"/>
            <a:ext cx="152400" cy="152400"/>
          </a:xfrm>
          <a:prstGeom prst="ellipse">
            <a:avLst/>
          </a:prstGeom>
          <a:noFill/>
          <a:ln w="38100">
            <a:solidFill>
              <a:srgbClr val="FF0000"/>
            </a:solidFill>
            <a:round/>
            <a:headEnd/>
            <a:tailEnd/>
          </a:ln>
        </p:spPr>
        <p:txBody>
          <a:bodyPr/>
          <a:lstStyle/>
          <a:p>
            <a:endParaRPr lang="en-US"/>
          </a:p>
        </p:txBody>
      </p:sp>
      <p:sp>
        <p:nvSpPr>
          <p:cNvPr id="84056" name="Oval 88"/>
          <p:cNvSpPr>
            <a:spLocks noChangeArrowheads="1"/>
          </p:cNvSpPr>
          <p:nvPr/>
        </p:nvSpPr>
        <p:spPr bwMode="auto">
          <a:xfrm>
            <a:off x="2238375" y="4533900"/>
            <a:ext cx="152400" cy="152400"/>
          </a:xfrm>
          <a:prstGeom prst="ellipse">
            <a:avLst/>
          </a:prstGeom>
          <a:noFill/>
          <a:ln w="38100">
            <a:solidFill>
              <a:srgbClr val="FF0000"/>
            </a:solidFill>
            <a:round/>
            <a:headEnd/>
            <a:tailEnd/>
          </a:ln>
        </p:spPr>
        <p:txBody>
          <a:bodyPr/>
          <a:lstStyle/>
          <a:p>
            <a:endParaRPr lang="en-US"/>
          </a:p>
        </p:txBody>
      </p:sp>
      <p:sp>
        <p:nvSpPr>
          <p:cNvPr id="84057" name="Oval 89"/>
          <p:cNvSpPr>
            <a:spLocks noChangeArrowheads="1"/>
          </p:cNvSpPr>
          <p:nvPr/>
        </p:nvSpPr>
        <p:spPr bwMode="auto">
          <a:xfrm>
            <a:off x="2695575" y="4829175"/>
            <a:ext cx="152400" cy="152400"/>
          </a:xfrm>
          <a:prstGeom prst="ellipse">
            <a:avLst/>
          </a:prstGeom>
          <a:noFill/>
          <a:ln w="38100">
            <a:solidFill>
              <a:srgbClr val="FF0000"/>
            </a:solidFill>
            <a:round/>
            <a:headEnd/>
            <a:tailEnd/>
          </a:ln>
        </p:spPr>
        <p:txBody>
          <a:bodyPr/>
          <a:lstStyle/>
          <a:p>
            <a:endParaRPr lang="en-US"/>
          </a:p>
        </p:txBody>
      </p:sp>
      <p:sp>
        <p:nvSpPr>
          <p:cNvPr id="84058" name="Oval 90"/>
          <p:cNvSpPr>
            <a:spLocks noChangeArrowheads="1"/>
          </p:cNvSpPr>
          <p:nvPr/>
        </p:nvSpPr>
        <p:spPr bwMode="auto">
          <a:xfrm>
            <a:off x="3143250" y="5153025"/>
            <a:ext cx="152400" cy="152400"/>
          </a:xfrm>
          <a:prstGeom prst="ellipse">
            <a:avLst/>
          </a:prstGeom>
          <a:noFill/>
          <a:ln w="38100">
            <a:solidFill>
              <a:srgbClr val="FF0000"/>
            </a:solidFill>
            <a:round/>
            <a:headEnd/>
            <a:tailEnd/>
          </a:ln>
        </p:spPr>
        <p:txBody>
          <a:bodyPr/>
          <a:lstStyle/>
          <a:p>
            <a:endParaRPr lang="en-US"/>
          </a:p>
        </p:txBody>
      </p:sp>
      <p:sp>
        <p:nvSpPr>
          <p:cNvPr id="84059" name="Oval 91"/>
          <p:cNvSpPr>
            <a:spLocks noChangeArrowheads="1"/>
          </p:cNvSpPr>
          <p:nvPr/>
        </p:nvSpPr>
        <p:spPr bwMode="auto">
          <a:xfrm>
            <a:off x="3600450" y="5572125"/>
            <a:ext cx="152400" cy="152400"/>
          </a:xfrm>
          <a:prstGeom prst="ellipse">
            <a:avLst/>
          </a:prstGeom>
          <a:noFill/>
          <a:ln w="38100">
            <a:solidFill>
              <a:srgbClr val="FF0000"/>
            </a:solidFill>
            <a:round/>
            <a:headEnd/>
            <a:tailEnd/>
          </a:ln>
        </p:spPr>
        <p:txBody>
          <a:bodyPr/>
          <a:lstStyle/>
          <a:p>
            <a:endParaRPr lang="en-US"/>
          </a:p>
        </p:txBody>
      </p:sp>
      <p:sp>
        <p:nvSpPr>
          <p:cNvPr id="84060" name="Oval 92"/>
          <p:cNvSpPr>
            <a:spLocks noChangeArrowheads="1"/>
          </p:cNvSpPr>
          <p:nvPr/>
        </p:nvSpPr>
        <p:spPr bwMode="auto">
          <a:xfrm>
            <a:off x="4057650" y="5772150"/>
            <a:ext cx="152400" cy="152400"/>
          </a:xfrm>
          <a:prstGeom prst="ellipse">
            <a:avLst/>
          </a:prstGeom>
          <a:noFill/>
          <a:ln w="38100">
            <a:solidFill>
              <a:srgbClr val="FF0000"/>
            </a:solidFill>
            <a:round/>
            <a:headEnd/>
            <a:tailEnd/>
          </a:ln>
        </p:spPr>
        <p:txBody>
          <a:bodyPr/>
          <a:lstStyle/>
          <a:p>
            <a:endParaRPr lang="en-US"/>
          </a:p>
        </p:txBody>
      </p:sp>
      <p:sp>
        <p:nvSpPr>
          <p:cNvPr id="84061" name="Oval 93"/>
          <p:cNvSpPr>
            <a:spLocks noChangeArrowheads="1"/>
          </p:cNvSpPr>
          <p:nvPr/>
        </p:nvSpPr>
        <p:spPr bwMode="auto">
          <a:xfrm>
            <a:off x="4505325" y="5924550"/>
            <a:ext cx="152400" cy="152400"/>
          </a:xfrm>
          <a:prstGeom prst="ellipse">
            <a:avLst/>
          </a:prstGeom>
          <a:noFill/>
          <a:ln w="38100">
            <a:solidFill>
              <a:srgbClr val="FF0000"/>
            </a:solidFill>
            <a:round/>
            <a:headEnd/>
            <a:tailEnd/>
          </a:ln>
        </p:spPr>
        <p:txBody>
          <a:bodyPr/>
          <a:lstStyle/>
          <a:p>
            <a:endParaRPr lang="en-US"/>
          </a:p>
        </p:txBody>
      </p:sp>
      <p:sp>
        <p:nvSpPr>
          <p:cNvPr id="84062" name="Oval 94"/>
          <p:cNvSpPr>
            <a:spLocks noChangeArrowheads="1"/>
          </p:cNvSpPr>
          <p:nvPr/>
        </p:nvSpPr>
        <p:spPr bwMode="auto">
          <a:xfrm>
            <a:off x="4962525" y="5991225"/>
            <a:ext cx="152400" cy="152400"/>
          </a:xfrm>
          <a:prstGeom prst="ellipse">
            <a:avLst/>
          </a:prstGeom>
          <a:noFill/>
          <a:ln w="38100">
            <a:solidFill>
              <a:srgbClr val="FF0000"/>
            </a:solidFill>
            <a:round/>
            <a:headEnd/>
            <a:tailEnd/>
          </a:ln>
        </p:spPr>
        <p:txBody>
          <a:bodyPr/>
          <a:lstStyle/>
          <a:p>
            <a:endParaRPr lang="en-US"/>
          </a:p>
        </p:txBody>
      </p:sp>
      <p:sp>
        <p:nvSpPr>
          <p:cNvPr id="84063" name="Oval 95"/>
          <p:cNvSpPr>
            <a:spLocks noChangeArrowheads="1"/>
          </p:cNvSpPr>
          <p:nvPr/>
        </p:nvSpPr>
        <p:spPr bwMode="auto">
          <a:xfrm>
            <a:off x="5410200" y="6038850"/>
            <a:ext cx="152400" cy="152400"/>
          </a:xfrm>
          <a:prstGeom prst="ellipse">
            <a:avLst/>
          </a:prstGeom>
          <a:noFill/>
          <a:ln w="38100">
            <a:solidFill>
              <a:srgbClr val="FF0000"/>
            </a:solidFill>
            <a:round/>
            <a:headEnd/>
            <a:tailEnd/>
          </a:ln>
        </p:spPr>
        <p:txBody>
          <a:bodyPr/>
          <a:lstStyle/>
          <a:p>
            <a:endParaRPr lang="en-US"/>
          </a:p>
        </p:txBody>
      </p:sp>
      <p:sp>
        <p:nvSpPr>
          <p:cNvPr id="84064" name="Oval 96"/>
          <p:cNvSpPr>
            <a:spLocks noChangeArrowheads="1"/>
          </p:cNvSpPr>
          <p:nvPr/>
        </p:nvSpPr>
        <p:spPr bwMode="auto">
          <a:xfrm>
            <a:off x="5867400" y="6076950"/>
            <a:ext cx="152400" cy="152400"/>
          </a:xfrm>
          <a:prstGeom prst="ellipse">
            <a:avLst/>
          </a:prstGeom>
          <a:noFill/>
          <a:ln w="38100">
            <a:solidFill>
              <a:srgbClr val="FF0000"/>
            </a:solidFill>
            <a:round/>
            <a:headEnd/>
            <a:tailEnd/>
          </a:ln>
        </p:spPr>
        <p:txBody>
          <a:bodyPr/>
          <a:lstStyle/>
          <a:p>
            <a:endParaRPr lang="en-US"/>
          </a:p>
        </p:txBody>
      </p:sp>
      <p:sp>
        <p:nvSpPr>
          <p:cNvPr id="84065" name="Oval 97"/>
          <p:cNvSpPr>
            <a:spLocks noChangeArrowheads="1"/>
          </p:cNvSpPr>
          <p:nvPr/>
        </p:nvSpPr>
        <p:spPr bwMode="auto">
          <a:xfrm>
            <a:off x="6324600" y="6086475"/>
            <a:ext cx="152400" cy="152400"/>
          </a:xfrm>
          <a:prstGeom prst="ellipse">
            <a:avLst/>
          </a:prstGeom>
          <a:noFill/>
          <a:ln w="38100">
            <a:solidFill>
              <a:srgbClr val="FF0000"/>
            </a:solidFill>
            <a:round/>
            <a:headEnd/>
            <a:tailEnd/>
          </a:ln>
        </p:spPr>
        <p:txBody>
          <a:bodyPr/>
          <a:lstStyle/>
          <a:p>
            <a:endParaRPr lang="en-US"/>
          </a:p>
        </p:txBody>
      </p:sp>
      <p:sp>
        <p:nvSpPr>
          <p:cNvPr id="84066" name="Oval 98"/>
          <p:cNvSpPr>
            <a:spLocks noChangeArrowheads="1"/>
          </p:cNvSpPr>
          <p:nvPr/>
        </p:nvSpPr>
        <p:spPr bwMode="auto">
          <a:xfrm>
            <a:off x="6772275" y="6096000"/>
            <a:ext cx="152400" cy="152400"/>
          </a:xfrm>
          <a:prstGeom prst="ellipse">
            <a:avLst/>
          </a:prstGeom>
          <a:noFill/>
          <a:ln w="38100">
            <a:solidFill>
              <a:srgbClr val="FF0000"/>
            </a:solidFill>
            <a:round/>
            <a:headEnd/>
            <a:tailEnd/>
          </a:ln>
        </p:spPr>
        <p:txBody>
          <a:bodyPr/>
          <a:lstStyle/>
          <a:p>
            <a:endParaRPr lang="en-US"/>
          </a:p>
        </p:txBody>
      </p:sp>
      <p:sp>
        <p:nvSpPr>
          <p:cNvPr id="84067" name="Oval 99"/>
          <p:cNvSpPr>
            <a:spLocks noChangeArrowheads="1"/>
          </p:cNvSpPr>
          <p:nvPr/>
        </p:nvSpPr>
        <p:spPr bwMode="auto">
          <a:xfrm>
            <a:off x="7229475" y="6105525"/>
            <a:ext cx="152400" cy="152400"/>
          </a:xfrm>
          <a:prstGeom prst="ellipse">
            <a:avLst/>
          </a:prstGeom>
          <a:noFill/>
          <a:ln w="38100">
            <a:solidFill>
              <a:srgbClr val="FF0000"/>
            </a:solidFill>
            <a:round/>
            <a:headEnd/>
            <a:tailEnd/>
          </a:ln>
        </p:spPr>
        <p:txBody>
          <a:bodyPr/>
          <a:lstStyle/>
          <a:p>
            <a:endParaRPr lang="en-US"/>
          </a:p>
        </p:txBody>
      </p:sp>
      <p:sp>
        <p:nvSpPr>
          <p:cNvPr id="84068" name="Oval 100"/>
          <p:cNvSpPr>
            <a:spLocks noChangeArrowheads="1"/>
          </p:cNvSpPr>
          <p:nvPr/>
        </p:nvSpPr>
        <p:spPr bwMode="auto">
          <a:xfrm>
            <a:off x="7458075" y="6105525"/>
            <a:ext cx="152400" cy="152400"/>
          </a:xfrm>
          <a:prstGeom prst="ellipse">
            <a:avLst/>
          </a:prstGeom>
          <a:noFill/>
          <a:ln w="38100">
            <a:solidFill>
              <a:srgbClr val="FF0000"/>
            </a:solidFill>
            <a:round/>
            <a:headEnd/>
            <a:tailEnd/>
          </a:ln>
        </p:spPr>
        <p:txBody>
          <a:bodyPr/>
          <a:lstStyle/>
          <a:p>
            <a:endParaRPr lang="en-US"/>
          </a:p>
        </p:txBody>
      </p:sp>
      <p:sp>
        <p:nvSpPr>
          <p:cNvPr id="84069" name="Rectangle 101"/>
          <p:cNvSpPr>
            <a:spLocks noChangeArrowheads="1"/>
          </p:cNvSpPr>
          <p:nvPr/>
        </p:nvSpPr>
        <p:spPr bwMode="auto">
          <a:xfrm>
            <a:off x="3657600" y="6219825"/>
            <a:ext cx="2049463"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edges recovered</a:t>
            </a:r>
            <a:endParaRPr lang="en-US"/>
          </a:p>
        </p:txBody>
      </p:sp>
      <p:sp>
        <p:nvSpPr>
          <p:cNvPr id="84070" name="Rectangle 102"/>
          <p:cNvSpPr>
            <a:spLocks noChangeArrowheads="1"/>
          </p:cNvSpPr>
          <p:nvPr/>
        </p:nvSpPr>
        <p:spPr bwMode="auto">
          <a:xfrm rot="16200000">
            <a:off x="242888" y="3727450"/>
            <a:ext cx="1677987"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relative error</a:t>
            </a:r>
            <a:endParaRPr lang="en-US"/>
          </a:p>
        </p:txBody>
      </p:sp>
      <p:sp>
        <p:nvSpPr>
          <p:cNvPr id="84071" name="Rectangle 103"/>
          <p:cNvSpPr>
            <a:spLocks noChangeArrowheads="1"/>
          </p:cNvSpPr>
          <p:nvPr/>
        </p:nvSpPr>
        <p:spPr bwMode="auto">
          <a:xfrm>
            <a:off x="4210050" y="1409700"/>
            <a:ext cx="998538"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6x6 grid</a:t>
            </a:r>
            <a:endParaRPr lang="en-US"/>
          </a:p>
        </p:txBody>
      </p:sp>
      <p:sp>
        <p:nvSpPr>
          <p:cNvPr id="84072" name="Rectangle 104"/>
          <p:cNvSpPr>
            <a:spLocks noChangeArrowheads="1"/>
          </p:cNvSpPr>
          <p:nvPr/>
        </p:nvSpPr>
        <p:spPr bwMode="auto">
          <a:xfrm>
            <a:off x="6161088" y="1447800"/>
            <a:ext cx="2295525" cy="1638300"/>
          </a:xfrm>
          <a:prstGeom prst="rect">
            <a:avLst/>
          </a:prstGeom>
          <a:noFill/>
          <a:ln w="0">
            <a:solidFill>
              <a:srgbClr val="FFFFFF"/>
            </a:solidFill>
            <a:miter lim="800000"/>
            <a:headEnd/>
            <a:tailEnd/>
          </a:ln>
        </p:spPr>
        <p:txBody>
          <a:bodyPr/>
          <a:lstStyle/>
          <a:p>
            <a:endParaRPr lang="en-US"/>
          </a:p>
        </p:txBody>
      </p:sp>
      <p:sp>
        <p:nvSpPr>
          <p:cNvPr id="84073" name="Line 105"/>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4074" name="Line 106"/>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4075" name="Line 107"/>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4076" name="Line 108"/>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4077" name="Line 109"/>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4078" name="Line 110"/>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4079" name="Line 111"/>
          <p:cNvSpPr>
            <a:spLocks noChangeShapeType="1"/>
          </p:cNvSpPr>
          <p:nvPr/>
        </p:nvSpPr>
        <p:spPr bwMode="auto">
          <a:xfrm>
            <a:off x="6161088" y="1447800"/>
            <a:ext cx="2295525" cy="1588"/>
          </a:xfrm>
          <a:prstGeom prst="line">
            <a:avLst/>
          </a:prstGeom>
          <a:noFill/>
          <a:ln w="0">
            <a:solidFill>
              <a:srgbClr val="000000"/>
            </a:solidFill>
            <a:round/>
            <a:headEnd/>
            <a:tailEnd/>
          </a:ln>
        </p:spPr>
        <p:txBody>
          <a:bodyPr/>
          <a:lstStyle/>
          <a:p>
            <a:endParaRPr lang="en-US"/>
          </a:p>
        </p:txBody>
      </p:sp>
      <p:sp>
        <p:nvSpPr>
          <p:cNvPr id="84080" name="Line 112"/>
          <p:cNvSpPr>
            <a:spLocks noChangeShapeType="1"/>
          </p:cNvSpPr>
          <p:nvPr/>
        </p:nvSpPr>
        <p:spPr bwMode="auto">
          <a:xfrm>
            <a:off x="6161088" y="3086100"/>
            <a:ext cx="2295525" cy="1588"/>
          </a:xfrm>
          <a:prstGeom prst="line">
            <a:avLst/>
          </a:prstGeom>
          <a:noFill/>
          <a:ln w="0">
            <a:solidFill>
              <a:srgbClr val="000000"/>
            </a:solidFill>
            <a:round/>
            <a:headEnd/>
            <a:tailEnd/>
          </a:ln>
        </p:spPr>
        <p:txBody>
          <a:bodyPr/>
          <a:lstStyle/>
          <a:p>
            <a:endParaRPr lang="en-US"/>
          </a:p>
        </p:txBody>
      </p:sp>
      <p:sp>
        <p:nvSpPr>
          <p:cNvPr id="84081" name="Line 113"/>
          <p:cNvSpPr>
            <a:spLocks noChangeShapeType="1"/>
          </p:cNvSpPr>
          <p:nvPr/>
        </p:nvSpPr>
        <p:spPr bwMode="auto">
          <a:xfrm flipV="1">
            <a:off x="8456613" y="1447800"/>
            <a:ext cx="1587" cy="1638300"/>
          </a:xfrm>
          <a:prstGeom prst="line">
            <a:avLst/>
          </a:prstGeom>
          <a:noFill/>
          <a:ln w="0">
            <a:solidFill>
              <a:srgbClr val="000000"/>
            </a:solidFill>
            <a:round/>
            <a:headEnd/>
            <a:tailEnd/>
          </a:ln>
        </p:spPr>
        <p:txBody>
          <a:bodyPr/>
          <a:lstStyle/>
          <a:p>
            <a:endParaRPr lang="en-US"/>
          </a:p>
        </p:txBody>
      </p:sp>
      <p:sp>
        <p:nvSpPr>
          <p:cNvPr id="84082" name="Line 114"/>
          <p:cNvSpPr>
            <a:spLocks noChangeShapeType="1"/>
          </p:cNvSpPr>
          <p:nvPr/>
        </p:nvSpPr>
        <p:spPr bwMode="auto">
          <a:xfrm flipV="1">
            <a:off x="6161088" y="1447800"/>
            <a:ext cx="1587" cy="1638300"/>
          </a:xfrm>
          <a:prstGeom prst="line">
            <a:avLst/>
          </a:prstGeom>
          <a:noFill/>
          <a:ln w="0">
            <a:solidFill>
              <a:srgbClr val="000000"/>
            </a:solidFill>
            <a:round/>
            <a:headEnd/>
            <a:tailEnd/>
          </a:ln>
        </p:spPr>
        <p:txBody>
          <a:bodyPr/>
          <a:lstStyle/>
          <a:p>
            <a:endParaRPr lang="en-US"/>
          </a:p>
        </p:txBody>
      </p:sp>
      <p:sp>
        <p:nvSpPr>
          <p:cNvPr id="84083" name="Rectangle 115"/>
          <p:cNvSpPr>
            <a:spLocks noChangeArrowheads="1"/>
          </p:cNvSpPr>
          <p:nvPr/>
        </p:nvSpPr>
        <p:spPr bwMode="auto">
          <a:xfrm>
            <a:off x="6951663" y="1485900"/>
            <a:ext cx="123825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EC-Z,rand</a:t>
            </a:r>
            <a:endParaRPr lang="en-US"/>
          </a:p>
        </p:txBody>
      </p:sp>
      <p:sp>
        <p:nvSpPr>
          <p:cNvPr id="84084" name="Rectangle 116"/>
          <p:cNvSpPr>
            <a:spLocks noChangeArrowheads="1"/>
          </p:cNvSpPr>
          <p:nvPr/>
        </p:nvSpPr>
        <p:spPr bwMode="auto">
          <a:xfrm>
            <a:off x="6951663" y="1800225"/>
            <a:ext cx="127317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EC-G,rand</a:t>
            </a:r>
            <a:endParaRPr lang="en-US"/>
          </a:p>
        </p:txBody>
      </p:sp>
      <p:sp>
        <p:nvSpPr>
          <p:cNvPr id="84085" name="Rectangle 117"/>
          <p:cNvSpPr>
            <a:spLocks noChangeArrowheads="1"/>
          </p:cNvSpPr>
          <p:nvPr/>
        </p:nvSpPr>
        <p:spPr bwMode="auto">
          <a:xfrm>
            <a:off x="6951663" y="2114550"/>
            <a:ext cx="952500"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EC-Z,MI</a:t>
            </a:r>
            <a:endParaRPr lang="en-US"/>
          </a:p>
        </p:txBody>
      </p:sp>
      <p:sp>
        <p:nvSpPr>
          <p:cNvPr id="84086" name="Rectangle 118"/>
          <p:cNvSpPr>
            <a:spLocks noChangeArrowheads="1"/>
          </p:cNvSpPr>
          <p:nvPr/>
        </p:nvSpPr>
        <p:spPr bwMode="auto">
          <a:xfrm>
            <a:off x="6951663" y="2428875"/>
            <a:ext cx="98742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EC-G,MI</a:t>
            </a:r>
            <a:endParaRPr lang="en-US"/>
          </a:p>
        </p:txBody>
      </p:sp>
      <p:sp>
        <p:nvSpPr>
          <p:cNvPr id="84087" name="Rectangle 119"/>
          <p:cNvSpPr>
            <a:spLocks noChangeArrowheads="1"/>
          </p:cNvSpPr>
          <p:nvPr/>
        </p:nvSpPr>
        <p:spPr bwMode="auto">
          <a:xfrm>
            <a:off x="6951663" y="2743200"/>
            <a:ext cx="1133475" cy="334963"/>
          </a:xfrm>
          <a:prstGeom prst="rect">
            <a:avLst/>
          </a:prstGeom>
          <a:noFill/>
          <a:ln w="9525">
            <a:noFill/>
            <a:miter lim="800000"/>
            <a:headEnd/>
            <a:tailEnd/>
          </a:ln>
        </p:spPr>
        <p:txBody>
          <a:bodyPr wrap="none" lIns="0" tIns="0" rIns="0" bIns="0">
            <a:spAutoFit/>
          </a:bodyPr>
          <a:lstStyle/>
          <a:p>
            <a:pPr>
              <a:buFont typeface="Wingdings" pitchFamily="2" charset="2"/>
              <a:buNone/>
            </a:pPr>
            <a:r>
              <a:rPr lang="en-US" sz="2200">
                <a:solidFill>
                  <a:srgbClr val="000000"/>
                </a:solidFill>
              </a:rPr>
              <a:t>EC-G,MI2</a:t>
            </a:r>
            <a:endParaRPr lang="en-US"/>
          </a:p>
        </p:txBody>
      </p:sp>
      <p:sp>
        <p:nvSpPr>
          <p:cNvPr id="84088" name="Line 120"/>
          <p:cNvSpPr>
            <a:spLocks noChangeShapeType="1"/>
          </p:cNvSpPr>
          <p:nvPr/>
        </p:nvSpPr>
        <p:spPr bwMode="auto">
          <a:xfrm>
            <a:off x="6313488" y="1638300"/>
            <a:ext cx="476250" cy="1588"/>
          </a:xfrm>
          <a:prstGeom prst="line">
            <a:avLst/>
          </a:prstGeom>
          <a:noFill/>
          <a:ln w="38100">
            <a:solidFill>
              <a:srgbClr val="000000"/>
            </a:solidFill>
            <a:prstDash val="sysDash"/>
            <a:round/>
            <a:headEnd/>
            <a:tailEnd/>
          </a:ln>
        </p:spPr>
        <p:txBody>
          <a:bodyPr/>
          <a:lstStyle/>
          <a:p>
            <a:endParaRPr lang="en-US"/>
          </a:p>
        </p:txBody>
      </p:sp>
      <p:sp>
        <p:nvSpPr>
          <p:cNvPr id="84089" name="Line 121"/>
          <p:cNvSpPr>
            <a:spLocks noChangeShapeType="1"/>
          </p:cNvSpPr>
          <p:nvPr/>
        </p:nvSpPr>
        <p:spPr bwMode="auto">
          <a:xfrm>
            <a:off x="6313488" y="1952625"/>
            <a:ext cx="476250" cy="1588"/>
          </a:xfrm>
          <a:prstGeom prst="line">
            <a:avLst/>
          </a:prstGeom>
          <a:noFill/>
          <a:ln w="38100">
            <a:solidFill>
              <a:srgbClr val="000000"/>
            </a:solidFill>
            <a:round/>
            <a:headEnd/>
            <a:tailEnd/>
          </a:ln>
        </p:spPr>
        <p:txBody>
          <a:bodyPr/>
          <a:lstStyle/>
          <a:p>
            <a:endParaRPr lang="en-US"/>
          </a:p>
        </p:txBody>
      </p:sp>
      <p:sp>
        <p:nvSpPr>
          <p:cNvPr id="84090" name="Line 122"/>
          <p:cNvSpPr>
            <a:spLocks noChangeShapeType="1"/>
          </p:cNvSpPr>
          <p:nvPr/>
        </p:nvSpPr>
        <p:spPr bwMode="auto">
          <a:xfrm>
            <a:off x="6313488" y="2266950"/>
            <a:ext cx="476250" cy="1588"/>
          </a:xfrm>
          <a:prstGeom prst="line">
            <a:avLst/>
          </a:prstGeom>
          <a:noFill/>
          <a:ln w="38100">
            <a:solidFill>
              <a:srgbClr val="0000FF"/>
            </a:solidFill>
            <a:prstDash val="sysDash"/>
            <a:round/>
            <a:headEnd/>
            <a:tailEnd/>
          </a:ln>
        </p:spPr>
        <p:txBody>
          <a:bodyPr/>
          <a:lstStyle/>
          <a:p>
            <a:endParaRPr lang="en-US"/>
          </a:p>
        </p:txBody>
      </p:sp>
      <p:sp>
        <p:nvSpPr>
          <p:cNvPr id="84091" name="Line 123"/>
          <p:cNvSpPr>
            <a:spLocks noChangeShapeType="1"/>
          </p:cNvSpPr>
          <p:nvPr/>
        </p:nvSpPr>
        <p:spPr bwMode="auto">
          <a:xfrm>
            <a:off x="6513513" y="2228850"/>
            <a:ext cx="76200" cy="76200"/>
          </a:xfrm>
          <a:prstGeom prst="line">
            <a:avLst/>
          </a:prstGeom>
          <a:noFill/>
          <a:ln w="38100">
            <a:solidFill>
              <a:srgbClr val="0000FF"/>
            </a:solidFill>
            <a:round/>
            <a:headEnd/>
            <a:tailEnd/>
          </a:ln>
        </p:spPr>
        <p:txBody>
          <a:bodyPr/>
          <a:lstStyle/>
          <a:p>
            <a:endParaRPr lang="en-US"/>
          </a:p>
        </p:txBody>
      </p:sp>
      <p:sp>
        <p:nvSpPr>
          <p:cNvPr id="84092" name="Line 124"/>
          <p:cNvSpPr>
            <a:spLocks noChangeShapeType="1"/>
          </p:cNvSpPr>
          <p:nvPr/>
        </p:nvSpPr>
        <p:spPr bwMode="auto">
          <a:xfrm flipH="1">
            <a:off x="6513513" y="2228850"/>
            <a:ext cx="76200" cy="76200"/>
          </a:xfrm>
          <a:prstGeom prst="line">
            <a:avLst/>
          </a:prstGeom>
          <a:noFill/>
          <a:ln w="38100">
            <a:solidFill>
              <a:srgbClr val="0000FF"/>
            </a:solidFill>
            <a:round/>
            <a:headEnd/>
            <a:tailEnd/>
          </a:ln>
        </p:spPr>
        <p:txBody>
          <a:bodyPr/>
          <a:lstStyle/>
          <a:p>
            <a:endParaRPr lang="en-US"/>
          </a:p>
        </p:txBody>
      </p:sp>
      <p:sp>
        <p:nvSpPr>
          <p:cNvPr id="84093" name="Line 125"/>
          <p:cNvSpPr>
            <a:spLocks noChangeShapeType="1"/>
          </p:cNvSpPr>
          <p:nvPr/>
        </p:nvSpPr>
        <p:spPr bwMode="auto">
          <a:xfrm>
            <a:off x="6313488" y="2581275"/>
            <a:ext cx="476250" cy="1588"/>
          </a:xfrm>
          <a:prstGeom prst="line">
            <a:avLst/>
          </a:prstGeom>
          <a:noFill/>
          <a:ln w="38100">
            <a:solidFill>
              <a:srgbClr val="0000FF"/>
            </a:solidFill>
            <a:round/>
            <a:headEnd/>
            <a:tailEnd/>
          </a:ln>
        </p:spPr>
        <p:txBody>
          <a:bodyPr/>
          <a:lstStyle/>
          <a:p>
            <a:endParaRPr lang="en-US"/>
          </a:p>
        </p:txBody>
      </p:sp>
      <p:sp>
        <p:nvSpPr>
          <p:cNvPr id="84094" name="Line 126"/>
          <p:cNvSpPr>
            <a:spLocks noChangeShapeType="1"/>
          </p:cNvSpPr>
          <p:nvPr/>
        </p:nvSpPr>
        <p:spPr bwMode="auto">
          <a:xfrm>
            <a:off x="6513513" y="2543175"/>
            <a:ext cx="76200" cy="76200"/>
          </a:xfrm>
          <a:prstGeom prst="line">
            <a:avLst/>
          </a:prstGeom>
          <a:noFill/>
          <a:ln w="38100">
            <a:solidFill>
              <a:srgbClr val="0000FF"/>
            </a:solidFill>
            <a:round/>
            <a:headEnd/>
            <a:tailEnd/>
          </a:ln>
        </p:spPr>
        <p:txBody>
          <a:bodyPr/>
          <a:lstStyle/>
          <a:p>
            <a:endParaRPr lang="en-US"/>
          </a:p>
        </p:txBody>
      </p:sp>
      <p:sp>
        <p:nvSpPr>
          <p:cNvPr id="84095" name="Line 127"/>
          <p:cNvSpPr>
            <a:spLocks noChangeShapeType="1"/>
          </p:cNvSpPr>
          <p:nvPr/>
        </p:nvSpPr>
        <p:spPr bwMode="auto">
          <a:xfrm flipH="1">
            <a:off x="6513513" y="2543175"/>
            <a:ext cx="76200" cy="76200"/>
          </a:xfrm>
          <a:prstGeom prst="line">
            <a:avLst/>
          </a:prstGeom>
          <a:noFill/>
          <a:ln w="38100">
            <a:solidFill>
              <a:srgbClr val="0000FF"/>
            </a:solidFill>
            <a:round/>
            <a:headEnd/>
            <a:tailEnd/>
          </a:ln>
        </p:spPr>
        <p:txBody>
          <a:bodyPr/>
          <a:lstStyle/>
          <a:p>
            <a:endParaRPr lang="en-US"/>
          </a:p>
        </p:txBody>
      </p:sp>
      <p:sp>
        <p:nvSpPr>
          <p:cNvPr id="84096" name="Line 128"/>
          <p:cNvSpPr>
            <a:spLocks noChangeShapeType="1"/>
          </p:cNvSpPr>
          <p:nvPr/>
        </p:nvSpPr>
        <p:spPr bwMode="auto">
          <a:xfrm>
            <a:off x="6313488" y="2905125"/>
            <a:ext cx="476250" cy="1588"/>
          </a:xfrm>
          <a:prstGeom prst="line">
            <a:avLst/>
          </a:prstGeom>
          <a:noFill/>
          <a:ln w="38100">
            <a:solidFill>
              <a:srgbClr val="FF0000"/>
            </a:solidFill>
            <a:round/>
            <a:headEnd/>
            <a:tailEnd/>
          </a:ln>
        </p:spPr>
        <p:txBody>
          <a:bodyPr/>
          <a:lstStyle/>
          <a:p>
            <a:endParaRPr lang="en-US"/>
          </a:p>
        </p:txBody>
      </p:sp>
      <p:sp>
        <p:nvSpPr>
          <p:cNvPr id="84097" name="Oval 129"/>
          <p:cNvSpPr>
            <a:spLocks noChangeArrowheads="1"/>
          </p:cNvSpPr>
          <p:nvPr/>
        </p:nvSpPr>
        <p:spPr bwMode="auto">
          <a:xfrm>
            <a:off x="6494463" y="2847975"/>
            <a:ext cx="114300" cy="114300"/>
          </a:xfrm>
          <a:prstGeom prst="ellipse">
            <a:avLst/>
          </a:prstGeom>
          <a:noFill/>
          <a:ln w="38100">
            <a:solidFill>
              <a:srgbClr val="FF0000"/>
            </a:solidFill>
            <a:round/>
            <a:headEnd/>
            <a:tailEnd/>
          </a:ln>
        </p:spPr>
        <p:txBody>
          <a:bodyPr/>
          <a:lstStyle/>
          <a:p>
            <a:endParaRPr lang="en-US"/>
          </a:p>
        </p:txBody>
      </p:sp>
      <p:sp>
        <p:nvSpPr>
          <p:cNvPr id="84098" name="Text Box 130"/>
          <p:cNvSpPr txBox="1">
            <a:spLocks noChangeArrowheads="1"/>
          </p:cNvSpPr>
          <p:nvPr/>
        </p:nvSpPr>
        <p:spPr bwMode="auto">
          <a:xfrm>
            <a:off x="111125" y="1157288"/>
            <a:ext cx="1108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Bethe</a:t>
            </a:r>
          </a:p>
        </p:txBody>
      </p:sp>
      <p:sp>
        <p:nvSpPr>
          <p:cNvPr id="84099" name="Text Box 131"/>
          <p:cNvSpPr txBox="1">
            <a:spLocks noChangeArrowheads="1"/>
          </p:cNvSpPr>
          <p:nvPr/>
        </p:nvSpPr>
        <p:spPr bwMode="auto">
          <a:xfrm>
            <a:off x="7553325" y="4891088"/>
            <a:ext cx="1362075" cy="519112"/>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a:solidFill>
                  <a:srgbClr val="536895"/>
                </a:solidFill>
              </a:rPr>
              <a:t>exact Z</a:t>
            </a:r>
          </a:p>
        </p:txBody>
      </p:sp>
      <p:cxnSp>
        <p:nvCxnSpPr>
          <p:cNvPr id="84100" name="AutoShape 132"/>
          <p:cNvCxnSpPr>
            <a:cxnSpLocks noChangeShapeType="1"/>
            <a:stCxn id="84098" idx="3"/>
          </p:cNvCxnSpPr>
          <p:nvPr/>
        </p:nvCxnSpPr>
        <p:spPr bwMode="auto">
          <a:xfrm>
            <a:off x="1219200" y="1417638"/>
            <a:ext cx="647700" cy="157162"/>
          </a:xfrm>
          <a:prstGeom prst="curvedConnector2">
            <a:avLst/>
          </a:prstGeom>
          <a:noFill/>
          <a:ln w="50800">
            <a:solidFill>
              <a:schemeClr val="tx1"/>
            </a:solidFill>
            <a:round/>
            <a:headEnd/>
            <a:tailEnd type="triangle" w="med" len="med"/>
          </a:ln>
          <a:effectLst/>
        </p:spPr>
      </p:cxnSp>
      <p:cxnSp>
        <p:nvCxnSpPr>
          <p:cNvPr id="84101" name="AutoShape 133"/>
          <p:cNvCxnSpPr>
            <a:cxnSpLocks noChangeShapeType="1"/>
            <a:stCxn id="84099" idx="2"/>
          </p:cNvCxnSpPr>
          <p:nvPr/>
        </p:nvCxnSpPr>
        <p:spPr bwMode="auto">
          <a:xfrm rot="5400000">
            <a:off x="7571582" y="5496718"/>
            <a:ext cx="749300" cy="576263"/>
          </a:xfrm>
          <a:prstGeom prst="curvedConnector2">
            <a:avLst/>
          </a:prstGeom>
          <a:noFill/>
          <a:ln w="50800">
            <a:solidFill>
              <a:schemeClr val="tx1"/>
            </a:solidFill>
            <a:round/>
            <a:headEnd/>
            <a:tailEnd type="triangle" w="med" len="med"/>
          </a:ln>
          <a:effectLst/>
        </p:spPr>
      </p:cxnSp>
      <p:sp>
        <p:nvSpPr>
          <p:cNvPr id="134" name="TextBox 133"/>
          <p:cNvSpPr txBox="1"/>
          <p:nvPr/>
        </p:nvSpPr>
        <p:spPr>
          <a:xfrm>
            <a:off x="0" y="6396335"/>
            <a:ext cx="3441904"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UAI-08</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dirty="0"/>
              <a:t>Many-Pairs Mutual Information</a:t>
            </a:r>
          </a:p>
        </p:txBody>
      </p:sp>
      <p:grpSp>
        <p:nvGrpSpPr>
          <p:cNvPr id="2" name="Group 45"/>
          <p:cNvGrpSpPr>
            <a:grpSpLocks/>
          </p:cNvGrpSpPr>
          <p:nvPr/>
        </p:nvGrpSpPr>
        <p:grpSpPr bwMode="auto">
          <a:xfrm>
            <a:off x="998537" y="1600200"/>
            <a:ext cx="4524375" cy="4565650"/>
            <a:chOff x="288" y="1008"/>
            <a:chExt cx="2850" cy="2876"/>
          </a:xfrm>
        </p:grpSpPr>
        <p:sp>
          <p:nvSpPr>
            <p:cNvPr id="69637" name="Oval 149"/>
            <p:cNvSpPr>
              <a:spLocks noChangeAspect="1" noChangeArrowheads="1"/>
            </p:cNvSpPr>
            <p:nvPr/>
          </p:nvSpPr>
          <p:spPr bwMode="auto">
            <a:xfrm rot="16200000" flipH="1">
              <a:off x="288" y="1008"/>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38" name="Oval 150"/>
            <p:cNvSpPr>
              <a:spLocks noChangeAspect="1" noChangeArrowheads="1"/>
            </p:cNvSpPr>
            <p:nvPr/>
          </p:nvSpPr>
          <p:spPr bwMode="auto">
            <a:xfrm rot="16200000" flipH="1">
              <a:off x="290" y="1878"/>
              <a:ext cx="258"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39" name="Oval 151"/>
            <p:cNvSpPr>
              <a:spLocks noChangeAspect="1" noChangeArrowheads="1"/>
            </p:cNvSpPr>
            <p:nvPr/>
          </p:nvSpPr>
          <p:spPr bwMode="auto">
            <a:xfrm rot="16200000" flipH="1">
              <a:off x="288" y="2754"/>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40" name="Oval 152"/>
            <p:cNvSpPr>
              <a:spLocks noChangeAspect="1" noChangeArrowheads="1"/>
            </p:cNvSpPr>
            <p:nvPr/>
          </p:nvSpPr>
          <p:spPr bwMode="auto">
            <a:xfrm rot="16200000" flipH="1">
              <a:off x="1150" y="1008"/>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41" name="Oval 153"/>
            <p:cNvSpPr>
              <a:spLocks noChangeAspect="1" noChangeArrowheads="1"/>
            </p:cNvSpPr>
            <p:nvPr/>
          </p:nvSpPr>
          <p:spPr bwMode="auto">
            <a:xfrm rot="16200000" flipH="1">
              <a:off x="1152" y="1878"/>
              <a:ext cx="258"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42" name="Oval 154"/>
            <p:cNvSpPr>
              <a:spLocks noChangeAspect="1" noChangeArrowheads="1"/>
            </p:cNvSpPr>
            <p:nvPr/>
          </p:nvSpPr>
          <p:spPr bwMode="auto">
            <a:xfrm rot="16200000" flipH="1">
              <a:off x="1150" y="2754"/>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43" name="Oval 155"/>
            <p:cNvSpPr>
              <a:spLocks noChangeAspect="1" noChangeArrowheads="1"/>
            </p:cNvSpPr>
            <p:nvPr/>
          </p:nvSpPr>
          <p:spPr bwMode="auto">
            <a:xfrm rot="16200000" flipH="1">
              <a:off x="2007" y="1008"/>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44" name="Oval 156"/>
            <p:cNvSpPr>
              <a:spLocks noChangeAspect="1" noChangeArrowheads="1"/>
            </p:cNvSpPr>
            <p:nvPr/>
          </p:nvSpPr>
          <p:spPr bwMode="auto">
            <a:xfrm rot="16200000" flipH="1">
              <a:off x="2009" y="1878"/>
              <a:ext cx="258"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45" name="Oval 157"/>
            <p:cNvSpPr>
              <a:spLocks noChangeAspect="1" noChangeArrowheads="1"/>
            </p:cNvSpPr>
            <p:nvPr/>
          </p:nvSpPr>
          <p:spPr bwMode="auto">
            <a:xfrm rot="16200000" flipH="1">
              <a:off x="2007" y="2754"/>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cxnSp>
          <p:nvCxnSpPr>
            <p:cNvPr id="69646" name="AutoShape 158"/>
            <p:cNvCxnSpPr>
              <a:cxnSpLocks noChangeAspect="1" noChangeShapeType="1"/>
              <a:stCxn id="69637" idx="4"/>
              <a:endCxn id="69640" idx="0"/>
            </p:cNvCxnSpPr>
            <p:nvPr/>
          </p:nvCxnSpPr>
          <p:spPr bwMode="auto">
            <a:xfrm>
              <a:off x="562" y="1139"/>
              <a:ext cx="577" cy="0"/>
            </a:xfrm>
            <a:prstGeom prst="straightConnector1">
              <a:avLst/>
            </a:prstGeom>
            <a:noFill/>
            <a:ln w="38100">
              <a:solidFill>
                <a:schemeClr val="tx1"/>
              </a:solidFill>
              <a:round/>
              <a:headEnd/>
              <a:tailEnd type="arrow" w="med" len="med"/>
            </a:ln>
          </p:spPr>
        </p:cxnSp>
        <p:cxnSp>
          <p:nvCxnSpPr>
            <p:cNvPr id="69647" name="AutoShape 159"/>
            <p:cNvCxnSpPr>
              <a:cxnSpLocks noChangeAspect="1" noChangeShapeType="1"/>
              <a:stCxn id="69640" idx="4"/>
              <a:endCxn id="69643" idx="0"/>
            </p:cNvCxnSpPr>
            <p:nvPr/>
          </p:nvCxnSpPr>
          <p:spPr bwMode="auto">
            <a:xfrm>
              <a:off x="1424" y="1139"/>
              <a:ext cx="572" cy="0"/>
            </a:xfrm>
            <a:prstGeom prst="straightConnector1">
              <a:avLst/>
            </a:prstGeom>
            <a:noFill/>
            <a:ln w="38100">
              <a:solidFill>
                <a:schemeClr val="tx1"/>
              </a:solidFill>
              <a:round/>
              <a:headEnd/>
              <a:tailEnd type="arrow" w="med" len="med"/>
            </a:ln>
          </p:spPr>
        </p:cxnSp>
        <p:cxnSp>
          <p:nvCxnSpPr>
            <p:cNvPr id="69648" name="AutoShape 160"/>
            <p:cNvCxnSpPr>
              <a:cxnSpLocks noChangeAspect="1" noChangeShapeType="1"/>
              <a:stCxn id="69637" idx="6"/>
              <a:endCxn id="69638" idx="2"/>
            </p:cNvCxnSpPr>
            <p:nvPr/>
          </p:nvCxnSpPr>
          <p:spPr bwMode="auto">
            <a:xfrm flipH="1">
              <a:off x="418" y="1282"/>
              <a:ext cx="1" cy="587"/>
            </a:xfrm>
            <a:prstGeom prst="straightConnector1">
              <a:avLst/>
            </a:prstGeom>
            <a:noFill/>
            <a:ln w="38100">
              <a:solidFill>
                <a:schemeClr val="tx1"/>
              </a:solidFill>
              <a:round/>
              <a:headEnd/>
              <a:tailEnd type="arrow" w="med" len="med"/>
            </a:ln>
          </p:spPr>
        </p:cxnSp>
        <p:cxnSp>
          <p:nvCxnSpPr>
            <p:cNvPr id="69649" name="AutoShape 161"/>
            <p:cNvCxnSpPr>
              <a:cxnSpLocks noChangeAspect="1" noChangeShapeType="1"/>
              <a:stCxn id="69640" idx="6"/>
              <a:endCxn id="69641" idx="2"/>
            </p:cNvCxnSpPr>
            <p:nvPr/>
          </p:nvCxnSpPr>
          <p:spPr bwMode="auto">
            <a:xfrm>
              <a:off x="1281" y="1276"/>
              <a:ext cx="0" cy="594"/>
            </a:xfrm>
            <a:prstGeom prst="straightConnector1">
              <a:avLst/>
            </a:prstGeom>
            <a:noFill/>
            <a:ln w="38100">
              <a:solidFill>
                <a:schemeClr val="tx1"/>
              </a:solidFill>
              <a:round/>
              <a:headEnd/>
              <a:tailEnd type="arrow" w="med" len="med"/>
            </a:ln>
          </p:spPr>
        </p:cxnSp>
        <p:cxnSp>
          <p:nvCxnSpPr>
            <p:cNvPr id="69650" name="AutoShape 162"/>
            <p:cNvCxnSpPr>
              <a:cxnSpLocks noChangeAspect="1" noChangeShapeType="1"/>
              <a:stCxn id="69643" idx="6"/>
              <a:endCxn id="69644" idx="2"/>
            </p:cNvCxnSpPr>
            <p:nvPr/>
          </p:nvCxnSpPr>
          <p:spPr bwMode="auto">
            <a:xfrm>
              <a:off x="2138" y="1276"/>
              <a:ext cx="0" cy="594"/>
            </a:xfrm>
            <a:prstGeom prst="straightConnector1">
              <a:avLst/>
            </a:prstGeom>
            <a:noFill/>
            <a:ln w="38100">
              <a:solidFill>
                <a:schemeClr val="tx1"/>
              </a:solidFill>
              <a:round/>
              <a:headEnd/>
              <a:tailEnd type="arrow" w="med" len="med"/>
            </a:ln>
          </p:spPr>
        </p:cxnSp>
        <p:cxnSp>
          <p:nvCxnSpPr>
            <p:cNvPr id="69651" name="AutoShape 163"/>
            <p:cNvCxnSpPr>
              <a:cxnSpLocks noChangeAspect="1" noChangeShapeType="1"/>
              <a:stCxn id="69638" idx="6"/>
              <a:endCxn id="69639" idx="2"/>
            </p:cNvCxnSpPr>
            <p:nvPr/>
          </p:nvCxnSpPr>
          <p:spPr bwMode="auto">
            <a:xfrm>
              <a:off x="419" y="2148"/>
              <a:ext cx="0" cy="598"/>
            </a:xfrm>
            <a:prstGeom prst="straightConnector1">
              <a:avLst/>
            </a:prstGeom>
            <a:noFill/>
            <a:ln w="38100">
              <a:solidFill>
                <a:schemeClr val="tx1"/>
              </a:solidFill>
              <a:round/>
              <a:headEnd/>
              <a:tailEnd type="arrow" w="med" len="med"/>
            </a:ln>
          </p:spPr>
        </p:cxnSp>
        <p:cxnSp>
          <p:nvCxnSpPr>
            <p:cNvPr id="69652" name="AutoShape 164"/>
            <p:cNvCxnSpPr>
              <a:cxnSpLocks noChangeAspect="1" noChangeShapeType="1"/>
              <a:stCxn id="69641" idx="6"/>
              <a:endCxn id="69642" idx="2"/>
            </p:cNvCxnSpPr>
            <p:nvPr/>
          </p:nvCxnSpPr>
          <p:spPr bwMode="auto">
            <a:xfrm>
              <a:off x="1281" y="2148"/>
              <a:ext cx="0" cy="598"/>
            </a:xfrm>
            <a:prstGeom prst="straightConnector1">
              <a:avLst/>
            </a:prstGeom>
            <a:noFill/>
            <a:ln w="38100">
              <a:solidFill>
                <a:schemeClr val="tx1"/>
              </a:solidFill>
              <a:round/>
              <a:headEnd/>
              <a:tailEnd type="arrow" w="med" len="med"/>
            </a:ln>
          </p:spPr>
        </p:cxnSp>
        <p:cxnSp>
          <p:nvCxnSpPr>
            <p:cNvPr id="69653" name="AutoShape 165"/>
            <p:cNvCxnSpPr>
              <a:cxnSpLocks noChangeAspect="1" noChangeShapeType="1"/>
              <a:stCxn id="69644" idx="6"/>
              <a:endCxn id="69645" idx="2"/>
            </p:cNvCxnSpPr>
            <p:nvPr/>
          </p:nvCxnSpPr>
          <p:spPr bwMode="auto">
            <a:xfrm>
              <a:off x="2138" y="2148"/>
              <a:ext cx="0" cy="598"/>
            </a:xfrm>
            <a:prstGeom prst="straightConnector1">
              <a:avLst/>
            </a:prstGeom>
            <a:noFill/>
            <a:ln w="38100">
              <a:solidFill>
                <a:schemeClr val="tx1"/>
              </a:solidFill>
              <a:round/>
              <a:headEnd/>
              <a:tailEnd type="arrow" w="med" len="med"/>
            </a:ln>
          </p:spPr>
        </p:cxnSp>
        <p:cxnSp>
          <p:nvCxnSpPr>
            <p:cNvPr id="69654" name="AutoShape 166"/>
            <p:cNvCxnSpPr>
              <a:cxnSpLocks noChangeAspect="1" noChangeShapeType="1"/>
              <a:stCxn id="69638" idx="4"/>
              <a:endCxn id="69641" idx="0"/>
            </p:cNvCxnSpPr>
            <p:nvPr/>
          </p:nvCxnSpPr>
          <p:spPr bwMode="auto">
            <a:xfrm>
              <a:off x="561" y="2010"/>
              <a:ext cx="577" cy="0"/>
            </a:xfrm>
            <a:prstGeom prst="straightConnector1">
              <a:avLst/>
            </a:prstGeom>
            <a:noFill/>
            <a:ln w="38100">
              <a:solidFill>
                <a:schemeClr val="tx1"/>
              </a:solidFill>
              <a:round/>
              <a:headEnd/>
              <a:tailEnd type="arrow" w="med" len="med"/>
            </a:ln>
          </p:spPr>
        </p:cxnSp>
        <p:cxnSp>
          <p:nvCxnSpPr>
            <p:cNvPr id="69655" name="AutoShape 167"/>
            <p:cNvCxnSpPr>
              <a:cxnSpLocks noChangeAspect="1" noChangeShapeType="1"/>
              <a:stCxn id="69641" idx="4"/>
              <a:endCxn id="69644" idx="0"/>
            </p:cNvCxnSpPr>
            <p:nvPr/>
          </p:nvCxnSpPr>
          <p:spPr bwMode="auto">
            <a:xfrm>
              <a:off x="1423" y="2010"/>
              <a:ext cx="572" cy="0"/>
            </a:xfrm>
            <a:prstGeom prst="straightConnector1">
              <a:avLst/>
            </a:prstGeom>
            <a:noFill/>
            <a:ln w="38100">
              <a:solidFill>
                <a:schemeClr val="tx1"/>
              </a:solidFill>
              <a:round/>
              <a:headEnd/>
              <a:tailEnd type="arrow" w="med" len="med"/>
            </a:ln>
          </p:spPr>
        </p:cxnSp>
        <p:cxnSp>
          <p:nvCxnSpPr>
            <p:cNvPr id="69656" name="AutoShape 168"/>
            <p:cNvCxnSpPr>
              <a:cxnSpLocks noChangeAspect="1" noChangeShapeType="1"/>
              <a:stCxn id="69639" idx="4"/>
              <a:endCxn id="69642" idx="0"/>
            </p:cNvCxnSpPr>
            <p:nvPr/>
          </p:nvCxnSpPr>
          <p:spPr bwMode="auto">
            <a:xfrm>
              <a:off x="562" y="2885"/>
              <a:ext cx="577" cy="0"/>
            </a:xfrm>
            <a:prstGeom prst="straightConnector1">
              <a:avLst/>
            </a:prstGeom>
            <a:noFill/>
            <a:ln w="38100">
              <a:solidFill>
                <a:schemeClr val="tx1"/>
              </a:solidFill>
              <a:round/>
              <a:headEnd/>
              <a:tailEnd type="arrow" w="med" len="med"/>
            </a:ln>
          </p:spPr>
        </p:cxnSp>
        <p:cxnSp>
          <p:nvCxnSpPr>
            <p:cNvPr id="69657" name="AutoShape 169"/>
            <p:cNvCxnSpPr>
              <a:cxnSpLocks noChangeAspect="1" noChangeShapeType="1"/>
              <a:stCxn id="69642" idx="4"/>
              <a:endCxn id="69645" idx="0"/>
            </p:cNvCxnSpPr>
            <p:nvPr/>
          </p:nvCxnSpPr>
          <p:spPr bwMode="auto">
            <a:xfrm>
              <a:off x="1424" y="2885"/>
              <a:ext cx="572" cy="0"/>
            </a:xfrm>
            <a:prstGeom prst="straightConnector1">
              <a:avLst/>
            </a:prstGeom>
            <a:noFill/>
            <a:ln w="38100">
              <a:solidFill>
                <a:schemeClr val="tx1"/>
              </a:solidFill>
              <a:round/>
              <a:headEnd/>
              <a:tailEnd type="arrow" w="med" len="med"/>
            </a:ln>
          </p:spPr>
        </p:cxnSp>
        <p:sp>
          <p:nvSpPr>
            <p:cNvPr id="69658" name="Oval 155"/>
            <p:cNvSpPr>
              <a:spLocks noChangeAspect="1" noChangeArrowheads="1"/>
            </p:cNvSpPr>
            <p:nvPr/>
          </p:nvSpPr>
          <p:spPr bwMode="auto">
            <a:xfrm rot="16200000" flipH="1">
              <a:off x="2877" y="1008"/>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2400" i="1">
                  <a:solidFill>
                    <a:schemeClr val="tx1"/>
                  </a:solidFill>
                  <a:latin typeface="Cambria" pitchFamily="18" charset="0"/>
                  <a:cs typeface="Arial" charset="0"/>
                </a:rPr>
                <a:t>X</a:t>
              </a:r>
            </a:p>
          </p:txBody>
        </p:sp>
        <p:sp>
          <p:nvSpPr>
            <p:cNvPr id="69659" name="Oval 156"/>
            <p:cNvSpPr>
              <a:spLocks noChangeAspect="1" noChangeArrowheads="1"/>
            </p:cNvSpPr>
            <p:nvPr/>
          </p:nvSpPr>
          <p:spPr bwMode="auto">
            <a:xfrm rot="16200000" flipH="1">
              <a:off x="2879" y="1878"/>
              <a:ext cx="258"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60" name="Oval 157"/>
            <p:cNvSpPr>
              <a:spLocks noChangeAspect="1" noChangeArrowheads="1"/>
            </p:cNvSpPr>
            <p:nvPr/>
          </p:nvSpPr>
          <p:spPr bwMode="auto">
            <a:xfrm rot="16200000" flipH="1">
              <a:off x="2877" y="2754"/>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cxnSp>
          <p:nvCxnSpPr>
            <p:cNvPr id="69661" name="AutoShape 159"/>
            <p:cNvCxnSpPr>
              <a:cxnSpLocks noChangeAspect="1" noChangeShapeType="1"/>
              <a:stCxn id="69643" idx="4"/>
              <a:endCxn id="69658" idx="0"/>
            </p:cNvCxnSpPr>
            <p:nvPr/>
          </p:nvCxnSpPr>
          <p:spPr bwMode="auto">
            <a:xfrm>
              <a:off x="2281" y="1139"/>
              <a:ext cx="585" cy="0"/>
            </a:xfrm>
            <a:prstGeom prst="straightConnector1">
              <a:avLst/>
            </a:prstGeom>
            <a:noFill/>
            <a:ln w="38100">
              <a:solidFill>
                <a:schemeClr val="tx1"/>
              </a:solidFill>
              <a:round/>
              <a:headEnd/>
              <a:tailEnd type="arrow" w="med" len="med"/>
            </a:ln>
          </p:spPr>
        </p:cxnSp>
        <p:cxnSp>
          <p:nvCxnSpPr>
            <p:cNvPr id="69662" name="AutoShape 162"/>
            <p:cNvCxnSpPr>
              <a:cxnSpLocks noChangeAspect="1" noChangeShapeType="1"/>
              <a:stCxn id="69658" idx="6"/>
              <a:endCxn id="69659" idx="2"/>
            </p:cNvCxnSpPr>
            <p:nvPr/>
          </p:nvCxnSpPr>
          <p:spPr bwMode="auto">
            <a:xfrm>
              <a:off x="3007" y="1276"/>
              <a:ext cx="0" cy="594"/>
            </a:xfrm>
            <a:prstGeom prst="straightConnector1">
              <a:avLst/>
            </a:prstGeom>
            <a:noFill/>
            <a:ln w="38100">
              <a:solidFill>
                <a:schemeClr val="tx1"/>
              </a:solidFill>
              <a:round/>
              <a:headEnd/>
              <a:tailEnd type="arrow" w="med" len="med"/>
            </a:ln>
          </p:spPr>
        </p:cxnSp>
        <p:cxnSp>
          <p:nvCxnSpPr>
            <p:cNvPr id="69663" name="AutoShape 165"/>
            <p:cNvCxnSpPr>
              <a:cxnSpLocks noChangeAspect="1" noChangeShapeType="1"/>
              <a:stCxn id="69659" idx="6"/>
              <a:endCxn id="69660" idx="2"/>
            </p:cNvCxnSpPr>
            <p:nvPr/>
          </p:nvCxnSpPr>
          <p:spPr bwMode="auto">
            <a:xfrm>
              <a:off x="3007" y="2148"/>
              <a:ext cx="0" cy="598"/>
            </a:xfrm>
            <a:prstGeom prst="straightConnector1">
              <a:avLst/>
            </a:prstGeom>
            <a:noFill/>
            <a:ln w="38100">
              <a:solidFill>
                <a:schemeClr val="tx1"/>
              </a:solidFill>
              <a:round/>
              <a:headEnd/>
              <a:tailEnd type="arrow" w="med" len="med"/>
            </a:ln>
          </p:spPr>
        </p:cxnSp>
        <p:cxnSp>
          <p:nvCxnSpPr>
            <p:cNvPr id="69664" name="AutoShape 167"/>
            <p:cNvCxnSpPr>
              <a:cxnSpLocks noChangeAspect="1" noChangeShapeType="1"/>
              <a:stCxn id="69644" idx="4"/>
              <a:endCxn id="69659" idx="0"/>
            </p:cNvCxnSpPr>
            <p:nvPr/>
          </p:nvCxnSpPr>
          <p:spPr bwMode="auto">
            <a:xfrm>
              <a:off x="2280" y="2010"/>
              <a:ext cx="585" cy="0"/>
            </a:xfrm>
            <a:prstGeom prst="straightConnector1">
              <a:avLst/>
            </a:prstGeom>
            <a:noFill/>
            <a:ln w="38100">
              <a:solidFill>
                <a:schemeClr val="tx1"/>
              </a:solidFill>
              <a:round/>
              <a:headEnd/>
              <a:tailEnd type="arrow" w="med" len="med"/>
            </a:ln>
          </p:spPr>
        </p:cxnSp>
        <p:cxnSp>
          <p:nvCxnSpPr>
            <p:cNvPr id="69665" name="AutoShape 169"/>
            <p:cNvCxnSpPr>
              <a:cxnSpLocks noChangeAspect="1" noChangeShapeType="1"/>
              <a:stCxn id="69645" idx="4"/>
              <a:endCxn id="69660" idx="0"/>
            </p:cNvCxnSpPr>
            <p:nvPr/>
          </p:nvCxnSpPr>
          <p:spPr bwMode="auto">
            <a:xfrm>
              <a:off x="2281" y="2885"/>
              <a:ext cx="585" cy="0"/>
            </a:xfrm>
            <a:prstGeom prst="straightConnector1">
              <a:avLst/>
            </a:prstGeom>
            <a:noFill/>
            <a:ln w="38100">
              <a:solidFill>
                <a:schemeClr val="tx1"/>
              </a:solidFill>
              <a:round/>
              <a:headEnd/>
              <a:tailEnd type="arrow" w="med" len="med"/>
            </a:ln>
          </p:spPr>
        </p:cxnSp>
        <p:sp>
          <p:nvSpPr>
            <p:cNvPr id="69666" name="Oval 151"/>
            <p:cNvSpPr>
              <a:spLocks noChangeAspect="1" noChangeArrowheads="1"/>
            </p:cNvSpPr>
            <p:nvPr/>
          </p:nvSpPr>
          <p:spPr bwMode="auto">
            <a:xfrm rot="16200000" flipH="1">
              <a:off x="288" y="3623"/>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67" name="Oval 154"/>
            <p:cNvSpPr>
              <a:spLocks noChangeAspect="1" noChangeArrowheads="1"/>
            </p:cNvSpPr>
            <p:nvPr/>
          </p:nvSpPr>
          <p:spPr bwMode="auto">
            <a:xfrm rot="16200000" flipH="1">
              <a:off x="1150" y="3623"/>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sp>
          <p:nvSpPr>
            <p:cNvPr id="69668" name="Oval 157"/>
            <p:cNvSpPr>
              <a:spLocks noChangeAspect="1" noChangeArrowheads="1"/>
            </p:cNvSpPr>
            <p:nvPr/>
          </p:nvSpPr>
          <p:spPr bwMode="auto">
            <a:xfrm rot="16200000" flipH="1">
              <a:off x="2007" y="3623"/>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solidFill>
                  <a:schemeClr val="tx1"/>
                </a:solidFill>
                <a:latin typeface="Times New Roman" pitchFamily="18" charset="0"/>
                <a:cs typeface="Arial" charset="0"/>
              </a:endParaRPr>
            </a:p>
          </p:txBody>
        </p:sp>
        <p:cxnSp>
          <p:nvCxnSpPr>
            <p:cNvPr id="69669" name="AutoShape 163"/>
            <p:cNvCxnSpPr>
              <a:cxnSpLocks noChangeAspect="1" noChangeShapeType="1"/>
              <a:stCxn id="69639" idx="6"/>
              <a:endCxn id="69666" idx="2"/>
            </p:cNvCxnSpPr>
            <p:nvPr/>
          </p:nvCxnSpPr>
          <p:spPr bwMode="auto">
            <a:xfrm>
              <a:off x="419" y="3028"/>
              <a:ext cx="0" cy="584"/>
            </a:xfrm>
            <a:prstGeom prst="straightConnector1">
              <a:avLst/>
            </a:prstGeom>
            <a:noFill/>
            <a:ln w="38100">
              <a:solidFill>
                <a:schemeClr val="tx1"/>
              </a:solidFill>
              <a:round/>
              <a:headEnd/>
              <a:tailEnd type="arrow" w="med" len="med"/>
            </a:ln>
          </p:spPr>
        </p:cxnSp>
        <p:cxnSp>
          <p:nvCxnSpPr>
            <p:cNvPr id="69670" name="AutoShape 164"/>
            <p:cNvCxnSpPr>
              <a:cxnSpLocks noChangeAspect="1" noChangeShapeType="1"/>
              <a:stCxn id="69642" idx="6"/>
              <a:endCxn id="69667" idx="2"/>
            </p:cNvCxnSpPr>
            <p:nvPr/>
          </p:nvCxnSpPr>
          <p:spPr bwMode="auto">
            <a:xfrm>
              <a:off x="1281" y="3028"/>
              <a:ext cx="0" cy="584"/>
            </a:xfrm>
            <a:prstGeom prst="straightConnector1">
              <a:avLst/>
            </a:prstGeom>
            <a:noFill/>
            <a:ln w="38100">
              <a:solidFill>
                <a:schemeClr val="tx1"/>
              </a:solidFill>
              <a:round/>
              <a:headEnd/>
              <a:tailEnd type="arrow" w="med" len="med"/>
            </a:ln>
          </p:spPr>
        </p:cxnSp>
        <p:cxnSp>
          <p:nvCxnSpPr>
            <p:cNvPr id="69671" name="AutoShape 165"/>
            <p:cNvCxnSpPr>
              <a:cxnSpLocks noChangeAspect="1" noChangeShapeType="1"/>
              <a:stCxn id="69645" idx="6"/>
              <a:endCxn id="69668" idx="2"/>
            </p:cNvCxnSpPr>
            <p:nvPr/>
          </p:nvCxnSpPr>
          <p:spPr bwMode="auto">
            <a:xfrm>
              <a:off x="2138" y="3028"/>
              <a:ext cx="0" cy="584"/>
            </a:xfrm>
            <a:prstGeom prst="straightConnector1">
              <a:avLst/>
            </a:prstGeom>
            <a:noFill/>
            <a:ln w="38100">
              <a:solidFill>
                <a:schemeClr val="tx1"/>
              </a:solidFill>
              <a:round/>
              <a:headEnd/>
              <a:tailEnd type="arrow" w="med" len="med"/>
            </a:ln>
          </p:spPr>
        </p:cxnSp>
        <p:cxnSp>
          <p:nvCxnSpPr>
            <p:cNvPr id="69672" name="AutoShape 168"/>
            <p:cNvCxnSpPr>
              <a:cxnSpLocks noChangeAspect="1" noChangeShapeType="1"/>
              <a:stCxn id="69666" idx="4"/>
              <a:endCxn id="69667" idx="0"/>
            </p:cNvCxnSpPr>
            <p:nvPr/>
          </p:nvCxnSpPr>
          <p:spPr bwMode="auto">
            <a:xfrm>
              <a:off x="562" y="3754"/>
              <a:ext cx="577" cy="0"/>
            </a:xfrm>
            <a:prstGeom prst="straightConnector1">
              <a:avLst/>
            </a:prstGeom>
            <a:noFill/>
            <a:ln w="38100">
              <a:solidFill>
                <a:schemeClr val="tx1"/>
              </a:solidFill>
              <a:round/>
              <a:headEnd/>
              <a:tailEnd type="arrow" w="med" len="med"/>
            </a:ln>
          </p:spPr>
        </p:cxnSp>
        <p:cxnSp>
          <p:nvCxnSpPr>
            <p:cNvPr id="69673" name="AutoShape 169"/>
            <p:cNvCxnSpPr>
              <a:cxnSpLocks noChangeAspect="1" noChangeShapeType="1"/>
              <a:stCxn id="69667" idx="4"/>
              <a:endCxn id="69668" idx="0"/>
            </p:cNvCxnSpPr>
            <p:nvPr/>
          </p:nvCxnSpPr>
          <p:spPr bwMode="auto">
            <a:xfrm>
              <a:off x="1416" y="3753"/>
              <a:ext cx="584" cy="0"/>
            </a:xfrm>
            <a:prstGeom prst="straightConnector1">
              <a:avLst/>
            </a:prstGeom>
            <a:noFill/>
            <a:ln w="38100">
              <a:solidFill>
                <a:schemeClr val="tx1"/>
              </a:solidFill>
              <a:round/>
              <a:headEnd/>
              <a:tailEnd type="arrow" w="med" len="med"/>
            </a:ln>
          </p:spPr>
        </p:cxnSp>
        <p:sp>
          <p:nvSpPr>
            <p:cNvPr id="69674" name="Oval 157"/>
            <p:cNvSpPr>
              <a:spLocks noChangeAspect="1" noChangeArrowheads="1"/>
            </p:cNvSpPr>
            <p:nvPr/>
          </p:nvSpPr>
          <p:spPr bwMode="auto">
            <a:xfrm rot="16200000" flipH="1">
              <a:off x="2877" y="3623"/>
              <a:ext cx="261" cy="26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2400" i="1">
                  <a:solidFill>
                    <a:schemeClr val="tx1"/>
                  </a:solidFill>
                  <a:latin typeface="Cambria" pitchFamily="18" charset="0"/>
                  <a:cs typeface="Arial" charset="0"/>
                </a:rPr>
                <a:t>Y</a:t>
              </a:r>
            </a:p>
          </p:txBody>
        </p:sp>
        <p:cxnSp>
          <p:nvCxnSpPr>
            <p:cNvPr id="69675" name="AutoShape 165"/>
            <p:cNvCxnSpPr>
              <a:cxnSpLocks noChangeAspect="1" noChangeShapeType="1"/>
              <a:stCxn id="69660" idx="6"/>
              <a:endCxn id="69674" idx="2"/>
            </p:cNvCxnSpPr>
            <p:nvPr/>
          </p:nvCxnSpPr>
          <p:spPr bwMode="auto">
            <a:xfrm>
              <a:off x="3008" y="3028"/>
              <a:ext cx="0" cy="584"/>
            </a:xfrm>
            <a:prstGeom prst="straightConnector1">
              <a:avLst/>
            </a:prstGeom>
            <a:noFill/>
            <a:ln w="38100">
              <a:solidFill>
                <a:schemeClr val="tx1"/>
              </a:solidFill>
              <a:round/>
              <a:headEnd/>
              <a:tailEnd type="arrow" w="med" len="med"/>
            </a:ln>
          </p:spPr>
        </p:cxnSp>
        <p:cxnSp>
          <p:nvCxnSpPr>
            <p:cNvPr id="69676" name="AutoShape 169"/>
            <p:cNvCxnSpPr>
              <a:cxnSpLocks noChangeAspect="1" noChangeShapeType="1"/>
              <a:stCxn id="69668" idx="4"/>
              <a:endCxn id="69674" idx="0"/>
            </p:cNvCxnSpPr>
            <p:nvPr/>
          </p:nvCxnSpPr>
          <p:spPr bwMode="auto">
            <a:xfrm>
              <a:off x="2281" y="3754"/>
              <a:ext cx="585" cy="0"/>
            </a:xfrm>
            <a:prstGeom prst="straightConnector1">
              <a:avLst/>
            </a:prstGeom>
            <a:noFill/>
            <a:ln w="38100">
              <a:solidFill>
                <a:schemeClr val="tx1"/>
              </a:solidFill>
              <a:round/>
              <a:headEnd/>
              <a:tailEnd type="arrow" w="med" len="med"/>
            </a:ln>
          </p:spPr>
        </p:cxnSp>
      </p:grpSp>
      <p:sp>
        <p:nvSpPr>
          <p:cNvPr id="69686" name="Text Box 54"/>
          <p:cNvSpPr txBox="1">
            <a:spLocks noChangeArrowheads="1"/>
          </p:cNvSpPr>
          <p:nvPr/>
        </p:nvSpPr>
        <p:spPr bwMode="auto">
          <a:xfrm>
            <a:off x="6865937" y="2819400"/>
            <a:ext cx="1904496" cy="1815882"/>
          </a:xfrm>
          <a:prstGeom prst="rect">
            <a:avLst/>
          </a:prstGeom>
          <a:noFill/>
          <a:ln w="9525" algn="ctr">
            <a:noFill/>
            <a:miter lim="800000"/>
            <a:headEnd/>
            <a:tailEnd/>
          </a:ln>
          <a:effectLst/>
        </p:spPr>
        <p:txBody>
          <a:bodyPr wrap="none">
            <a:spAutoFit/>
          </a:bodyPr>
          <a:lstStyle/>
          <a:p>
            <a:pPr algn="ctr"/>
            <a:r>
              <a:rPr lang="en-US" sz="2800"/>
              <a:t>mutual</a:t>
            </a:r>
            <a:br>
              <a:rPr lang="en-US" sz="2800"/>
            </a:br>
            <a:r>
              <a:rPr lang="en-US" sz="2800" smtClean="0"/>
              <a:t>information</a:t>
            </a:r>
            <a:br>
              <a:rPr lang="en-US" sz="2800" smtClean="0"/>
            </a:br>
            <a:r>
              <a:rPr lang="en-US" sz="2800" smtClean="0"/>
              <a:t>can be</a:t>
            </a:r>
            <a:br>
              <a:rPr lang="en-US" sz="2800" smtClean="0"/>
            </a:br>
            <a:r>
              <a:rPr lang="en-US" sz="2800" smtClean="0"/>
              <a:t>expensive</a:t>
            </a:r>
            <a:endParaRPr lang="en-US" sz="2800"/>
          </a:p>
        </p:txBody>
      </p:sp>
      <p:cxnSp>
        <p:nvCxnSpPr>
          <p:cNvPr id="69689" name="AutoShape 57"/>
          <p:cNvCxnSpPr>
            <a:cxnSpLocks noChangeShapeType="1"/>
          </p:cNvCxnSpPr>
          <p:nvPr/>
        </p:nvCxnSpPr>
        <p:spPr bwMode="auto">
          <a:xfrm flipH="1">
            <a:off x="5646737" y="1752600"/>
            <a:ext cx="76200" cy="4191000"/>
          </a:xfrm>
          <a:prstGeom prst="curvedConnector3">
            <a:avLst>
              <a:gd name="adj1" fmla="val -1241667"/>
            </a:avLst>
          </a:prstGeom>
          <a:noFill/>
          <a:ln w="76200">
            <a:solidFill>
              <a:srgbClr val="536895"/>
            </a:solidFill>
            <a:round/>
            <a:headEnd type="triangle" w="med" len="med"/>
            <a:tailEnd type="triangle" w="med" len="med"/>
          </a:ln>
          <a:effectLst/>
        </p:spPr>
      </p:cxnSp>
      <p:sp>
        <p:nvSpPr>
          <p:cNvPr id="46" name="TextBox 45"/>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dirty="0"/>
              <a:t>Soft d-Separation in </a:t>
            </a:r>
            <a:r>
              <a:rPr lang="en-US" b="1" dirty="0" err="1"/>
              <a:t>Polytrees</a:t>
            </a:r>
            <a:endParaRPr lang="en-US" b="1" dirty="0"/>
          </a:p>
        </p:txBody>
      </p:sp>
      <p:sp>
        <p:nvSpPr>
          <p:cNvPr id="35852" name="Oval 12"/>
          <p:cNvSpPr>
            <a:spLocks noChangeArrowheads="1"/>
          </p:cNvSpPr>
          <p:nvPr/>
        </p:nvSpPr>
        <p:spPr bwMode="auto">
          <a:xfrm>
            <a:off x="27432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35853" name="Oval 13"/>
          <p:cNvSpPr>
            <a:spLocks noChangeArrowheads="1"/>
          </p:cNvSpPr>
          <p:nvPr/>
        </p:nvSpPr>
        <p:spPr bwMode="auto">
          <a:xfrm>
            <a:off x="38100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buSzTx/>
              <a:buFontTx/>
              <a:buNone/>
            </a:pPr>
            <a:r>
              <a:rPr lang="en-US" sz="2400" i="1">
                <a:solidFill>
                  <a:schemeClr val="bg1"/>
                </a:solidFill>
                <a:latin typeface="Cambria" pitchFamily="18" charset="0"/>
              </a:rPr>
              <a:t>W</a:t>
            </a:r>
          </a:p>
        </p:txBody>
      </p:sp>
      <p:sp>
        <p:nvSpPr>
          <p:cNvPr id="35854" name="Oval 14"/>
          <p:cNvSpPr>
            <a:spLocks noChangeArrowheads="1"/>
          </p:cNvSpPr>
          <p:nvPr/>
        </p:nvSpPr>
        <p:spPr bwMode="auto">
          <a:xfrm>
            <a:off x="48768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cxnSp>
        <p:nvCxnSpPr>
          <p:cNvPr id="35855" name="AutoShape 15"/>
          <p:cNvCxnSpPr>
            <a:cxnSpLocks noChangeShapeType="1"/>
            <a:stCxn id="35852" idx="6"/>
            <a:endCxn id="35853" idx="2"/>
          </p:cNvCxnSpPr>
          <p:nvPr/>
        </p:nvCxnSpPr>
        <p:spPr bwMode="auto">
          <a:xfrm>
            <a:off x="3454400" y="5067300"/>
            <a:ext cx="330200" cy="0"/>
          </a:xfrm>
          <a:prstGeom prst="straightConnector1">
            <a:avLst/>
          </a:prstGeom>
          <a:noFill/>
          <a:ln w="50800">
            <a:solidFill>
              <a:schemeClr val="tx1"/>
            </a:solidFill>
            <a:round/>
            <a:headEnd/>
            <a:tailEnd type="arrow" w="med" len="med"/>
          </a:ln>
          <a:effectLst/>
        </p:spPr>
      </p:cxnSp>
      <p:cxnSp>
        <p:nvCxnSpPr>
          <p:cNvPr id="35856" name="AutoShape 16"/>
          <p:cNvCxnSpPr>
            <a:cxnSpLocks noChangeShapeType="1"/>
            <a:stCxn id="35853" idx="6"/>
            <a:endCxn id="35854" idx="2"/>
          </p:cNvCxnSpPr>
          <p:nvPr/>
        </p:nvCxnSpPr>
        <p:spPr bwMode="auto">
          <a:xfrm>
            <a:off x="4521200" y="5067300"/>
            <a:ext cx="330200" cy="0"/>
          </a:xfrm>
          <a:prstGeom prst="straightConnector1">
            <a:avLst/>
          </a:prstGeom>
          <a:noFill/>
          <a:ln w="50800">
            <a:solidFill>
              <a:schemeClr val="tx1"/>
            </a:solidFill>
            <a:round/>
            <a:headEnd/>
            <a:tailEnd type="arrow" w="med" len="med"/>
          </a:ln>
          <a:effectLst/>
        </p:spPr>
      </p:cxnSp>
      <p:sp>
        <p:nvSpPr>
          <p:cNvPr id="35857" name="Rectangle 17"/>
          <p:cNvSpPr>
            <a:spLocks noChangeArrowheads="1"/>
          </p:cNvSpPr>
          <p:nvPr/>
        </p:nvSpPr>
        <p:spPr bwMode="auto">
          <a:xfrm>
            <a:off x="190500" y="4338638"/>
            <a:ext cx="8761413" cy="1981200"/>
          </a:xfrm>
          <a:prstGeom prst="rect">
            <a:avLst/>
          </a:prstGeom>
          <a:noFill/>
          <a:ln w="38100" algn="ctr">
            <a:solidFill>
              <a:schemeClr val="tx1"/>
            </a:solidFill>
            <a:miter lim="800000"/>
            <a:headEnd/>
            <a:tailEnd/>
          </a:ln>
          <a:effectLst/>
        </p:spPr>
        <p:txBody>
          <a:bodyPr anchor="ctr">
            <a:spAutoFit/>
          </a:bodyPr>
          <a:lstStyle/>
          <a:p>
            <a:endParaRPr lang="en-US"/>
          </a:p>
        </p:txBody>
      </p:sp>
      <p:sp>
        <p:nvSpPr>
          <p:cNvPr id="35858" name="Text Box 183"/>
          <p:cNvSpPr txBox="1">
            <a:spLocks noChangeArrowheads="1"/>
          </p:cNvSpPr>
          <p:nvPr/>
        </p:nvSpPr>
        <p:spPr bwMode="auto">
          <a:xfrm>
            <a:off x="381000" y="4419600"/>
            <a:ext cx="2108200" cy="1066800"/>
          </a:xfrm>
          <a:prstGeom prst="rect">
            <a:avLst/>
          </a:prstGeom>
          <a:noFill/>
          <a:ln w="9525">
            <a:noFill/>
            <a:miter lim="800000"/>
            <a:headEnd/>
            <a:tailEnd/>
          </a:ln>
        </p:spPr>
        <p:txBody>
          <a:bodyPr wrap="none">
            <a:spAutoFit/>
          </a:bodyPr>
          <a:lstStyle/>
          <a:p>
            <a:pPr algn="ctr">
              <a:buSzTx/>
              <a:buFontTx/>
              <a:buNone/>
            </a:pPr>
            <a:r>
              <a:rPr lang="en-US" sz="3200"/>
              <a:t>Sequential</a:t>
            </a:r>
            <a:br>
              <a:rPr lang="en-US" sz="3200"/>
            </a:br>
            <a:r>
              <a:rPr lang="en-US" sz="3200"/>
              <a:t>Valve</a:t>
            </a:r>
            <a:endParaRPr lang="en-US" sz="3200" i="1"/>
          </a:p>
        </p:txBody>
      </p:sp>
      <p:sp>
        <p:nvSpPr>
          <p:cNvPr id="35860" name="Text Box 183"/>
          <p:cNvSpPr txBox="1">
            <a:spLocks noChangeArrowheads="1"/>
          </p:cNvSpPr>
          <p:nvPr/>
        </p:nvSpPr>
        <p:spPr bwMode="auto">
          <a:xfrm>
            <a:off x="2262188" y="5562600"/>
            <a:ext cx="6426200" cy="579438"/>
          </a:xfrm>
          <a:prstGeom prst="rect">
            <a:avLst/>
          </a:prstGeom>
          <a:noFill/>
          <a:ln w="9525">
            <a:noFill/>
            <a:miter lim="800000"/>
            <a:headEnd/>
            <a:tailEnd/>
          </a:ln>
        </p:spPr>
        <p:txBody>
          <a:bodyPr wrap="none">
            <a:spAutoFit/>
          </a:bodyPr>
          <a:lstStyle/>
          <a:p>
            <a:pPr algn="r">
              <a:buSzTx/>
              <a:buFontTx/>
              <a:buNone/>
            </a:pPr>
            <a:r>
              <a:rPr lang="en-US" sz="3200"/>
              <a:t>Theorem 1:</a:t>
            </a:r>
            <a:r>
              <a:rPr lang="en-US" sz="3200">
                <a:solidFill>
                  <a:srgbClr val="536895"/>
                </a:solidFill>
                <a:latin typeface="Times New Roman" pitchFamily="18" charset="0"/>
              </a:rPr>
              <a:t> </a:t>
            </a:r>
            <a:r>
              <a:rPr lang="en-US" sz="3200" i="1">
                <a:solidFill>
                  <a:srgbClr val="536895"/>
                </a:solidFill>
                <a:latin typeface="Cambria" pitchFamily="18" charset="0"/>
              </a:rPr>
              <a:t>MI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a:solidFill>
                  <a:srgbClr val="536895"/>
                </a:solidFill>
                <a:latin typeface="Cambria" pitchFamily="18" charset="0"/>
              </a:rPr>
              <a:t>;</a:t>
            </a:r>
            <a:r>
              <a:rPr lang="en-US" sz="3200" i="1">
                <a:solidFill>
                  <a:srgbClr val="536895"/>
                </a:solidFill>
                <a:latin typeface="Cambria" pitchFamily="18" charset="0"/>
              </a:rPr>
              <a:t>Y </a:t>
            </a:r>
            <a:r>
              <a:rPr lang="en-US" sz="3200">
                <a:solidFill>
                  <a:srgbClr val="536895"/>
                </a:solidFill>
                <a:latin typeface="Cambria" pitchFamily="18" charset="0"/>
              </a:rPr>
              <a:t>| </a:t>
            </a:r>
            <a:r>
              <a:rPr lang="en-US" sz="3200" b="1">
                <a:solidFill>
                  <a:srgbClr val="536895"/>
                </a:solidFill>
                <a:latin typeface="Cambria" pitchFamily="18" charset="0"/>
              </a:rPr>
              <a:t>z</a:t>
            </a:r>
            <a:r>
              <a:rPr lang="en-US" sz="3200">
                <a:solidFill>
                  <a:srgbClr val="536895"/>
                </a:solidFill>
                <a:latin typeface="Cambria" pitchFamily="18" charset="0"/>
              </a:rPr>
              <a:t>) </a:t>
            </a:r>
            <a:r>
              <a:rPr lang="en-US" sz="3200">
                <a:solidFill>
                  <a:srgbClr val="536895"/>
                </a:solidFill>
                <a:latin typeface="Cambria" pitchFamily="18" charset="0"/>
                <a:sym typeface="Symbol" pitchFamily="18" charset="2"/>
              </a:rPr>
              <a:t> </a:t>
            </a:r>
            <a:r>
              <a:rPr lang="en-US" sz="3200" i="1">
                <a:solidFill>
                  <a:srgbClr val="536895"/>
                </a:solidFill>
                <a:latin typeface="Cambria" pitchFamily="18" charset="0"/>
                <a:sym typeface="Symbol" pitchFamily="18" charset="2"/>
              </a:rPr>
              <a:t>ENT</a:t>
            </a:r>
            <a:r>
              <a:rPr lang="en-US" sz="3200">
                <a:solidFill>
                  <a:srgbClr val="536895"/>
                </a:solidFill>
                <a:latin typeface="Cambria" pitchFamily="18" charset="0"/>
                <a:sym typeface="Symbol" pitchFamily="18" charset="2"/>
              </a:rPr>
              <a:t>(</a:t>
            </a:r>
            <a:r>
              <a:rPr lang="en-US" sz="3200" i="1">
                <a:solidFill>
                  <a:srgbClr val="536895"/>
                </a:solidFill>
                <a:latin typeface="Cambria" pitchFamily="18" charset="0"/>
                <a:sym typeface="Symbol" pitchFamily="18" charset="2"/>
              </a:rPr>
              <a:t>W </a:t>
            </a:r>
            <a:r>
              <a:rPr lang="en-US" sz="3200">
                <a:solidFill>
                  <a:srgbClr val="536895"/>
                </a:solidFill>
                <a:latin typeface="Cambria" pitchFamily="18" charset="0"/>
                <a:sym typeface="Symbol" pitchFamily="18" charset="2"/>
              </a:rPr>
              <a:t>| </a:t>
            </a:r>
            <a:r>
              <a:rPr lang="en-US" sz="3200" b="1">
                <a:solidFill>
                  <a:srgbClr val="536895"/>
                </a:solidFill>
                <a:latin typeface="Cambria" pitchFamily="18" charset="0"/>
                <a:sym typeface="Symbol" pitchFamily="18" charset="2"/>
              </a:rPr>
              <a:t>z</a:t>
            </a:r>
            <a:r>
              <a:rPr lang="en-US" sz="3200">
                <a:solidFill>
                  <a:srgbClr val="536895"/>
                </a:solidFill>
                <a:latin typeface="Cambria" pitchFamily="18" charset="0"/>
                <a:sym typeface="Symbol" pitchFamily="18" charset="2"/>
              </a:rPr>
              <a:t>)</a:t>
            </a:r>
            <a:endParaRPr lang="en-US" sz="3200" i="1">
              <a:solidFill>
                <a:srgbClr val="536895"/>
              </a:solidFill>
              <a:latin typeface="Cambria" pitchFamily="18" charset="0"/>
              <a:sym typeface="Symbol" pitchFamily="18" charset="2"/>
            </a:endParaRPr>
          </a:p>
        </p:txBody>
      </p:sp>
      <p:sp>
        <p:nvSpPr>
          <p:cNvPr id="35861" name="Oval 21"/>
          <p:cNvSpPr>
            <a:spLocks noChangeArrowheads="1"/>
          </p:cNvSpPr>
          <p:nvPr/>
        </p:nvSpPr>
        <p:spPr bwMode="auto">
          <a:xfrm>
            <a:off x="762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latin typeface="Cambria" pitchFamily="18" charset="0"/>
              </a:rPr>
              <a:t>X</a:t>
            </a:r>
          </a:p>
        </p:txBody>
      </p:sp>
      <p:sp>
        <p:nvSpPr>
          <p:cNvPr id="35862" name="Oval 22"/>
          <p:cNvSpPr>
            <a:spLocks noChangeArrowheads="1"/>
          </p:cNvSpPr>
          <p:nvPr/>
        </p:nvSpPr>
        <p:spPr bwMode="auto">
          <a:xfrm>
            <a:off x="1447800" y="28956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5863" name="Oval 23"/>
          <p:cNvSpPr>
            <a:spLocks noChangeArrowheads="1"/>
          </p:cNvSpPr>
          <p:nvPr/>
        </p:nvSpPr>
        <p:spPr bwMode="auto">
          <a:xfrm>
            <a:off x="2667000" y="1600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5864" name="Oval 24"/>
          <p:cNvSpPr>
            <a:spLocks noChangeArrowheads="1"/>
          </p:cNvSpPr>
          <p:nvPr/>
        </p:nvSpPr>
        <p:spPr bwMode="auto">
          <a:xfrm>
            <a:off x="38100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latin typeface="Cambria" pitchFamily="18" charset="0"/>
              </a:rPr>
              <a:t>W</a:t>
            </a:r>
          </a:p>
        </p:txBody>
      </p:sp>
      <p:sp>
        <p:nvSpPr>
          <p:cNvPr id="35865" name="Oval 25"/>
          <p:cNvSpPr>
            <a:spLocks noChangeArrowheads="1"/>
          </p:cNvSpPr>
          <p:nvPr/>
        </p:nvSpPr>
        <p:spPr bwMode="auto">
          <a:xfrm>
            <a:off x="4953000" y="3505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5866" name="Oval 26"/>
          <p:cNvSpPr>
            <a:spLocks noChangeArrowheads="1"/>
          </p:cNvSpPr>
          <p:nvPr/>
        </p:nvSpPr>
        <p:spPr bwMode="auto">
          <a:xfrm>
            <a:off x="5943600" y="2438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5867" name="Oval 27"/>
          <p:cNvSpPr>
            <a:spLocks noChangeArrowheads="1"/>
          </p:cNvSpPr>
          <p:nvPr/>
        </p:nvSpPr>
        <p:spPr bwMode="auto">
          <a:xfrm>
            <a:off x="7239000" y="1600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5868" name="Oval 28"/>
          <p:cNvSpPr>
            <a:spLocks noChangeArrowheads="1"/>
          </p:cNvSpPr>
          <p:nvPr/>
        </p:nvSpPr>
        <p:spPr bwMode="auto">
          <a:xfrm>
            <a:off x="83820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latin typeface="Cambria" pitchFamily="18" charset="0"/>
              </a:rPr>
              <a:t>Y</a:t>
            </a:r>
          </a:p>
        </p:txBody>
      </p:sp>
      <p:cxnSp>
        <p:nvCxnSpPr>
          <p:cNvPr id="35869" name="AutoShape 29"/>
          <p:cNvCxnSpPr>
            <a:cxnSpLocks noChangeShapeType="1"/>
            <a:stCxn id="35861" idx="6"/>
            <a:endCxn id="35862" idx="2"/>
          </p:cNvCxnSpPr>
          <p:nvPr/>
        </p:nvCxnSpPr>
        <p:spPr bwMode="auto">
          <a:xfrm>
            <a:off x="787400" y="2781300"/>
            <a:ext cx="635000" cy="457200"/>
          </a:xfrm>
          <a:prstGeom prst="straightConnector1">
            <a:avLst/>
          </a:prstGeom>
          <a:noFill/>
          <a:ln w="50800">
            <a:solidFill>
              <a:schemeClr val="tx1"/>
            </a:solidFill>
            <a:round/>
            <a:headEnd/>
            <a:tailEnd type="arrow" w="lg" len="lg"/>
          </a:ln>
          <a:effectLst/>
        </p:spPr>
      </p:cxnSp>
      <p:cxnSp>
        <p:nvCxnSpPr>
          <p:cNvPr id="35870" name="AutoShape 30"/>
          <p:cNvCxnSpPr>
            <a:cxnSpLocks noChangeShapeType="1"/>
            <a:stCxn id="35863" idx="3"/>
            <a:endCxn id="35862" idx="7"/>
          </p:cNvCxnSpPr>
          <p:nvPr/>
        </p:nvCxnSpPr>
        <p:spPr bwMode="auto">
          <a:xfrm flipH="1">
            <a:off x="2033588" y="2211388"/>
            <a:ext cx="733425" cy="758825"/>
          </a:xfrm>
          <a:prstGeom prst="straightConnector1">
            <a:avLst/>
          </a:prstGeom>
          <a:noFill/>
          <a:ln w="50800">
            <a:solidFill>
              <a:schemeClr val="tx1"/>
            </a:solidFill>
            <a:round/>
            <a:headEnd/>
            <a:tailEnd type="arrow" w="lg" len="lg"/>
          </a:ln>
          <a:effectLst/>
        </p:spPr>
      </p:cxnSp>
      <p:cxnSp>
        <p:nvCxnSpPr>
          <p:cNvPr id="35871" name="AutoShape 31"/>
          <p:cNvCxnSpPr>
            <a:cxnSpLocks noChangeShapeType="1"/>
            <a:stCxn id="35863" idx="5"/>
            <a:endCxn id="35864" idx="1"/>
          </p:cNvCxnSpPr>
          <p:nvPr/>
        </p:nvCxnSpPr>
        <p:spPr bwMode="auto">
          <a:xfrm>
            <a:off x="3252788" y="2211388"/>
            <a:ext cx="657225" cy="301625"/>
          </a:xfrm>
          <a:prstGeom prst="straightConnector1">
            <a:avLst/>
          </a:prstGeom>
          <a:noFill/>
          <a:ln w="50800">
            <a:solidFill>
              <a:schemeClr val="tx1"/>
            </a:solidFill>
            <a:round/>
            <a:headEnd/>
            <a:tailEnd type="arrow" w="lg" len="lg"/>
          </a:ln>
          <a:effectLst/>
        </p:spPr>
      </p:cxnSp>
      <p:cxnSp>
        <p:nvCxnSpPr>
          <p:cNvPr id="35872" name="AutoShape 32"/>
          <p:cNvCxnSpPr>
            <a:cxnSpLocks noChangeShapeType="1"/>
            <a:stCxn id="35864" idx="5"/>
            <a:endCxn id="35865" idx="1"/>
          </p:cNvCxnSpPr>
          <p:nvPr/>
        </p:nvCxnSpPr>
        <p:spPr bwMode="auto">
          <a:xfrm>
            <a:off x="4395788" y="3049588"/>
            <a:ext cx="657225" cy="530225"/>
          </a:xfrm>
          <a:prstGeom prst="straightConnector1">
            <a:avLst/>
          </a:prstGeom>
          <a:noFill/>
          <a:ln w="50800">
            <a:solidFill>
              <a:schemeClr val="tx1"/>
            </a:solidFill>
            <a:round/>
            <a:headEnd/>
            <a:tailEnd type="arrow" w="lg" len="lg"/>
          </a:ln>
          <a:effectLst/>
        </p:spPr>
      </p:cxnSp>
      <p:cxnSp>
        <p:nvCxnSpPr>
          <p:cNvPr id="35873" name="AutoShape 33"/>
          <p:cNvCxnSpPr>
            <a:cxnSpLocks noChangeShapeType="1"/>
            <a:stCxn id="35866" idx="3"/>
            <a:endCxn id="35865" idx="7"/>
          </p:cNvCxnSpPr>
          <p:nvPr/>
        </p:nvCxnSpPr>
        <p:spPr bwMode="auto">
          <a:xfrm flipH="1">
            <a:off x="5538788" y="3049588"/>
            <a:ext cx="504825" cy="530225"/>
          </a:xfrm>
          <a:prstGeom prst="straightConnector1">
            <a:avLst/>
          </a:prstGeom>
          <a:noFill/>
          <a:ln w="50800">
            <a:solidFill>
              <a:schemeClr val="tx1"/>
            </a:solidFill>
            <a:round/>
            <a:headEnd/>
            <a:tailEnd type="arrow" w="lg" len="lg"/>
          </a:ln>
          <a:effectLst/>
        </p:spPr>
      </p:cxnSp>
      <p:cxnSp>
        <p:nvCxnSpPr>
          <p:cNvPr id="35874" name="AutoShape 34"/>
          <p:cNvCxnSpPr>
            <a:cxnSpLocks noChangeShapeType="1"/>
            <a:stCxn id="35867" idx="3"/>
            <a:endCxn id="35866" idx="7"/>
          </p:cNvCxnSpPr>
          <p:nvPr/>
        </p:nvCxnSpPr>
        <p:spPr bwMode="auto">
          <a:xfrm flipH="1">
            <a:off x="6529388" y="2211388"/>
            <a:ext cx="809625" cy="301625"/>
          </a:xfrm>
          <a:prstGeom prst="straightConnector1">
            <a:avLst/>
          </a:prstGeom>
          <a:noFill/>
          <a:ln w="50800">
            <a:solidFill>
              <a:schemeClr val="tx1"/>
            </a:solidFill>
            <a:round/>
            <a:headEnd/>
            <a:tailEnd type="arrow" w="lg" len="lg"/>
          </a:ln>
          <a:effectLst/>
        </p:spPr>
      </p:cxnSp>
      <p:cxnSp>
        <p:nvCxnSpPr>
          <p:cNvPr id="35875" name="AutoShape 35"/>
          <p:cNvCxnSpPr>
            <a:cxnSpLocks noChangeShapeType="1"/>
            <a:stCxn id="35868" idx="1"/>
            <a:endCxn id="35867" idx="5"/>
          </p:cNvCxnSpPr>
          <p:nvPr/>
        </p:nvCxnSpPr>
        <p:spPr bwMode="auto">
          <a:xfrm flipH="1" flipV="1">
            <a:off x="7824788" y="2211388"/>
            <a:ext cx="657225" cy="301625"/>
          </a:xfrm>
          <a:prstGeom prst="straightConnector1">
            <a:avLst/>
          </a:prstGeom>
          <a:noFill/>
          <a:ln w="50800">
            <a:solidFill>
              <a:schemeClr val="tx1"/>
            </a:solidFill>
            <a:round/>
            <a:headEnd/>
            <a:tailEnd type="arrow" w="lg" len="lg"/>
          </a:ln>
          <a:effectLst/>
        </p:spPr>
      </p:cxnSp>
      <p:sp>
        <p:nvSpPr>
          <p:cNvPr id="27" name="TextBox 26"/>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dirty="0"/>
              <a:t>Soft d-Separation in </a:t>
            </a:r>
            <a:r>
              <a:rPr lang="en-US" b="1" dirty="0" err="1"/>
              <a:t>Polytrees</a:t>
            </a:r>
            <a:endParaRPr lang="en-US" b="1" dirty="0"/>
          </a:p>
        </p:txBody>
      </p:sp>
      <p:sp>
        <p:nvSpPr>
          <p:cNvPr id="39939" name="Oval 3"/>
          <p:cNvSpPr>
            <a:spLocks noChangeArrowheads="1"/>
          </p:cNvSpPr>
          <p:nvPr/>
        </p:nvSpPr>
        <p:spPr bwMode="auto">
          <a:xfrm>
            <a:off x="27432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39940" name="Oval 4"/>
          <p:cNvSpPr>
            <a:spLocks noChangeArrowheads="1"/>
          </p:cNvSpPr>
          <p:nvPr/>
        </p:nvSpPr>
        <p:spPr bwMode="auto">
          <a:xfrm>
            <a:off x="38100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buSzTx/>
              <a:buFontTx/>
              <a:buNone/>
            </a:pPr>
            <a:r>
              <a:rPr lang="en-US" sz="2400" i="1">
                <a:solidFill>
                  <a:schemeClr val="bg1"/>
                </a:solidFill>
                <a:latin typeface="Cambria" pitchFamily="18" charset="0"/>
              </a:rPr>
              <a:t>W</a:t>
            </a:r>
          </a:p>
        </p:txBody>
      </p:sp>
      <p:sp>
        <p:nvSpPr>
          <p:cNvPr id="39941" name="Oval 5"/>
          <p:cNvSpPr>
            <a:spLocks noChangeArrowheads="1"/>
          </p:cNvSpPr>
          <p:nvPr/>
        </p:nvSpPr>
        <p:spPr bwMode="auto">
          <a:xfrm>
            <a:off x="48768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cxnSp>
        <p:nvCxnSpPr>
          <p:cNvPr id="39942" name="AutoShape 6"/>
          <p:cNvCxnSpPr>
            <a:cxnSpLocks noChangeShapeType="1"/>
            <a:stCxn id="39939" idx="6"/>
            <a:endCxn id="39940" idx="2"/>
          </p:cNvCxnSpPr>
          <p:nvPr/>
        </p:nvCxnSpPr>
        <p:spPr bwMode="auto">
          <a:xfrm>
            <a:off x="3454400" y="5067300"/>
            <a:ext cx="330200" cy="0"/>
          </a:xfrm>
          <a:prstGeom prst="straightConnector1">
            <a:avLst/>
          </a:prstGeom>
          <a:noFill/>
          <a:ln w="50800">
            <a:solidFill>
              <a:schemeClr val="tx1"/>
            </a:solidFill>
            <a:round/>
            <a:headEnd type="arrow" w="med" len="med"/>
            <a:tailEnd/>
          </a:ln>
          <a:effectLst/>
        </p:spPr>
      </p:cxnSp>
      <p:cxnSp>
        <p:nvCxnSpPr>
          <p:cNvPr id="39943" name="AutoShape 7"/>
          <p:cNvCxnSpPr>
            <a:cxnSpLocks noChangeShapeType="1"/>
            <a:stCxn id="39940" idx="6"/>
            <a:endCxn id="39941" idx="2"/>
          </p:cNvCxnSpPr>
          <p:nvPr/>
        </p:nvCxnSpPr>
        <p:spPr bwMode="auto">
          <a:xfrm>
            <a:off x="4521200" y="5067300"/>
            <a:ext cx="330200" cy="0"/>
          </a:xfrm>
          <a:prstGeom prst="straightConnector1">
            <a:avLst/>
          </a:prstGeom>
          <a:noFill/>
          <a:ln w="50800">
            <a:solidFill>
              <a:schemeClr val="tx1"/>
            </a:solidFill>
            <a:round/>
            <a:headEnd/>
            <a:tailEnd type="arrow" w="med" len="med"/>
          </a:ln>
          <a:effectLst/>
        </p:spPr>
      </p:cxnSp>
      <p:sp>
        <p:nvSpPr>
          <p:cNvPr id="39944" name="Rectangle 8"/>
          <p:cNvSpPr>
            <a:spLocks noChangeArrowheads="1"/>
          </p:cNvSpPr>
          <p:nvPr/>
        </p:nvSpPr>
        <p:spPr bwMode="auto">
          <a:xfrm>
            <a:off x="190500" y="4338638"/>
            <a:ext cx="8761413" cy="1981200"/>
          </a:xfrm>
          <a:prstGeom prst="rect">
            <a:avLst/>
          </a:prstGeom>
          <a:noFill/>
          <a:ln w="38100" algn="ctr">
            <a:solidFill>
              <a:schemeClr val="tx1"/>
            </a:solidFill>
            <a:miter lim="800000"/>
            <a:headEnd/>
            <a:tailEnd/>
          </a:ln>
          <a:effectLst/>
        </p:spPr>
        <p:txBody>
          <a:bodyPr anchor="ctr">
            <a:spAutoFit/>
          </a:bodyPr>
          <a:lstStyle/>
          <a:p>
            <a:endParaRPr lang="en-US"/>
          </a:p>
        </p:txBody>
      </p:sp>
      <p:sp>
        <p:nvSpPr>
          <p:cNvPr id="39945" name="Text Box 183"/>
          <p:cNvSpPr txBox="1">
            <a:spLocks noChangeArrowheads="1"/>
          </p:cNvSpPr>
          <p:nvPr/>
        </p:nvSpPr>
        <p:spPr bwMode="auto">
          <a:xfrm>
            <a:off x="465138" y="4419600"/>
            <a:ext cx="1939925" cy="1066800"/>
          </a:xfrm>
          <a:prstGeom prst="rect">
            <a:avLst/>
          </a:prstGeom>
          <a:noFill/>
          <a:ln w="9525">
            <a:noFill/>
            <a:miter lim="800000"/>
            <a:headEnd/>
            <a:tailEnd/>
          </a:ln>
        </p:spPr>
        <p:txBody>
          <a:bodyPr wrap="none">
            <a:spAutoFit/>
          </a:bodyPr>
          <a:lstStyle/>
          <a:p>
            <a:pPr algn="ctr">
              <a:buSzTx/>
              <a:buFontTx/>
              <a:buNone/>
            </a:pPr>
            <a:r>
              <a:rPr lang="en-US" sz="3200"/>
              <a:t>Divergent</a:t>
            </a:r>
            <a:br>
              <a:rPr lang="en-US" sz="3200"/>
            </a:br>
            <a:r>
              <a:rPr lang="en-US" sz="3200"/>
              <a:t>Valve</a:t>
            </a:r>
            <a:endParaRPr lang="en-US" sz="3200" i="1"/>
          </a:p>
        </p:txBody>
      </p:sp>
      <p:sp>
        <p:nvSpPr>
          <p:cNvPr id="39946" name="Text Box 183"/>
          <p:cNvSpPr txBox="1">
            <a:spLocks noChangeArrowheads="1"/>
          </p:cNvSpPr>
          <p:nvPr/>
        </p:nvSpPr>
        <p:spPr bwMode="auto">
          <a:xfrm>
            <a:off x="2241550" y="5562600"/>
            <a:ext cx="6446838" cy="579438"/>
          </a:xfrm>
          <a:prstGeom prst="rect">
            <a:avLst/>
          </a:prstGeom>
          <a:noFill/>
          <a:ln w="9525">
            <a:noFill/>
            <a:miter lim="800000"/>
            <a:headEnd/>
            <a:tailEnd/>
          </a:ln>
        </p:spPr>
        <p:txBody>
          <a:bodyPr wrap="none">
            <a:spAutoFit/>
          </a:bodyPr>
          <a:lstStyle/>
          <a:p>
            <a:pPr algn="r">
              <a:buSzTx/>
              <a:buFontTx/>
              <a:buNone/>
            </a:pPr>
            <a:r>
              <a:rPr lang="en-US" sz="3200"/>
              <a:t>Theorem 1:</a:t>
            </a:r>
            <a:r>
              <a:rPr lang="en-US" sz="3200" i="1"/>
              <a:t> </a:t>
            </a:r>
            <a:r>
              <a:rPr lang="en-US" sz="3200" i="1">
                <a:solidFill>
                  <a:srgbClr val="536895"/>
                </a:solidFill>
                <a:latin typeface="Cambria" pitchFamily="18" charset="0"/>
              </a:rPr>
              <a:t>MI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a:solidFill>
                  <a:srgbClr val="536895"/>
                </a:solidFill>
                <a:latin typeface="Cambria" pitchFamily="18" charset="0"/>
              </a:rPr>
              <a:t>;</a:t>
            </a:r>
            <a:r>
              <a:rPr lang="en-US" sz="3200" i="1">
                <a:solidFill>
                  <a:srgbClr val="536895"/>
                </a:solidFill>
                <a:latin typeface="Cambria" pitchFamily="18" charset="0"/>
              </a:rPr>
              <a:t>Y </a:t>
            </a:r>
            <a:r>
              <a:rPr lang="en-US" sz="3200">
                <a:solidFill>
                  <a:srgbClr val="536895"/>
                </a:solidFill>
                <a:latin typeface="Cambria" pitchFamily="18" charset="0"/>
              </a:rPr>
              <a:t>| </a:t>
            </a:r>
            <a:r>
              <a:rPr lang="en-US" sz="3200" b="1">
                <a:solidFill>
                  <a:srgbClr val="536895"/>
                </a:solidFill>
                <a:latin typeface="Cambria" pitchFamily="18" charset="0"/>
              </a:rPr>
              <a:t>z</a:t>
            </a:r>
            <a:r>
              <a:rPr lang="en-US" sz="3200">
                <a:solidFill>
                  <a:srgbClr val="536895"/>
                </a:solidFill>
                <a:latin typeface="Cambria" pitchFamily="18" charset="0"/>
              </a:rPr>
              <a:t>) </a:t>
            </a:r>
            <a:r>
              <a:rPr lang="en-US" sz="3200">
                <a:solidFill>
                  <a:srgbClr val="536895"/>
                </a:solidFill>
                <a:latin typeface="Cambria" pitchFamily="18" charset="0"/>
                <a:sym typeface="Symbol" pitchFamily="18" charset="2"/>
              </a:rPr>
              <a:t> </a:t>
            </a:r>
            <a:r>
              <a:rPr lang="en-US" sz="3200" i="1">
                <a:solidFill>
                  <a:srgbClr val="536895"/>
                </a:solidFill>
                <a:latin typeface="Cambria" pitchFamily="18" charset="0"/>
                <a:sym typeface="Symbol" pitchFamily="18" charset="2"/>
              </a:rPr>
              <a:t>ENT</a:t>
            </a:r>
            <a:r>
              <a:rPr lang="en-US" sz="3200">
                <a:solidFill>
                  <a:srgbClr val="536895"/>
                </a:solidFill>
                <a:latin typeface="Cambria" pitchFamily="18" charset="0"/>
                <a:sym typeface="Symbol" pitchFamily="18" charset="2"/>
              </a:rPr>
              <a:t>(</a:t>
            </a:r>
            <a:r>
              <a:rPr lang="en-US" sz="3200" i="1">
                <a:solidFill>
                  <a:srgbClr val="536895"/>
                </a:solidFill>
                <a:latin typeface="Cambria" pitchFamily="18" charset="0"/>
                <a:sym typeface="Symbol" pitchFamily="18" charset="2"/>
              </a:rPr>
              <a:t>W </a:t>
            </a:r>
            <a:r>
              <a:rPr lang="en-US" sz="3200">
                <a:solidFill>
                  <a:srgbClr val="536895"/>
                </a:solidFill>
                <a:latin typeface="Cambria" pitchFamily="18" charset="0"/>
                <a:sym typeface="Symbol" pitchFamily="18" charset="2"/>
              </a:rPr>
              <a:t>| </a:t>
            </a:r>
            <a:r>
              <a:rPr lang="en-US" sz="3200" b="1">
                <a:solidFill>
                  <a:srgbClr val="536895"/>
                </a:solidFill>
                <a:latin typeface="Cambria" pitchFamily="18" charset="0"/>
                <a:sym typeface="Symbol" pitchFamily="18" charset="2"/>
              </a:rPr>
              <a:t>z</a:t>
            </a:r>
            <a:r>
              <a:rPr lang="en-US" sz="3200">
                <a:solidFill>
                  <a:srgbClr val="536895"/>
                </a:solidFill>
                <a:latin typeface="Cambria" pitchFamily="18" charset="0"/>
                <a:sym typeface="Symbol" pitchFamily="18" charset="2"/>
              </a:rPr>
              <a:t>)</a:t>
            </a:r>
            <a:endParaRPr lang="en-US" sz="3200" i="1">
              <a:solidFill>
                <a:srgbClr val="536895"/>
              </a:solidFill>
              <a:latin typeface="Cambria" pitchFamily="18" charset="0"/>
              <a:sym typeface="Symbol" pitchFamily="18" charset="2"/>
            </a:endParaRPr>
          </a:p>
        </p:txBody>
      </p:sp>
      <p:sp>
        <p:nvSpPr>
          <p:cNvPr id="39947" name="Oval 11"/>
          <p:cNvSpPr>
            <a:spLocks noChangeArrowheads="1"/>
          </p:cNvSpPr>
          <p:nvPr/>
        </p:nvSpPr>
        <p:spPr bwMode="auto">
          <a:xfrm>
            <a:off x="762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latin typeface="Cambria" pitchFamily="18" charset="0"/>
              </a:rPr>
              <a:t>X</a:t>
            </a:r>
          </a:p>
        </p:txBody>
      </p:sp>
      <p:sp>
        <p:nvSpPr>
          <p:cNvPr id="39948" name="Oval 12"/>
          <p:cNvSpPr>
            <a:spLocks noChangeArrowheads="1"/>
          </p:cNvSpPr>
          <p:nvPr/>
        </p:nvSpPr>
        <p:spPr bwMode="auto">
          <a:xfrm>
            <a:off x="1447800" y="28956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9949" name="Oval 13"/>
          <p:cNvSpPr>
            <a:spLocks noChangeArrowheads="1"/>
          </p:cNvSpPr>
          <p:nvPr/>
        </p:nvSpPr>
        <p:spPr bwMode="auto">
          <a:xfrm>
            <a:off x="2667000" y="16002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latin typeface="Cambria" pitchFamily="18" charset="0"/>
              </a:rPr>
              <a:t>W</a:t>
            </a:r>
          </a:p>
        </p:txBody>
      </p:sp>
      <p:sp>
        <p:nvSpPr>
          <p:cNvPr id="39950" name="Oval 14"/>
          <p:cNvSpPr>
            <a:spLocks noChangeArrowheads="1"/>
          </p:cNvSpPr>
          <p:nvPr/>
        </p:nvSpPr>
        <p:spPr bwMode="auto">
          <a:xfrm>
            <a:off x="3810000" y="2438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i="1"/>
          </a:p>
        </p:txBody>
      </p:sp>
      <p:sp>
        <p:nvSpPr>
          <p:cNvPr id="39951" name="Oval 15"/>
          <p:cNvSpPr>
            <a:spLocks noChangeArrowheads="1"/>
          </p:cNvSpPr>
          <p:nvPr/>
        </p:nvSpPr>
        <p:spPr bwMode="auto">
          <a:xfrm>
            <a:off x="4953000" y="3505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9952" name="Oval 16"/>
          <p:cNvSpPr>
            <a:spLocks noChangeArrowheads="1"/>
          </p:cNvSpPr>
          <p:nvPr/>
        </p:nvSpPr>
        <p:spPr bwMode="auto">
          <a:xfrm>
            <a:off x="5943600" y="2438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9953" name="Oval 17"/>
          <p:cNvSpPr>
            <a:spLocks noChangeArrowheads="1"/>
          </p:cNvSpPr>
          <p:nvPr/>
        </p:nvSpPr>
        <p:spPr bwMode="auto">
          <a:xfrm>
            <a:off x="7239000" y="1600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9954" name="Oval 18"/>
          <p:cNvSpPr>
            <a:spLocks noChangeArrowheads="1"/>
          </p:cNvSpPr>
          <p:nvPr/>
        </p:nvSpPr>
        <p:spPr bwMode="auto">
          <a:xfrm>
            <a:off x="83820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latin typeface="Cambria" pitchFamily="18" charset="0"/>
              </a:rPr>
              <a:t>Y</a:t>
            </a:r>
          </a:p>
        </p:txBody>
      </p:sp>
      <p:cxnSp>
        <p:nvCxnSpPr>
          <p:cNvPr id="39955" name="AutoShape 19"/>
          <p:cNvCxnSpPr>
            <a:cxnSpLocks noChangeShapeType="1"/>
            <a:stCxn id="39947" idx="6"/>
            <a:endCxn id="39948" idx="2"/>
          </p:cNvCxnSpPr>
          <p:nvPr/>
        </p:nvCxnSpPr>
        <p:spPr bwMode="auto">
          <a:xfrm>
            <a:off x="787400" y="2781300"/>
            <a:ext cx="635000" cy="457200"/>
          </a:xfrm>
          <a:prstGeom prst="straightConnector1">
            <a:avLst/>
          </a:prstGeom>
          <a:noFill/>
          <a:ln w="50800">
            <a:solidFill>
              <a:schemeClr val="tx1"/>
            </a:solidFill>
            <a:round/>
            <a:headEnd/>
            <a:tailEnd type="arrow" w="lg" len="lg"/>
          </a:ln>
          <a:effectLst/>
        </p:spPr>
      </p:cxnSp>
      <p:cxnSp>
        <p:nvCxnSpPr>
          <p:cNvPr id="39956" name="AutoShape 20"/>
          <p:cNvCxnSpPr>
            <a:cxnSpLocks noChangeShapeType="1"/>
            <a:stCxn id="39949" idx="3"/>
            <a:endCxn id="39948" idx="7"/>
          </p:cNvCxnSpPr>
          <p:nvPr/>
        </p:nvCxnSpPr>
        <p:spPr bwMode="auto">
          <a:xfrm flipH="1">
            <a:off x="2033588" y="2211388"/>
            <a:ext cx="733425" cy="758825"/>
          </a:xfrm>
          <a:prstGeom prst="straightConnector1">
            <a:avLst/>
          </a:prstGeom>
          <a:noFill/>
          <a:ln w="50800">
            <a:solidFill>
              <a:schemeClr val="tx1"/>
            </a:solidFill>
            <a:round/>
            <a:headEnd/>
            <a:tailEnd type="arrow" w="lg" len="lg"/>
          </a:ln>
          <a:effectLst/>
        </p:spPr>
      </p:cxnSp>
      <p:cxnSp>
        <p:nvCxnSpPr>
          <p:cNvPr id="39957" name="AutoShape 21"/>
          <p:cNvCxnSpPr>
            <a:cxnSpLocks noChangeShapeType="1"/>
            <a:stCxn id="39949" idx="5"/>
            <a:endCxn id="39950" idx="1"/>
          </p:cNvCxnSpPr>
          <p:nvPr/>
        </p:nvCxnSpPr>
        <p:spPr bwMode="auto">
          <a:xfrm>
            <a:off x="3252788" y="2211388"/>
            <a:ext cx="657225" cy="301625"/>
          </a:xfrm>
          <a:prstGeom prst="straightConnector1">
            <a:avLst/>
          </a:prstGeom>
          <a:noFill/>
          <a:ln w="50800">
            <a:solidFill>
              <a:schemeClr val="tx1"/>
            </a:solidFill>
            <a:round/>
            <a:headEnd/>
            <a:tailEnd type="arrow" w="lg" len="lg"/>
          </a:ln>
          <a:effectLst/>
        </p:spPr>
      </p:cxnSp>
      <p:cxnSp>
        <p:nvCxnSpPr>
          <p:cNvPr id="39958" name="AutoShape 22"/>
          <p:cNvCxnSpPr>
            <a:cxnSpLocks noChangeShapeType="1"/>
            <a:stCxn id="39950" idx="5"/>
            <a:endCxn id="39951" idx="1"/>
          </p:cNvCxnSpPr>
          <p:nvPr/>
        </p:nvCxnSpPr>
        <p:spPr bwMode="auto">
          <a:xfrm>
            <a:off x="4395788" y="3049588"/>
            <a:ext cx="657225" cy="530225"/>
          </a:xfrm>
          <a:prstGeom prst="straightConnector1">
            <a:avLst/>
          </a:prstGeom>
          <a:noFill/>
          <a:ln w="50800">
            <a:solidFill>
              <a:schemeClr val="tx1"/>
            </a:solidFill>
            <a:round/>
            <a:headEnd/>
            <a:tailEnd type="arrow" w="lg" len="lg"/>
          </a:ln>
          <a:effectLst/>
        </p:spPr>
      </p:cxnSp>
      <p:cxnSp>
        <p:nvCxnSpPr>
          <p:cNvPr id="39959" name="AutoShape 23"/>
          <p:cNvCxnSpPr>
            <a:cxnSpLocks noChangeShapeType="1"/>
            <a:stCxn id="39952" idx="3"/>
            <a:endCxn id="39951" idx="7"/>
          </p:cNvCxnSpPr>
          <p:nvPr/>
        </p:nvCxnSpPr>
        <p:spPr bwMode="auto">
          <a:xfrm flipH="1">
            <a:off x="5538788" y="3049588"/>
            <a:ext cx="504825" cy="530225"/>
          </a:xfrm>
          <a:prstGeom prst="straightConnector1">
            <a:avLst/>
          </a:prstGeom>
          <a:noFill/>
          <a:ln w="50800">
            <a:solidFill>
              <a:schemeClr val="tx1"/>
            </a:solidFill>
            <a:round/>
            <a:headEnd/>
            <a:tailEnd type="arrow" w="lg" len="lg"/>
          </a:ln>
          <a:effectLst/>
        </p:spPr>
      </p:cxnSp>
      <p:cxnSp>
        <p:nvCxnSpPr>
          <p:cNvPr id="39960" name="AutoShape 24"/>
          <p:cNvCxnSpPr>
            <a:cxnSpLocks noChangeShapeType="1"/>
            <a:stCxn id="39953" idx="3"/>
            <a:endCxn id="39952" idx="7"/>
          </p:cNvCxnSpPr>
          <p:nvPr/>
        </p:nvCxnSpPr>
        <p:spPr bwMode="auto">
          <a:xfrm flipH="1">
            <a:off x="6529388" y="2211388"/>
            <a:ext cx="809625" cy="301625"/>
          </a:xfrm>
          <a:prstGeom prst="straightConnector1">
            <a:avLst/>
          </a:prstGeom>
          <a:noFill/>
          <a:ln w="50800">
            <a:solidFill>
              <a:schemeClr val="tx1"/>
            </a:solidFill>
            <a:round/>
            <a:headEnd/>
            <a:tailEnd type="arrow" w="lg" len="lg"/>
          </a:ln>
          <a:effectLst/>
        </p:spPr>
      </p:cxnSp>
      <p:cxnSp>
        <p:nvCxnSpPr>
          <p:cNvPr id="39961" name="AutoShape 25"/>
          <p:cNvCxnSpPr>
            <a:cxnSpLocks noChangeShapeType="1"/>
            <a:stCxn id="39954" idx="1"/>
            <a:endCxn id="39953" idx="5"/>
          </p:cNvCxnSpPr>
          <p:nvPr/>
        </p:nvCxnSpPr>
        <p:spPr bwMode="auto">
          <a:xfrm flipH="1" flipV="1">
            <a:off x="7824788" y="2211388"/>
            <a:ext cx="657225" cy="301625"/>
          </a:xfrm>
          <a:prstGeom prst="straightConnector1">
            <a:avLst/>
          </a:prstGeom>
          <a:noFill/>
          <a:ln w="50800">
            <a:solidFill>
              <a:schemeClr val="tx1"/>
            </a:solidFill>
            <a:round/>
            <a:headEnd/>
            <a:tailEnd type="arrow" w="lg" len="lg"/>
          </a:ln>
          <a:effectLst/>
        </p:spPr>
      </p:cxnSp>
      <p:sp>
        <p:nvSpPr>
          <p:cNvPr id="27" name="TextBox 26"/>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dirty="0"/>
              <a:t>Soft d-Separation in </a:t>
            </a:r>
            <a:r>
              <a:rPr lang="en-US" b="1" dirty="0" err="1"/>
              <a:t>Polytrees</a:t>
            </a:r>
            <a:endParaRPr lang="en-US" b="1" dirty="0"/>
          </a:p>
        </p:txBody>
      </p:sp>
      <p:sp>
        <p:nvSpPr>
          <p:cNvPr id="41987" name="Oval 3"/>
          <p:cNvSpPr>
            <a:spLocks noChangeArrowheads="1"/>
          </p:cNvSpPr>
          <p:nvPr/>
        </p:nvSpPr>
        <p:spPr bwMode="auto">
          <a:xfrm>
            <a:off x="27432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solidFill>
                  <a:schemeClr val="bg1"/>
                </a:solidFill>
                <a:latin typeface="Cambria" pitchFamily="18" charset="0"/>
              </a:rPr>
              <a:t>N</a:t>
            </a:r>
            <a:r>
              <a:rPr lang="en-US" sz="2400" baseline="-25000">
                <a:solidFill>
                  <a:schemeClr val="bg1"/>
                </a:solidFill>
                <a:latin typeface="Cambria" pitchFamily="18" charset="0"/>
              </a:rPr>
              <a:t>1</a:t>
            </a:r>
          </a:p>
        </p:txBody>
      </p:sp>
      <p:sp>
        <p:nvSpPr>
          <p:cNvPr id="41988" name="Oval 4"/>
          <p:cNvSpPr>
            <a:spLocks noChangeArrowheads="1"/>
          </p:cNvSpPr>
          <p:nvPr/>
        </p:nvSpPr>
        <p:spPr bwMode="auto">
          <a:xfrm>
            <a:off x="38100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buSzTx/>
              <a:buFontTx/>
              <a:buNone/>
            </a:pPr>
            <a:r>
              <a:rPr lang="en-US" sz="2400" i="1">
                <a:solidFill>
                  <a:schemeClr val="bg1"/>
                </a:solidFill>
                <a:latin typeface="Cambria" pitchFamily="18" charset="0"/>
              </a:rPr>
              <a:t>W</a:t>
            </a:r>
          </a:p>
        </p:txBody>
      </p:sp>
      <p:sp>
        <p:nvSpPr>
          <p:cNvPr id="41989" name="Oval 5"/>
          <p:cNvSpPr>
            <a:spLocks noChangeArrowheads="1"/>
          </p:cNvSpPr>
          <p:nvPr/>
        </p:nvSpPr>
        <p:spPr bwMode="auto">
          <a:xfrm>
            <a:off x="4876800" y="4724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solidFill>
                  <a:schemeClr val="bg1"/>
                </a:solidFill>
                <a:latin typeface="Cambria" pitchFamily="18" charset="0"/>
              </a:rPr>
              <a:t>N</a:t>
            </a:r>
            <a:r>
              <a:rPr lang="en-US" sz="2400" i="1" baseline="-25000">
                <a:solidFill>
                  <a:schemeClr val="bg1"/>
                </a:solidFill>
                <a:latin typeface="Cambria" pitchFamily="18" charset="0"/>
              </a:rPr>
              <a:t>1</a:t>
            </a:r>
          </a:p>
        </p:txBody>
      </p:sp>
      <p:cxnSp>
        <p:nvCxnSpPr>
          <p:cNvPr id="41990" name="AutoShape 6"/>
          <p:cNvCxnSpPr>
            <a:cxnSpLocks noChangeShapeType="1"/>
            <a:stCxn id="41987" idx="6"/>
            <a:endCxn id="41988" idx="2"/>
          </p:cNvCxnSpPr>
          <p:nvPr/>
        </p:nvCxnSpPr>
        <p:spPr bwMode="auto">
          <a:xfrm>
            <a:off x="3454400" y="5067300"/>
            <a:ext cx="330200" cy="0"/>
          </a:xfrm>
          <a:prstGeom prst="straightConnector1">
            <a:avLst/>
          </a:prstGeom>
          <a:noFill/>
          <a:ln w="50800">
            <a:solidFill>
              <a:schemeClr val="tx1"/>
            </a:solidFill>
            <a:round/>
            <a:headEnd/>
            <a:tailEnd type="arrow" w="med" len="med"/>
          </a:ln>
          <a:effectLst/>
        </p:spPr>
      </p:cxnSp>
      <p:cxnSp>
        <p:nvCxnSpPr>
          <p:cNvPr id="41991" name="AutoShape 7"/>
          <p:cNvCxnSpPr>
            <a:cxnSpLocks noChangeShapeType="1"/>
            <a:stCxn id="41988" idx="6"/>
            <a:endCxn id="41989" idx="2"/>
          </p:cNvCxnSpPr>
          <p:nvPr/>
        </p:nvCxnSpPr>
        <p:spPr bwMode="auto">
          <a:xfrm>
            <a:off x="4521200" y="5067300"/>
            <a:ext cx="330200" cy="0"/>
          </a:xfrm>
          <a:prstGeom prst="straightConnector1">
            <a:avLst/>
          </a:prstGeom>
          <a:noFill/>
          <a:ln w="50800">
            <a:solidFill>
              <a:schemeClr val="tx1"/>
            </a:solidFill>
            <a:round/>
            <a:headEnd type="arrow" w="med" len="med"/>
            <a:tailEnd/>
          </a:ln>
          <a:effectLst/>
        </p:spPr>
      </p:cxnSp>
      <p:sp>
        <p:nvSpPr>
          <p:cNvPr id="41992" name="Rectangle 8"/>
          <p:cNvSpPr>
            <a:spLocks noChangeArrowheads="1"/>
          </p:cNvSpPr>
          <p:nvPr/>
        </p:nvSpPr>
        <p:spPr bwMode="auto">
          <a:xfrm>
            <a:off x="190500" y="4338638"/>
            <a:ext cx="8761413" cy="1981200"/>
          </a:xfrm>
          <a:prstGeom prst="rect">
            <a:avLst/>
          </a:prstGeom>
          <a:noFill/>
          <a:ln w="38100" algn="ctr">
            <a:solidFill>
              <a:schemeClr val="tx1"/>
            </a:solidFill>
            <a:miter lim="800000"/>
            <a:headEnd/>
            <a:tailEnd/>
          </a:ln>
          <a:effectLst/>
        </p:spPr>
        <p:txBody>
          <a:bodyPr anchor="ctr">
            <a:spAutoFit/>
          </a:bodyPr>
          <a:lstStyle/>
          <a:p>
            <a:endParaRPr lang="en-US"/>
          </a:p>
        </p:txBody>
      </p:sp>
      <p:sp>
        <p:nvSpPr>
          <p:cNvPr id="41993" name="Text Box 183"/>
          <p:cNvSpPr txBox="1">
            <a:spLocks noChangeArrowheads="1"/>
          </p:cNvSpPr>
          <p:nvPr/>
        </p:nvSpPr>
        <p:spPr bwMode="auto">
          <a:xfrm>
            <a:off x="307975" y="4419600"/>
            <a:ext cx="2257425" cy="1066800"/>
          </a:xfrm>
          <a:prstGeom prst="rect">
            <a:avLst/>
          </a:prstGeom>
          <a:noFill/>
          <a:ln w="9525">
            <a:noFill/>
            <a:miter lim="800000"/>
            <a:headEnd/>
            <a:tailEnd/>
          </a:ln>
        </p:spPr>
        <p:txBody>
          <a:bodyPr wrap="none">
            <a:spAutoFit/>
          </a:bodyPr>
          <a:lstStyle/>
          <a:p>
            <a:pPr algn="ctr">
              <a:buSzTx/>
              <a:buFontTx/>
              <a:buNone/>
            </a:pPr>
            <a:r>
              <a:rPr lang="en-US" sz="3200"/>
              <a:t>Convergent</a:t>
            </a:r>
            <a:br>
              <a:rPr lang="en-US" sz="3200"/>
            </a:br>
            <a:r>
              <a:rPr lang="en-US" sz="3200"/>
              <a:t>Valve</a:t>
            </a:r>
            <a:endParaRPr lang="en-US" sz="3200" i="1"/>
          </a:p>
        </p:txBody>
      </p:sp>
      <p:sp>
        <p:nvSpPr>
          <p:cNvPr id="41994" name="Text Box 183"/>
          <p:cNvSpPr txBox="1">
            <a:spLocks noChangeArrowheads="1"/>
          </p:cNvSpPr>
          <p:nvPr/>
        </p:nvSpPr>
        <p:spPr bwMode="auto">
          <a:xfrm>
            <a:off x="1963738" y="5562600"/>
            <a:ext cx="6724650" cy="579438"/>
          </a:xfrm>
          <a:prstGeom prst="rect">
            <a:avLst/>
          </a:prstGeom>
          <a:noFill/>
          <a:ln w="9525">
            <a:noFill/>
            <a:miter lim="800000"/>
            <a:headEnd/>
            <a:tailEnd/>
          </a:ln>
        </p:spPr>
        <p:txBody>
          <a:bodyPr wrap="none">
            <a:spAutoFit/>
          </a:bodyPr>
          <a:lstStyle/>
          <a:p>
            <a:pPr algn="r">
              <a:buSzTx/>
              <a:buFontTx/>
              <a:buNone/>
            </a:pPr>
            <a:r>
              <a:rPr lang="en-US" sz="3200"/>
              <a:t>Theorem 2:</a:t>
            </a:r>
            <a:r>
              <a:rPr lang="en-US" sz="3200" i="1"/>
              <a:t> </a:t>
            </a:r>
            <a:r>
              <a:rPr lang="en-US" sz="3200" i="1">
                <a:solidFill>
                  <a:srgbClr val="536895"/>
                </a:solidFill>
                <a:latin typeface="Cambria" pitchFamily="18" charset="0"/>
              </a:rPr>
              <a:t>MI</a:t>
            </a:r>
            <a:r>
              <a:rPr lang="en-US" sz="3200">
                <a:solidFill>
                  <a:srgbClr val="536895"/>
                </a:solidFill>
                <a:latin typeface="Cambria" pitchFamily="18" charset="0"/>
              </a:rPr>
              <a:t>(</a:t>
            </a:r>
            <a:r>
              <a:rPr lang="en-US" sz="3200" i="1">
                <a:solidFill>
                  <a:srgbClr val="536895"/>
                </a:solidFill>
                <a:latin typeface="Cambria" pitchFamily="18" charset="0"/>
              </a:rPr>
              <a:t>X</a:t>
            </a:r>
            <a:r>
              <a:rPr lang="en-US" sz="3200">
                <a:solidFill>
                  <a:srgbClr val="536895"/>
                </a:solidFill>
                <a:latin typeface="Cambria" pitchFamily="18" charset="0"/>
              </a:rPr>
              <a:t>;</a:t>
            </a:r>
            <a:r>
              <a:rPr lang="en-US" sz="3200" i="1">
                <a:solidFill>
                  <a:srgbClr val="536895"/>
                </a:solidFill>
                <a:latin typeface="Cambria" pitchFamily="18" charset="0"/>
              </a:rPr>
              <a:t>Y </a:t>
            </a:r>
            <a:r>
              <a:rPr lang="en-US" sz="3200">
                <a:solidFill>
                  <a:srgbClr val="536895"/>
                </a:solidFill>
                <a:latin typeface="Cambria" pitchFamily="18" charset="0"/>
              </a:rPr>
              <a:t>| </a:t>
            </a:r>
            <a:r>
              <a:rPr lang="en-US" sz="3200" b="1">
                <a:solidFill>
                  <a:srgbClr val="536895"/>
                </a:solidFill>
                <a:latin typeface="Cambria" pitchFamily="18" charset="0"/>
              </a:rPr>
              <a:t>z</a:t>
            </a:r>
            <a:r>
              <a:rPr lang="en-US" sz="3200">
                <a:solidFill>
                  <a:srgbClr val="536895"/>
                </a:solidFill>
                <a:latin typeface="Cambria" pitchFamily="18" charset="0"/>
              </a:rPr>
              <a:t>) </a:t>
            </a:r>
            <a:r>
              <a:rPr lang="en-US" sz="3200">
                <a:solidFill>
                  <a:srgbClr val="536895"/>
                </a:solidFill>
                <a:latin typeface="Cambria" pitchFamily="18" charset="0"/>
                <a:sym typeface="Symbol" pitchFamily="18" charset="2"/>
              </a:rPr>
              <a:t> </a:t>
            </a:r>
            <a:r>
              <a:rPr lang="en-US" sz="3200" i="1">
                <a:solidFill>
                  <a:srgbClr val="536895"/>
                </a:solidFill>
                <a:latin typeface="Cambria" pitchFamily="18" charset="0"/>
                <a:sym typeface="Symbol" pitchFamily="18" charset="2"/>
              </a:rPr>
              <a:t>MI</a:t>
            </a:r>
            <a:r>
              <a:rPr lang="en-US" sz="3200">
                <a:solidFill>
                  <a:srgbClr val="536895"/>
                </a:solidFill>
                <a:latin typeface="Cambria" pitchFamily="18" charset="0"/>
                <a:sym typeface="Symbol" pitchFamily="18" charset="2"/>
              </a:rPr>
              <a:t>(</a:t>
            </a:r>
            <a:r>
              <a:rPr lang="en-US" sz="3200" i="1">
                <a:solidFill>
                  <a:srgbClr val="536895"/>
                </a:solidFill>
                <a:latin typeface="Cambria" pitchFamily="18" charset="0"/>
                <a:sym typeface="Symbol" pitchFamily="18" charset="2"/>
              </a:rPr>
              <a:t>N</a:t>
            </a:r>
            <a:r>
              <a:rPr lang="en-US" sz="3200" baseline="-25000">
                <a:solidFill>
                  <a:srgbClr val="536895"/>
                </a:solidFill>
                <a:latin typeface="Cambria" pitchFamily="18" charset="0"/>
                <a:sym typeface="Symbol" pitchFamily="18" charset="2"/>
              </a:rPr>
              <a:t>1</a:t>
            </a:r>
            <a:r>
              <a:rPr lang="en-US" sz="3200">
                <a:solidFill>
                  <a:srgbClr val="536895"/>
                </a:solidFill>
                <a:latin typeface="Cambria" pitchFamily="18" charset="0"/>
                <a:sym typeface="Symbol" pitchFamily="18" charset="2"/>
              </a:rPr>
              <a:t>;</a:t>
            </a:r>
            <a:r>
              <a:rPr lang="en-US" sz="3200" i="1">
                <a:solidFill>
                  <a:srgbClr val="536895"/>
                </a:solidFill>
                <a:latin typeface="Cambria" pitchFamily="18" charset="0"/>
                <a:sym typeface="Symbol" pitchFamily="18" charset="2"/>
              </a:rPr>
              <a:t>N</a:t>
            </a:r>
            <a:r>
              <a:rPr lang="en-US" sz="3200" baseline="-25000">
                <a:solidFill>
                  <a:srgbClr val="536895"/>
                </a:solidFill>
                <a:latin typeface="Cambria" pitchFamily="18" charset="0"/>
                <a:sym typeface="Symbol" pitchFamily="18" charset="2"/>
              </a:rPr>
              <a:t>2 </a:t>
            </a:r>
            <a:r>
              <a:rPr lang="en-US" sz="3200">
                <a:solidFill>
                  <a:srgbClr val="536895"/>
                </a:solidFill>
                <a:latin typeface="Cambria" pitchFamily="18" charset="0"/>
                <a:sym typeface="Symbol" pitchFamily="18" charset="2"/>
              </a:rPr>
              <a:t>| </a:t>
            </a:r>
            <a:r>
              <a:rPr lang="en-US" sz="3200" b="1">
                <a:solidFill>
                  <a:srgbClr val="536895"/>
                </a:solidFill>
                <a:latin typeface="Cambria" pitchFamily="18" charset="0"/>
                <a:sym typeface="Symbol" pitchFamily="18" charset="2"/>
              </a:rPr>
              <a:t>z</a:t>
            </a:r>
            <a:r>
              <a:rPr lang="en-US" sz="3200">
                <a:solidFill>
                  <a:srgbClr val="536895"/>
                </a:solidFill>
                <a:latin typeface="Cambria" pitchFamily="18" charset="0"/>
                <a:sym typeface="Symbol" pitchFamily="18" charset="2"/>
              </a:rPr>
              <a:t>)</a:t>
            </a:r>
            <a:endParaRPr lang="en-US" sz="3200" i="1">
              <a:solidFill>
                <a:srgbClr val="536895"/>
              </a:solidFill>
              <a:latin typeface="Cambria" pitchFamily="18" charset="0"/>
              <a:sym typeface="Symbol" pitchFamily="18" charset="2"/>
            </a:endParaRPr>
          </a:p>
        </p:txBody>
      </p:sp>
      <p:sp>
        <p:nvSpPr>
          <p:cNvPr id="41995" name="Oval 11"/>
          <p:cNvSpPr>
            <a:spLocks noChangeArrowheads="1"/>
          </p:cNvSpPr>
          <p:nvPr/>
        </p:nvSpPr>
        <p:spPr bwMode="auto">
          <a:xfrm>
            <a:off x="762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solidFill>
                  <a:schemeClr val="bg1"/>
                </a:solidFill>
                <a:latin typeface="Cambria" pitchFamily="18" charset="0"/>
              </a:rPr>
              <a:t>X</a:t>
            </a:r>
          </a:p>
        </p:txBody>
      </p:sp>
      <p:sp>
        <p:nvSpPr>
          <p:cNvPr id="41996" name="Oval 12"/>
          <p:cNvSpPr>
            <a:spLocks noChangeArrowheads="1"/>
          </p:cNvSpPr>
          <p:nvPr/>
        </p:nvSpPr>
        <p:spPr bwMode="auto">
          <a:xfrm>
            <a:off x="1447800" y="28956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41997" name="Oval 13"/>
          <p:cNvSpPr>
            <a:spLocks noChangeArrowheads="1"/>
          </p:cNvSpPr>
          <p:nvPr/>
        </p:nvSpPr>
        <p:spPr bwMode="auto">
          <a:xfrm>
            <a:off x="2667000" y="1600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41998" name="Oval 14"/>
          <p:cNvSpPr>
            <a:spLocks noChangeArrowheads="1"/>
          </p:cNvSpPr>
          <p:nvPr/>
        </p:nvSpPr>
        <p:spPr bwMode="auto">
          <a:xfrm>
            <a:off x="3810000" y="2438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400" i="1">
                <a:solidFill>
                  <a:schemeClr val="bg1"/>
                </a:solidFill>
                <a:latin typeface="Cambria" pitchFamily="18" charset="0"/>
              </a:rPr>
              <a:t>N</a:t>
            </a:r>
            <a:r>
              <a:rPr lang="en-US" sz="2400" baseline="-25000">
                <a:solidFill>
                  <a:schemeClr val="bg1"/>
                </a:solidFill>
                <a:latin typeface="Cambria" pitchFamily="18" charset="0"/>
              </a:rPr>
              <a:t>1</a:t>
            </a:r>
          </a:p>
        </p:txBody>
      </p:sp>
      <p:sp>
        <p:nvSpPr>
          <p:cNvPr id="41999" name="Oval 15"/>
          <p:cNvSpPr>
            <a:spLocks noChangeArrowheads="1"/>
          </p:cNvSpPr>
          <p:nvPr/>
        </p:nvSpPr>
        <p:spPr bwMode="auto">
          <a:xfrm>
            <a:off x="4953000" y="35052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solidFill>
                  <a:schemeClr val="bg1"/>
                </a:solidFill>
                <a:latin typeface="Cambria" pitchFamily="18" charset="0"/>
              </a:rPr>
              <a:t>W</a:t>
            </a:r>
          </a:p>
        </p:txBody>
      </p:sp>
      <p:sp>
        <p:nvSpPr>
          <p:cNvPr id="42000" name="Oval 16"/>
          <p:cNvSpPr>
            <a:spLocks noChangeArrowheads="1"/>
          </p:cNvSpPr>
          <p:nvPr/>
        </p:nvSpPr>
        <p:spPr bwMode="auto">
          <a:xfrm>
            <a:off x="5943600" y="24384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400" i="1">
                <a:solidFill>
                  <a:schemeClr val="bg1"/>
                </a:solidFill>
                <a:latin typeface="Cambria" pitchFamily="18" charset="0"/>
              </a:rPr>
              <a:t>N</a:t>
            </a:r>
            <a:r>
              <a:rPr lang="en-US" sz="2400" baseline="-25000">
                <a:solidFill>
                  <a:schemeClr val="bg1"/>
                </a:solidFill>
                <a:latin typeface="Cambria" pitchFamily="18" charset="0"/>
              </a:rPr>
              <a:t>2</a:t>
            </a:r>
          </a:p>
        </p:txBody>
      </p:sp>
      <p:sp>
        <p:nvSpPr>
          <p:cNvPr id="42001" name="Oval 17"/>
          <p:cNvSpPr>
            <a:spLocks noChangeArrowheads="1"/>
          </p:cNvSpPr>
          <p:nvPr/>
        </p:nvSpPr>
        <p:spPr bwMode="auto">
          <a:xfrm>
            <a:off x="7239000" y="1600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42002" name="Oval 18"/>
          <p:cNvSpPr>
            <a:spLocks noChangeArrowheads="1"/>
          </p:cNvSpPr>
          <p:nvPr/>
        </p:nvSpPr>
        <p:spPr bwMode="auto">
          <a:xfrm>
            <a:off x="8382000" y="2438400"/>
            <a:ext cx="685800" cy="6858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400" i="1">
                <a:solidFill>
                  <a:schemeClr val="bg1"/>
                </a:solidFill>
                <a:latin typeface="Cambria" pitchFamily="18" charset="0"/>
              </a:rPr>
              <a:t>Y</a:t>
            </a:r>
          </a:p>
        </p:txBody>
      </p:sp>
      <p:cxnSp>
        <p:nvCxnSpPr>
          <p:cNvPr id="42003" name="AutoShape 19"/>
          <p:cNvCxnSpPr>
            <a:cxnSpLocks noChangeShapeType="1"/>
            <a:stCxn id="41995" idx="6"/>
            <a:endCxn id="41996" idx="2"/>
          </p:cNvCxnSpPr>
          <p:nvPr/>
        </p:nvCxnSpPr>
        <p:spPr bwMode="auto">
          <a:xfrm>
            <a:off x="787400" y="2781300"/>
            <a:ext cx="635000" cy="457200"/>
          </a:xfrm>
          <a:prstGeom prst="straightConnector1">
            <a:avLst/>
          </a:prstGeom>
          <a:noFill/>
          <a:ln w="50800">
            <a:solidFill>
              <a:schemeClr val="tx1"/>
            </a:solidFill>
            <a:round/>
            <a:headEnd/>
            <a:tailEnd type="arrow" w="lg" len="lg"/>
          </a:ln>
          <a:effectLst/>
        </p:spPr>
      </p:cxnSp>
      <p:cxnSp>
        <p:nvCxnSpPr>
          <p:cNvPr id="42004" name="AutoShape 20"/>
          <p:cNvCxnSpPr>
            <a:cxnSpLocks noChangeShapeType="1"/>
            <a:stCxn id="41997" idx="3"/>
            <a:endCxn id="41996" idx="7"/>
          </p:cNvCxnSpPr>
          <p:nvPr/>
        </p:nvCxnSpPr>
        <p:spPr bwMode="auto">
          <a:xfrm flipH="1">
            <a:off x="2033588" y="2211388"/>
            <a:ext cx="733425" cy="758825"/>
          </a:xfrm>
          <a:prstGeom prst="straightConnector1">
            <a:avLst/>
          </a:prstGeom>
          <a:noFill/>
          <a:ln w="50800">
            <a:solidFill>
              <a:schemeClr val="tx1"/>
            </a:solidFill>
            <a:round/>
            <a:headEnd/>
            <a:tailEnd type="arrow" w="lg" len="lg"/>
          </a:ln>
          <a:effectLst/>
        </p:spPr>
      </p:cxnSp>
      <p:cxnSp>
        <p:nvCxnSpPr>
          <p:cNvPr id="42005" name="AutoShape 21"/>
          <p:cNvCxnSpPr>
            <a:cxnSpLocks noChangeShapeType="1"/>
            <a:stCxn id="41997" idx="5"/>
            <a:endCxn id="41998" idx="1"/>
          </p:cNvCxnSpPr>
          <p:nvPr/>
        </p:nvCxnSpPr>
        <p:spPr bwMode="auto">
          <a:xfrm>
            <a:off x="3252788" y="2211388"/>
            <a:ext cx="657225" cy="301625"/>
          </a:xfrm>
          <a:prstGeom prst="straightConnector1">
            <a:avLst/>
          </a:prstGeom>
          <a:noFill/>
          <a:ln w="50800">
            <a:solidFill>
              <a:schemeClr val="tx1"/>
            </a:solidFill>
            <a:round/>
            <a:headEnd/>
            <a:tailEnd type="arrow" w="lg" len="lg"/>
          </a:ln>
          <a:effectLst/>
        </p:spPr>
      </p:cxnSp>
      <p:cxnSp>
        <p:nvCxnSpPr>
          <p:cNvPr id="42006" name="AutoShape 22"/>
          <p:cNvCxnSpPr>
            <a:cxnSpLocks noChangeShapeType="1"/>
            <a:stCxn id="41998" idx="5"/>
            <a:endCxn id="41999" idx="1"/>
          </p:cNvCxnSpPr>
          <p:nvPr/>
        </p:nvCxnSpPr>
        <p:spPr bwMode="auto">
          <a:xfrm>
            <a:off x="4395788" y="3049588"/>
            <a:ext cx="657225" cy="530225"/>
          </a:xfrm>
          <a:prstGeom prst="straightConnector1">
            <a:avLst/>
          </a:prstGeom>
          <a:noFill/>
          <a:ln w="50800">
            <a:solidFill>
              <a:schemeClr val="tx1"/>
            </a:solidFill>
            <a:round/>
            <a:headEnd/>
            <a:tailEnd type="arrow" w="lg" len="lg"/>
          </a:ln>
          <a:effectLst/>
        </p:spPr>
      </p:cxnSp>
      <p:cxnSp>
        <p:nvCxnSpPr>
          <p:cNvPr id="42007" name="AutoShape 23"/>
          <p:cNvCxnSpPr>
            <a:cxnSpLocks noChangeShapeType="1"/>
            <a:stCxn id="42000" idx="3"/>
            <a:endCxn id="41999" idx="7"/>
          </p:cNvCxnSpPr>
          <p:nvPr/>
        </p:nvCxnSpPr>
        <p:spPr bwMode="auto">
          <a:xfrm flipH="1">
            <a:off x="5538788" y="3049588"/>
            <a:ext cx="504825" cy="530225"/>
          </a:xfrm>
          <a:prstGeom prst="straightConnector1">
            <a:avLst/>
          </a:prstGeom>
          <a:noFill/>
          <a:ln w="50800">
            <a:solidFill>
              <a:schemeClr val="tx1"/>
            </a:solidFill>
            <a:round/>
            <a:headEnd/>
            <a:tailEnd type="arrow" w="lg" len="lg"/>
          </a:ln>
          <a:effectLst/>
        </p:spPr>
      </p:cxnSp>
      <p:cxnSp>
        <p:nvCxnSpPr>
          <p:cNvPr id="42008" name="AutoShape 24"/>
          <p:cNvCxnSpPr>
            <a:cxnSpLocks noChangeShapeType="1"/>
            <a:stCxn id="42001" idx="3"/>
            <a:endCxn id="42000" idx="7"/>
          </p:cNvCxnSpPr>
          <p:nvPr/>
        </p:nvCxnSpPr>
        <p:spPr bwMode="auto">
          <a:xfrm flipH="1">
            <a:off x="6529388" y="2211388"/>
            <a:ext cx="809625" cy="301625"/>
          </a:xfrm>
          <a:prstGeom prst="straightConnector1">
            <a:avLst/>
          </a:prstGeom>
          <a:noFill/>
          <a:ln w="50800">
            <a:solidFill>
              <a:schemeClr val="tx1"/>
            </a:solidFill>
            <a:round/>
            <a:headEnd/>
            <a:tailEnd type="arrow" w="lg" len="lg"/>
          </a:ln>
          <a:effectLst/>
        </p:spPr>
      </p:cxnSp>
      <p:cxnSp>
        <p:nvCxnSpPr>
          <p:cNvPr id="42009" name="AutoShape 25"/>
          <p:cNvCxnSpPr>
            <a:cxnSpLocks noChangeShapeType="1"/>
            <a:stCxn id="42002" idx="1"/>
            <a:endCxn id="42001" idx="5"/>
          </p:cNvCxnSpPr>
          <p:nvPr/>
        </p:nvCxnSpPr>
        <p:spPr bwMode="auto">
          <a:xfrm flipH="1" flipV="1">
            <a:off x="7824788" y="2211388"/>
            <a:ext cx="657225" cy="301625"/>
          </a:xfrm>
          <a:prstGeom prst="straightConnector1">
            <a:avLst/>
          </a:prstGeom>
          <a:noFill/>
          <a:ln w="50800">
            <a:solidFill>
              <a:schemeClr val="tx1"/>
            </a:solidFill>
            <a:round/>
            <a:headEnd/>
            <a:tailEnd type="arrow" w="lg" len="lg"/>
          </a:ln>
          <a:effectLst/>
        </p:spPr>
      </p:cxnSp>
      <p:sp>
        <p:nvSpPr>
          <p:cNvPr id="27" name="TextBox 26"/>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dirty="0"/>
              <a:t>Many-Pairs Mutual Information</a:t>
            </a:r>
          </a:p>
        </p:txBody>
      </p:sp>
      <p:sp>
        <p:nvSpPr>
          <p:cNvPr id="50179" name="Rectangle 3"/>
          <p:cNvSpPr>
            <a:spLocks noGrp="1" noChangeArrowheads="1"/>
          </p:cNvSpPr>
          <p:nvPr>
            <p:ph idx="1"/>
          </p:nvPr>
        </p:nvSpPr>
        <p:spPr/>
        <p:txBody>
          <a:bodyPr>
            <a:normAutofit lnSpcReduction="10000"/>
          </a:bodyPr>
          <a:lstStyle/>
          <a:p>
            <a:pPr>
              <a:lnSpc>
                <a:spcPct val="90000"/>
              </a:lnSpc>
            </a:pPr>
            <a:r>
              <a:rPr lang="en-US" sz="2800" dirty="0" smtClean="0"/>
              <a:t>MI </a:t>
            </a:r>
            <a:r>
              <a:rPr lang="en-US" sz="2800" dirty="0"/>
              <a:t>can be </a:t>
            </a:r>
            <a:r>
              <a:rPr lang="en-US" sz="2800" dirty="0" smtClean="0"/>
              <a:t>expensive, even </a:t>
            </a:r>
            <a:r>
              <a:rPr lang="en-US" sz="2800" dirty="0"/>
              <a:t>in </a:t>
            </a:r>
            <a:r>
              <a:rPr lang="en-US" sz="2800" i="1" dirty="0" err="1"/>
              <a:t>polytrees</a:t>
            </a:r>
            <a:endParaRPr lang="en-US" sz="2800" i="1" dirty="0"/>
          </a:p>
          <a:p>
            <a:pPr>
              <a:lnSpc>
                <a:spcPct val="90000"/>
              </a:lnSpc>
            </a:pPr>
            <a:r>
              <a:rPr lang="en-US" sz="2800" dirty="0"/>
              <a:t>Bayesian network</a:t>
            </a:r>
          </a:p>
          <a:p>
            <a:pPr lvl="1">
              <a:lnSpc>
                <a:spcPct val="90000"/>
              </a:lnSpc>
            </a:pPr>
            <a:r>
              <a:rPr lang="en-US" sz="2400" i="1" dirty="0"/>
              <a:t>n</a:t>
            </a:r>
            <a:r>
              <a:rPr lang="en-US" sz="2400" dirty="0"/>
              <a:t> variables, at most </a:t>
            </a:r>
            <a:r>
              <a:rPr lang="en-US" sz="2400" i="1" dirty="0"/>
              <a:t>w</a:t>
            </a:r>
            <a:r>
              <a:rPr lang="en-US" sz="2400" dirty="0"/>
              <a:t> parents and </a:t>
            </a:r>
            <a:r>
              <a:rPr lang="en-US" sz="2400" i="1" dirty="0"/>
              <a:t>s</a:t>
            </a:r>
            <a:r>
              <a:rPr lang="en-US" sz="2400" dirty="0"/>
              <a:t> states</a:t>
            </a:r>
          </a:p>
          <a:p>
            <a:pPr>
              <a:lnSpc>
                <a:spcPct val="90000"/>
              </a:lnSpc>
            </a:pPr>
            <a:r>
              <a:rPr lang="en-US" sz="2800" dirty="0"/>
              <a:t>One run of BP: </a:t>
            </a:r>
            <a:r>
              <a:rPr lang="en-US" sz="2800" i="1" dirty="0"/>
              <a:t>O</a:t>
            </a:r>
            <a:r>
              <a:rPr lang="en-US" sz="2800" dirty="0"/>
              <a:t>(</a:t>
            </a:r>
            <a:r>
              <a:rPr lang="en-US" sz="2800" i="1" dirty="0" err="1">
                <a:solidFill>
                  <a:schemeClr val="hlink"/>
                </a:solidFill>
              </a:rPr>
              <a:t>ns</a:t>
            </a:r>
            <a:r>
              <a:rPr lang="en-US" sz="2800" i="1" baseline="30000" dirty="0" err="1">
                <a:solidFill>
                  <a:schemeClr val="hlink"/>
                </a:solidFill>
              </a:rPr>
              <a:t>w</a:t>
            </a:r>
            <a:r>
              <a:rPr lang="en-US" sz="2800" dirty="0"/>
              <a:t>) time</a:t>
            </a:r>
          </a:p>
          <a:p>
            <a:pPr>
              <a:lnSpc>
                <a:spcPct val="90000"/>
              </a:lnSpc>
            </a:pPr>
            <a:r>
              <a:rPr lang="en-US" sz="2800" dirty="0"/>
              <a:t>single pair: </a:t>
            </a:r>
          </a:p>
          <a:p>
            <a:pPr lvl="1">
              <a:lnSpc>
                <a:spcPct val="90000"/>
              </a:lnSpc>
            </a:pPr>
            <a:r>
              <a:rPr lang="en-US" sz="2400" dirty="0"/>
              <a:t>MI</a:t>
            </a:r>
            <a:r>
              <a:rPr lang="en-US" sz="2400" i="1" dirty="0"/>
              <a:t>: </a:t>
            </a:r>
            <a:r>
              <a:rPr lang="en-US" sz="2400" dirty="0"/>
              <a:t>O(</a:t>
            </a:r>
            <a:r>
              <a:rPr lang="en-US" sz="2400" i="1" dirty="0"/>
              <a:t>s</a:t>
            </a:r>
            <a:r>
              <a:rPr lang="en-US" sz="2400" dirty="0"/>
              <a:t>) runs of BP, O(</a:t>
            </a:r>
            <a:r>
              <a:rPr lang="en-US" sz="2400" i="1" dirty="0"/>
              <a:t>s</a:t>
            </a:r>
            <a:r>
              <a:rPr lang="en-US" sz="2400" i="1" dirty="0">
                <a:sym typeface="Symbol" pitchFamily="18" charset="2"/>
              </a:rPr>
              <a:t> </a:t>
            </a:r>
            <a:r>
              <a:rPr lang="en-US" sz="2400" i="1" dirty="0" err="1">
                <a:solidFill>
                  <a:schemeClr val="hlink"/>
                </a:solidFill>
              </a:rPr>
              <a:t>ns</a:t>
            </a:r>
            <a:r>
              <a:rPr lang="en-US" sz="2400" i="1" baseline="30000" dirty="0" err="1">
                <a:solidFill>
                  <a:schemeClr val="hlink"/>
                </a:solidFill>
              </a:rPr>
              <a:t>w</a:t>
            </a:r>
            <a:r>
              <a:rPr lang="en-US" sz="2400" dirty="0"/>
              <a:t>) time</a:t>
            </a:r>
          </a:p>
          <a:p>
            <a:pPr lvl="2">
              <a:lnSpc>
                <a:spcPct val="90000"/>
              </a:lnSpc>
            </a:pPr>
            <a:r>
              <a:rPr lang="en-US" sz="2400" dirty="0"/>
              <a:t>Pr(</a:t>
            </a:r>
            <a:r>
              <a:rPr lang="en-US" sz="2400" dirty="0" err="1"/>
              <a:t>X,Y|</a:t>
            </a:r>
            <a:r>
              <a:rPr lang="en-US" sz="2400" b="1" dirty="0" err="1"/>
              <a:t>z</a:t>
            </a:r>
            <a:r>
              <a:rPr lang="en-US" sz="2400" dirty="0"/>
              <a:t>) = Pr(</a:t>
            </a:r>
            <a:r>
              <a:rPr lang="en-US" sz="2400" dirty="0" err="1"/>
              <a:t>X|Y,</a:t>
            </a:r>
            <a:r>
              <a:rPr lang="en-US" sz="2400" b="1" dirty="0" err="1"/>
              <a:t>z</a:t>
            </a:r>
            <a:r>
              <a:rPr lang="en-US" sz="2400" dirty="0"/>
              <a:t>) Pr(</a:t>
            </a:r>
            <a:r>
              <a:rPr lang="en-US" sz="2400" dirty="0" err="1"/>
              <a:t>Y|</a:t>
            </a:r>
            <a:r>
              <a:rPr lang="en-US" sz="2400" b="1" dirty="0" err="1"/>
              <a:t>z</a:t>
            </a:r>
            <a:r>
              <a:rPr lang="en-US" sz="2400" dirty="0"/>
              <a:t>)</a:t>
            </a:r>
          </a:p>
          <a:p>
            <a:pPr lvl="1">
              <a:lnSpc>
                <a:spcPct val="90000"/>
              </a:lnSpc>
            </a:pPr>
            <a:r>
              <a:rPr lang="en-US" sz="2400" dirty="0" err="1"/>
              <a:t>sd</a:t>
            </a:r>
            <a:r>
              <a:rPr lang="en-US" sz="2400" dirty="0"/>
              <a:t>-sep: one run of BP, O(</a:t>
            </a:r>
            <a:r>
              <a:rPr lang="en-US" sz="2400" i="1" dirty="0"/>
              <a:t>n </a:t>
            </a:r>
            <a:r>
              <a:rPr lang="en-US" sz="2400" dirty="0"/>
              <a:t>+ </a:t>
            </a:r>
            <a:r>
              <a:rPr lang="en-US" sz="2400" i="1" dirty="0" err="1">
                <a:solidFill>
                  <a:schemeClr val="hlink"/>
                </a:solidFill>
              </a:rPr>
              <a:t>ns</a:t>
            </a:r>
            <a:r>
              <a:rPr lang="en-US" sz="2400" i="1" baseline="30000" dirty="0" err="1">
                <a:solidFill>
                  <a:schemeClr val="hlink"/>
                </a:solidFill>
              </a:rPr>
              <a:t>w</a:t>
            </a:r>
            <a:r>
              <a:rPr lang="en-US" sz="2400" dirty="0"/>
              <a:t>) time</a:t>
            </a:r>
          </a:p>
          <a:p>
            <a:pPr>
              <a:lnSpc>
                <a:spcPct val="90000"/>
              </a:lnSpc>
            </a:pPr>
            <a:r>
              <a:rPr lang="en-US" sz="2800" i="1" dirty="0"/>
              <a:t>k</a:t>
            </a:r>
            <a:r>
              <a:rPr lang="en-US" sz="2800" dirty="0"/>
              <a:t>-pairs:</a:t>
            </a:r>
          </a:p>
          <a:p>
            <a:pPr lvl="1">
              <a:lnSpc>
                <a:spcPct val="90000"/>
              </a:lnSpc>
            </a:pPr>
            <a:r>
              <a:rPr lang="en-US" sz="2400" dirty="0"/>
              <a:t>MI: O(</a:t>
            </a:r>
            <a:r>
              <a:rPr lang="en-US" sz="2400" i="1" dirty="0" err="1"/>
              <a:t>ks</a:t>
            </a:r>
            <a:r>
              <a:rPr lang="en-US" sz="2400" dirty="0"/>
              <a:t>) runs of BP, O(</a:t>
            </a:r>
            <a:r>
              <a:rPr lang="en-US" sz="2400" i="1" dirty="0" err="1"/>
              <a:t>ks</a:t>
            </a:r>
            <a:r>
              <a:rPr lang="en-US" sz="2400" i="1" dirty="0">
                <a:sym typeface="Symbol" pitchFamily="18" charset="2"/>
              </a:rPr>
              <a:t> </a:t>
            </a:r>
            <a:r>
              <a:rPr lang="en-US" sz="2400" i="1" dirty="0" err="1">
                <a:solidFill>
                  <a:schemeClr val="hlink"/>
                </a:solidFill>
              </a:rPr>
              <a:t>ns</a:t>
            </a:r>
            <a:r>
              <a:rPr lang="en-US" sz="2400" i="1" baseline="30000" dirty="0" err="1">
                <a:solidFill>
                  <a:schemeClr val="hlink"/>
                </a:solidFill>
              </a:rPr>
              <a:t>w</a:t>
            </a:r>
            <a:r>
              <a:rPr lang="en-US" sz="2400" dirty="0"/>
              <a:t>) time</a:t>
            </a:r>
          </a:p>
          <a:p>
            <a:pPr lvl="1">
              <a:lnSpc>
                <a:spcPct val="90000"/>
              </a:lnSpc>
            </a:pPr>
            <a:r>
              <a:rPr lang="en-US" sz="2400" dirty="0" err="1"/>
              <a:t>sd</a:t>
            </a:r>
            <a:r>
              <a:rPr lang="en-US" sz="2400" dirty="0"/>
              <a:t>-sep: </a:t>
            </a:r>
            <a:r>
              <a:rPr lang="en-US" sz="2400" b="1" dirty="0"/>
              <a:t>one</a:t>
            </a:r>
            <a:r>
              <a:rPr lang="en-US" sz="2400" dirty="0"/>
              <a:t> run of BP, O(</a:t>
            </a:r>
            <a:r>
              <a:rPr lang="en-US" sz="2400" i="1" dirty="0" err="1"/>
              <a:t>kn</a:t>
            </a:r>
            <a:r>
              <a:rPr lang="en-US" sz="2400" dirty="0"/>
              <a:t> + </a:t>
            </a:r>
            <a:r>
              <a:rPr lang="en-US" sz="2400" i="1" dirty="0" err="1">
                <a:solidFill>
                  <a:schemeClr val="hlink"/>
                </a:solidFill>
              </a:rPr>
              <a:t>ns</a:t>
            </a:r>
            <a:r>
              <a:rPr lang="en-US" sz="2400" i="1" baseline="30000" dirty="0" err="1">
                <a:solidFill>
                  <a:schemeClr val="hlink"/>
                </a:solidFill>
              </a:rPr>
              <a:t>w</a:t>
            </a:r>
            <a:r>
              <a:rPr lang="en-US" sz="2400" dirty="0"/>
              <a:t>) time</a:t>
            </a:r>
          </a:p>
        </p:txBody>
      </p:sp>
      <p:sp>
        <p:nvSpPr>
          <p:cNvPr id="4" name="TextBox 3"/>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t>Empirical </a:t>
            </a:r>
            <a:r>
              <a:rPr lang="en-US" b="1" smtClean="0"/>
              <a:t>Results</a:t>
            </a:r>
            <a:endParaRPr lang="en-US" b="1" dirty="0"/>
          </a:p>
        </p:txBody>
      </p:sp>
      <p:graphicFrame>
        <p:nvGraphicFramePr>
          <p:cNvPr id="66277" name="Group 741"/>
          <p:cNvGraphicFramePr>
            <a:graphicFrameLocks noGrp="1"/>
          </p:cNvGraphicFramePr>
          <p:nvPr/>
        </p:nvGraphicFramePr>
        <p:xfrm>
          <a:off x="473075" y="1600197"/>
          <a:ext cx="8197850" cy="4495803"/>
        </p:xfrm>
        <a:graphic>
          <a:graphicData uri="http://schemas.openxmlformats.org/drawingml/2006/table">
            <a:tbl>
              <a:tblPr/>
              <a:tblGrid>
                <a:gridCol w="1057275"/>
                <a:gridCol w="965200"/>
                <a:gridCol w="828675"/>
                <a:gridCol w="949325"/>
                <a:gridCol w="949325"/>
                <a:gridCol w="1174750"/>
                <a:gridCol w="1160463"/>
                <a:gridCol w="1112837"/>
              </a:tblGrid>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dirty="0" smtClean="0">
                          <a:ln>
                            <a:noFill/>
                          </a:ln>
                          <a:solidFill>
                            <a:srgbClr val="2A354C"/>
                          </a:solidFill>
                          <a:effectLst/>
                          <a:latin typeface="Trebuchet MS" pitchFamily="34" charset="0"/>
                        </a:rPr>
                        <a:t>network</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method</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rank time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 deleted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 params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barley</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random</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115ms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120ms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141ms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0ms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130180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dirty="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111ms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93ms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2999ms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sd-sep</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110ms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125ms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46ms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chemeClr val="hlink"/>
                          </a:solidFill>
                          <a:effectLst/>
                          <a:latin typeface="Trebuchet MS" pitchFamily="34" charset="0"/>
                        </a:rPr>
                        <a:t>65.84x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diabetes</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random</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732ms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1103ms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1651ms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0ms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461069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550ms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674ms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84604ms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sd-sep</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957ms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1639ms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132ms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chemeClr val="hlink"/>
                          </a:solidFill>
                          <a:effectLst/>
                          <a:latin typeface="Trebuchet MS" pitchFamily="34" charset="0"/>
                        </a:rPr>
                        <a:t>641.99x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mildew</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random</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238ms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241ms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243ms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0ms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547158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233ms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263ms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6661ms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sd-sep</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245ms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323ms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42ms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chemeClr val="hlink"/>
                          </a:solidFill>
                          <a:effectLst/>
                          <a:latin typeface="Trebuchet MS" pitchFamily="34" charset="0"/>
                        </a:rPr>
                        <a:t>157.26x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munin1</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random</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13ms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14ms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22ms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0ms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19466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MI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12ms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10ms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680ms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31">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sd-sep</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smtClean="0">
                        <a:ln>
                          <a:noFill/>
                        </a:ln>
                        <a:solidFill>
                          <a:srgbClr val="2A354C"/>
                        </a:solidFill>
                        <a:effectLst/>
                        <a:latin typeface="Trebuchet MS"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10ms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10ms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rgbClr val="2A354C"/>
                          </a:solidFill>
                          <a:effectLst/>
                          <a:latin typeface="Trebuchet MS" pitchFamily="34" charset="0"/>
                        </a:rPr>
                        <a:t>35ms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A354C"/>
                        </a:buClr>
                        <a:buSzTx/>
                        <a:buFontTx/>
                        <a:buNone/>
                        <a:tabLst/>
                      </a:pPr>
                      <a:r>
                        <a:rPr kumimoji="0" lang="en-US" sz="1600" b="0" i="0" u="none" strike="noStrike" cap="none" normalizeH="0" baseline="0" smtClean="0">
                          <a:ln>
                            <a:noFill/>
                          </a:ln>
                          <a:solidFill>
                            <a:schemeClr val="hlink"/>
                          </a:solidFill>
                          <a:effectLst/>
                          <a:latin typeface="Trebuchet MS" pitchFamily="34" charset="0"/>
                        </a:rPr>
                        <a:t>19.57x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A354C"/>
                        </a:buClr>
                        <a:buSzTx/>
                        <a:buFontTx/>
                        <a:buNone/>
                        <a:tabLst/>
                      </a:pPr>
                      <a:endParaRPr kumimoji="0" lang="en-US" sz="1600" b="0" i="0" u="none" strike="noStrike" cap="none" normalizeH="0" baseline="0" dirty="0" smtClean="0">
                        <a:ln>
                          <a:noFill/>
                        </a:ln>
                        <a:solidFill>
                          <a:srgbClr val="2A354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Empiricial Results</a:t>
            </a:r>
            <a:endParaRPr lang="en-US"/>
          </a:p>
        </p:txBody>
      </p:sp>
      <p:sp>
        <p:nvSpPr>
          <p:cNvPr id="4" name="Rectangle 8"/>
          <p:cNvSpPr>
            <a:spLocks noChangeArrowheads="1"/>
          </p:cNvSpPr>
          <p:nvPr/>
        </p:nvSpPr>
        <p:spPr bwMode="auto">
          <a:xfrm>
            <a:off x="1866900" y="1543050"/>
            <a:ext cx="5667375" cy="4486275"/>
          </a:xfrm>
          <a:prstGeom prst="rect">
            <a:avLst/>
          </a:prstGeom>
          <a:noFill/>
          <a:ln w="0">
            <a:solidFill>
              <a:srgbClr val="FFFFFF"/>
            </a:solidFill>
            <a:miter lim="800000"/>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5" name="Line 9"/>
          <p:cNvSpPr>
            <a:spLocks noChangeShapeType="1"/>
          </p:cNvSpPr>
          <p:nvPr/>
        </p:nvSpPr>
        <p:spPr bwMode="auto">
          <a:xfrm>
            <a:off x="1866900" y="6029325"/>
            <a:ext cx="5667375"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6" name="Line 10"/>
          <p:cNvSpPr>
            <a:spLocks noChangeShapeType="1"/>
          </p:cNvSpPr>
          <p:nvPr/>
        </p:nvSpPr>
        <p:spPr bwMode="auto">
          <a:xfrm flipV="1">
            <a:off x="1866900" y="1543050"/>
            <a:ext cx="1588" cy="4486275"/>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7" name="Line 11"/>
          <p:cNvSpPr>
            <a:spLocks noChangeShapeType="1"/>
          </p:cNvSpPr>
          <p:nvPr/>
        </p:nvSpPr>
        <p:spPr bwMode="auto">
          <a:xfrm flipV="1">
            <a:off x="1866900" y="5972175"/>
            <a:ext cx="1588" cy="5715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8" name="Rectangle 12"/>
          <p:cNvSpPr>
            <a:spLocks noChangeArrowheads="1"/>
          </p:cNvSpPr>
          <p:nvPr/>
        </p:nvSpPr>
        <p:spPr bwMode="auto">
          <a:xfrm>
            <a:off x="1752600" y="6057900"/>
            <a:ext cx="21272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0</a:t>
            </a:r>
            <a:endParaRPr lang="en-US" sz="2800" kern="1200">
              <a:solidFill>
                <a:srgbClr val="2A354C"/>
              </a:solidFill>
              <a:latin typeface="Trebuchet MS" pitchFamily="34" charset="0"/>
              <a:ea typeface="+mn-ea"/>
              <a:cs typeface="+mn-cs"/>
            </a:endParaRPr>
          </a:p>
        </p:txBody>
      </p:sp>
      <p:sp>
        <p:nvSpPr>
          <p:cNvPr id="9" name="Line 13"/>
          <p:cNvSpPr>
            <a:spLocks noChangeShapeType="1"/>
          </p:cNvSpPr>
          <p:nvPr/>
        </p:nvSpPr>
        <p:spPr bwMode="auto">
          <a:xfrm flipV="1">
            <a:off x="7534275" y="5972175"/>
            <a:ext cx="1588" cy="5715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10" name="Rectangle 14"/>
          <p:cNvSpPr>
            <a:spLocks noChangeArrowheads="1"/>
          </p:cNvSpPr>
          <p:nvPr/>
        </p:nvSpPr>
        <p:spPr bwMode="auto">
          <a:xfrm>
            <a:off x="7191375" y="6057900"/>
            <a:ext cx="63817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152</a:t>
            </a:r>
            <a:endParaRPr lang="en-US" sz="2800" kern="1200">
              <a:solidFill>
                <a:srgbClr val="2A354C"/>
              </a:solidFill>
              <a:latin typeface="Trebuchet MS" pitchFamily="34" charset="0"/>
              <a:ea typeface="+mn-ea"/>
              <a:cs typeface="+mn-cs"/>
            </a:endParaRPr>
          </a:p>
        </p:txBody>
      </p:sp>
      <p:sp>
        <p:nvSpPr>
          <p:cNvPr id="11" name="Line 15"/>
          <p:cNvSpPr>
            <a:spLocks noChangeShapeType="1"/>
          </p:cNvSpPr>
          <p:nvPr/>
        </p:nvSpPr>
        <p:spPr bwMode="auto">
          <a:xfrm>
            <a:off x="1866900" y="5162550"/>
            <a:ext cx="47625"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12" name="Rectangle 16"/>
          <p:cNvSpPr>
            <a:spLocks noChangeArrowheads="1"/>
          </p:cNvSpPr>
          <p:nvPr/>
        </p:nvSpPr>
        <p:spPr bwMode="auto">
          <a:xfrm>
            <a:off x="1600200" y="4933950"/>
            <a:ext cx="21272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1</a:t>
            </a:r>
            <a:endParaRPr lang="en-US" sz="2800" kern="1200">
              <a:solidFill>
                <a:srgbClr val="2A354C"/>
              </a:solidFill>
              <a:latin typeface="Trebuchet MS" pitchFamily="34" charset="0"/>
              <a:ea typeface="+mn-ea"/>
              <a:cs typeface="+mn-cs"/>
            </a:endParaRPr>
          </a:p>
        </p:txBody>
      </p:sp>
      <p:sp>
        <p:nvSpPr>
          <p:cNvPr id="13" name="Line 17"/>
          <p:cNvSpPr>
            <a:spLocks noChangeShapeType="1"/>
          </p:cNvSpPr>
          <p:nvPr/>
        </p:nvSpPr>
        <p:spPr bwMode="auto">
          <a:xfrm>
            <a:off x="1866900" y="4305300"/>
            <a:ext cx="47625"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14" name="Rectangle 18"/>
          <p:cNvSpPr>
            <a:spLocks noChangeArrowheads="1"/>
          </p:cNvSpPr>
          <p:nvPr/>
        </p:nvSpPr>
        <p:spPr bwMode="auto">
          <a:xfrm>
            <a:off x="1600200" y="4076700"/>
            <a:ext cx="21272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2</a:t>
            </a:r>
            <a:endParaRPr lang="en-US" sz="2800" kern="1200">
              <a:solidFill>
                <a:srgbClr val="2A354C"/>
              </a:solidFill>
              <a:latin typeface="Trebuchet MS" pitchFamily="34" charset="0"/>
              <a:ea typeface="+mn-ea"/>
              <a:cs typeface="+mn-cs"/>
            </a:endParaRPr>
          </a:p>
        </p:txBody>
      </p:sp>
      <p:sp>
        <p:nvSpPr>
          <p:cNvPr id="15" name="Line 19"/>
          <p:cNvSpPr>
            <a:spLocks noChangeShapeType="1"/>
          </p:cNvSpPr>
          <p:nvPr/>
        </p:nvSpPr>
        <p:spPr bwMode="auto">
          <a:xfrm>
            <a:off x="1866900" y="3438525"/>
            <a:ext cx="47625"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16" name="Rectangle 20"/>
          <p:cNvSpPr>
            <a:spLocks noChangeArrowheads="1"/>
          </p:cNvSpPr>
          <p:nvPr/>
        </p:nvSpPr>
        <p:spPr bwMode="auto">
          <a:xfrm>
            <a:off x="1600200" y="3209925"/>
            <a:ext cx="21272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3</a:t>
            </a:r>
            <a:endParaRPr lang="en-US" sz="2800" kern="1200">
              <a:solidFill>
                <a:srgbClr val="2A354C"/>
              </a:solidFill>
              <a:latin typeface="Trebuchet MS" pitchFamily="34" charset="0"/>
              <a:ea typeface="+mn-ea"/>
              <a:cs typeface="+mn-cs"/>
            </a:endParaRPr>
          </a:p>
        </p:txBody>
      </p:sp>
      <p:sp>
        <p:nvSpPr>
          <p:cNvPr id="17" name="Line 21"/>
          <p:cNvSpPr>
            <a:spLocks noChangeShapeType="1"/>
          </p:cNvSpPr>
          <p:nvPr/>
        </p:nvSpPr>
        <p:spPr bwMode="auto">
          <a:xfrm>
            <a:off x="1866900" y="2581275"/>
            <a:ext cx="47625"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18" name="Rectangle 22"/>
          <p:cNvSpPr>
            <a:spLocks noChangeArrowheads="1"/>
          </p:cNvSpPr>
          <p:nvPr/>
        </p:nvSpPr>
        <p:spPr bwMode="auto">
          <a:xfrm>
            <a:off x="1600200" y="2352675"/>
            <a:ext cx="21272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4</a:t>
            </a:r>
            <a:endParaRPr lang="en-US" sz="2800" kern="1200">
              <a:solidFill>
                <a:srgbClr val="2A354C"/>
              </a:solidFill>
              <a:latin typeface="Trebuchet MS" pitchFamily="34" charset="0"/>
              <a:ea typeface="+mn-ea"/>
              <a:cs typeface="+mn-cs"/>
            </a:endParaRPr>
          </a:p>
        </p:txBody>
      </p:sp>
      <p:sp>
        <p:nvSpPr>
          <p:cNvPr id="19" name="Line 23"/>
          <p:cNvSpPr>
            <a:spLocks noChangeShapeType="1"/>
          </p:cNvSpPr>
          <p:nvPr/>
        </p:nvSpPr>
        <p:spPr bwMode="auto">
          <a:xfrm>
            <a:off x="1866900" y="1714500"/>
            <a:ext cx="47625"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20" name="Rectangle 24"/>
          <p:cNvSpPr>
            <a:spLocks noChangeArrowheads="1"/>
          </p:cNvSpPr>
          <p:nvPr/>
        </p:nvSpPr>
        <p:spPr bwMode="auto">
          <a:xfrm>
            <a:off x="1600200" y="1485900"/>
            <a:ext cx="212725"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5</a:t>
            </a:r>
            <a:endParaRPr lang="en-US" sz="2800" kern="1200">
              <a:solidFill>
                <a:srgbClr val="2A354C"/>
              </a:solidFill>
              <a:latin typeface="Trebuchet MS" pitchFamily="34" charset="0"/>
              <a:ea typeface="+mn-ea"/>
              <a:cs typeface="+mn-cs"/>
            </a:endParaRPr>
          </a:p>
        </p:txBody>
      </p:sp>
      <p:sp>
        <p:nvSpPr>
          <p:cNvPr id="21" name="Rectangle 25"/>
          <p:cNvSpPr>
            <a:spLocks noChangeArrowheads="1"/>
          </p:cNvSpPr>
          <p:nvPr/>
        </p:nvSpPr>
        <p:spPr bwMode="auto">
          <a:xfrm>
            <a:off x="1866900" y="1123950"/>
            <a:ext cx="750888"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x 10</a:t>
            </a:r>
            <a:endParaRPr lang="en-US" sz="2800" kern="1200">
              <a:solidFill>
                <a:srgbClr val="2A354C"/>
              </a:solidFill>
              <a:latin typeface="Trebuchet MS" pitchFamily="34" charset="0"/>
              <a:ea typeface="+mn-ea"/>
              <a:cs typeface="+mn-cs"/>
            </a:endParaRPr>
          </a:p>
        </p:txBody>
      </p:sp>
      <p:sp>
        <p:nvSpPr>
          <p:cNvPr id="22" name="Freeform 27"/>
          <p:cNvSpPr>
            <a:spLocks/>
          </p:cNvSpPr>
          <p:nvPr/>
        </p:nvSpPr>
        <p:spPr bwMode="auto">
          <a:xfrm>
            <a:off x="1866900" y="1552575"/>
            <a:ext cx="5667375" cy="4476750"/>
          </a:xfrm>
          <a:custGeom>
            <a:avLst/>
            <a:gdLst/>
            <a:ahLst/>
            <a:cxnLst>
              <a:cxn ang="0">
                <a:pos x="0" y="0"/>
              </a:cxn>
              <a:cxn ang="0">
                <a:pos x="348" y="282"/>
              </a:cxn>
              <a:cxn ang="0">
                <a:pos x="702" y="534"/>
              </a:cxn>
              <a:cxn ang="0">
                <a:pos x="1056" y="906"/>
              </a:cxn>
              <a:cxn ang="0">
                <a:pos x="1404" y="1260"/>
              </a:cxn>
              <a:cxn ang="0">
                <a:pos x="1758" y="1578"/>
              </a:cxn>
              <a:cxn ang="0">
                <a:pos x="2112" y="1854"/>
              </a:cxn>
              <a:cxn ang="0">
                <a:pos x="2466" y="2112"/>
              </a:cxn>
              <a:cxn ang="0">
                <a:pos x="2814" y="2340"/>
              </a:cxn>
              <a:cxn ang="0">
                <a:pos x="3168" y="2556"/>
              </a:cxn>
              <a:cxn ang="0">
                <a:pos x="3522" y="2796"/>
              </a:cxn>
              <a:cxn ang="0">
                <a:pos x="3546" y="2802"/>
              </a:cxn>
              <a:cxn ang="0">
                <a:pos x="3570" y="2820"/>
              </a:cxn>
            </a:cxnLst>
            <a:rect l="0" t="0" r="r" b="b"/>
            <a:pathLst>
              <a:path w="3570" h="2820">
                <a:moveTo>
                  <a:pt x="0" y="0"/>
                </a:moveTo>
                <a:lnTo>
                  <a:pt x="348" y="282"/>
                </a:lnTo>
                <a:lnTo>
                  <a:pt x="702" y="534"/>
                </a:lnTo>
                <a:lnTo>
                  <a:pt x="1056" y="906"/>
                </a:lnTo>
                <a:lnTo>
                  <a:pt x="1404" y="1260"/>
                </a:lnTo>
                <a:lnTo>
                  <a:pt x="1758" y="1578"/>
                </a:lnTo>
                <a:lnTo>
                  <a:pt x="2112" y="1854"/>
                </a:lnTo>
                <a:lnTo>
                  <a:pt x="2466" y="2112"/>
                </a:lnTo>
                <a:lnTo>
                  <a:pt x="2814" y="2340"/>
                </a:lnTo>
                <a:lnTo>
                  <a:pt x="3168" y="2556"/>
                </a:lnTo>
                <a:lnTo>
                  <a:pt x="3522" y="2796"/>
                </a:lnTo>
                <a:lnTo>
                  <a:pt x="3546" y="2802"/>
                </a:lnTo>
                <a:lnTo>
                  <a:pt x="3570" y="2820"/>
                </a:lnTo>
              </a:path>
            </a:pathLst>
          </a:custGeom>
          <a:noFill/>
          <a:ln w="57150" cap="flat">
            <a:solidFill>
              <a:srgbClr val="000000"/>
            </a:solidFill>
            <a:prstDash val="sysDot"/>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23" name="Freeform 28"/>
          <p:cNvSpPr>
            <a:spLocks/>
          </p:cNvSpPr>
          <p:nvPr/>
        </p:nvSpPr>
        <p:spPr bwMode="auto">
          <a:xfrm>
            <a:off x="1866900" y="1552575"/>
            <a:ext cx="5667375" cy="4476750"/>
          </a:xfrm>
          <a:custGeom>
            <a:avLst/>
            <a:gdLst/>
            <a:ahLst/>
            <a:cxnLst>
              <a:cxn ang="0">
                <a:pos x="0" y="0"/>
              </a:cxn>
              <a:cxn ang="0">
                <a:pos x="348" y="1782"/>
              </a:cxn>
              <a:cxn ang="0">
                <a:pos x="702" y="2244"/>
              </a:cxn>
              <a:cxn ang="0">
                <a:pos x="1056" y="2382"/>
              </a:cxn>
              <a:cxn ang="0">
                <a:pos x="1404" y="2436"/>
              </a:cxn>
              <a:cxn ang="0">
                <a:pos x="1758" y="2502"/>
              </a:cxn>
              <a:cxn ang="0">
                <a:pos x="2112" y="2526"/>
              </a:cxn>
              <a:cxn ang="0">
                <a:pos x="2466" y="2592"/>
              </a:cxn>
              <a:cxn ang="0">
                <a:pos x="2814" y="2664"/>
              </a:cxn>
              <a:cxn ang="0">
                <a:pos x="3168" y="2724"/>
              </a:cxn>
              <a:cxn ang="0">
                <a:pos x="3522" y="2808"/>
              </a:cxn>
              <a:cxn ang="0">
                <a:pos x="3546" y="2814"/>
              </a:cxn>
              <a:cxn ang="0">
                <a:pos x="3570" y="2820"/>
              </a:cxn>
            </a:cxnLst>
            <a:rect l="0" t="0" r="r" b="b"/>
            <a:pathLst>
              <a:path w="3570" h="2820">
                <a:moveTo>
                  <a:pt x="0" y="0"/>
                </a:moveTo>
                <a:lnTo>
                  <a:pt x="348" y="1782"/>
                </a:lnTo>
                <a:lnTo>
                  <a:pt x="702" y="2244"/>
                </a:lnTo>
                <a:lnTo>
                  <a:pt x="1056" y="2382"/>
                </a:lnTo>
                <a:lnTo>
                  <a:pt x="1404" y="2436"/>
                </a:lnTo>
                <a:lnTo>
                  <a:pt x="1758" y="2502"/>
                </a:lnTo>
                <a:lnTo>
                  <a:pt x="2112" y="2526"/>
                </a:lnTo>
                <a:lnTo>
                  <a:pt x="2466" y="2592"/>
                </a:lnTo>
                <a:lnTo>
                  <a:pt x="2814" y="2664"/>
                </a:lnTo>
                <a:lnTo>
                  <a:pt x="3168" y="2724"/>
                </a:lnTo>
                <a:lnTo>
                  <a:pt x="3522" y="2808"/>
                </a:lnTo>
                <a:lnTo>
                  <a:pt x="3546" y="2814"/>
                </a:lnTo>
                <a:lnTo>
                  <a:pt x="3570" y="2820"/>
                </a:lnTo>
              </a:path>
            </a:pathLst>
          </a:custGeom>
          <a:noFill/>
          <a:ln w="57150" cap="flat">
            <a:solidFill>
              <a:srgbClr val="0000FF"/>
            </a:solidFill>
            <a:prstDash val="solid"/>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24" name="Freeform 29"/>
          <p:cNvSpPr>
            <a:spLocks/>
          </p:cNvSpPr>
          <p:nvPr/>
        </p:nvSpPr>
        <p:spPr bwMode="auto">
          <a:xfrm>
            <a:off x="1866900" y="1552575"/>
            <a:ext cx="5667375" cy="4476750"/>
          </a:xfrm>
          <a:custGeom>
            <a:avLst/>
            <a:gdLst/>
            <a:ahLst/>
            <a:cxnLst>
              <a:cxn ang="0">
                <a:pos x="0" y="0"/>
              </a:cxn>
              <a:cxn ang="0">
                <a:pos x="348" y="1680"/>
              </a:cxn>
              <a:cxn ang="0">
                <a:pos x="702" y="2160"/>
              </a:cxn>
              <a:cxn ang="0">
                <a:pos x="1056" y="2424"/>
              </a:cxn>
              <a:cxn ang="0">
                <a:pos x="1404" y="2544"/>
              </a:cxn>
              <a:cxn ang="0">
                <a:pos x="1758" y="2580"/>
              </a:cxn>
              <a:cxn ang="0">
                <a:pos x="2112" y="2616"/>
              </a:cxn>
              <a:cxn ang="0">
                <a:pos x="2466" y="2676"/>
              </a:cxn>
              <a:cxn ang="0">
                <a:pos x="2814" y="2718"/>
              </a:cxn>
              <a:cxn ang="0">
                <a:pos x="3168" y="2772"/>
              </a:cxn>
              <a:cxn ang="0">
                <a:pos x="3522" y="2814"/>
              </a:cxn>
              <a:cxn ang="0">
                <a:pos x="3546" y="2814"/>
              </a:cxn>
              <a:cxn ang="0">
                <a:pos x="3570" y="2820"/>
              </a:cxn>
            </a:cxnLst>
            <a:rect l="0" t="0" r="r" b="b"/>
            <a:pathLst>
              <a:path w="3570" h="2820">
                <a:moveTo>
                  <a:pt x="0" y="0"/>
                </a:moveTo>
                <a:lnTo>
                  <a:pt x="348" y="1680"/>
                </a:lnTo>
                <a:lnTo>
                  <a:pt x="702" y="2160"/>
                </a:lnTo>
                <a:lnTo>
                  <a:pt x="1056" y="2424"/>
                </a:lnTo>
                <a:lnTo>
                  <a:pt x="1404" y="2544"/>
                </a:lnTo>
                <a:lnTo>
                  <a:pt x="1758" y="2580"/>
                </a:lnTo>
                <a:lnTo>
                  <a:pt x="2112" y="2616"/>
                </a:lnTo>
                <a:lnTo>
                  <a:pt x="2466" y="2676"/>
                </a:lnTo>
                <a:lnTo>
                  <a:pt x="2814" y="2718"/>
                </a:lnTo>
                <a:lnTo>
                  <a:pt x="3168" y="2772"/>
                </a:lnTo>
                <a:lnTo>
                  <a:pt x="3522" y="2814"/>
                </a:lnTo>
                <a:lnTo>
                  <a:pt x="3546" y="2814"/>
                </a:lnTo>
                <a:lnTo>
                  <a:pt x="3570" y="2820"/>
                </a:lnTo>
              </a:path>
            </a:pathLst>
          </a:custGeom>
          <a:noFill/>
          <a:ln w="57150" cap="flat">
            <a:solidFill>
              <a:srgbClr val="FF0000"/>
            </a:solidFill>
            <a:prstDash val="sysDash"/>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25" name="Rectangle 30"/>
          <p:cNvSpPr>
            <a:spLocks noChangeArrowheads="1"/>
          </p:cNvSpPr>
          <p:nvPr/>
        </p:nvSpPr>
        <p:spPr bwMode="auto">
          <a:xfrm>
            <a:off x="3143250" y="6029325"/>
            <a:ext cx="2992438"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edges recovered</a:t>
            </a:r>
            <a:endParaRPr lang="en-US" sz="2800" kern="1200">
              <a:solidFill>
                <a:srgbClr val="2A354C"/>
              </a:solidFill>
              <a:latin typeface="Trebuchet MS" pitchFamily="34" charset="0"/>
              <a:ea typeface="+mn-ea"/>
              <a:cs typeface="+mn-cs"/>
            </a:endParaRPr>
          </a:p>
        </p:txBody>
      </p:sp>
      <p:sp>
        <p:nvSpPr>
          <p:cNvPr id="26" name="Rectangle 31"/>
          <p:cNvSpPr>
            <a:spLocks noChangeArrowheads="1"/>
          </p:cNvSpPr>
          <p:nvPr/>
        </p:nvSpPr>
        <p:spPr bwMode="auto">
          <a:xfrm rot="16200000">
            <a:off x="-222250" y="3578226"/>
            <a:ext cx="3062287" cy="487362"/>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average KL-error</a:t>
            </a:r>
            <a:endParaRPr lang="en-US" sz="2800" kern="1200">
              <a:solidFill>
                <a:srgbClr val="2A354C"/>
              </a:solidFill>
              <a:latin typeface="Trebuchet MS" pitchFamily="34" charset="0"/>
              <a:ea typeface="+mn-ea"/>
              <a:cs typeface="+mn-cs"/>
            </a:endParaRPr>
          </a:p>
        </p:txBody>
      </p:sp>
      <p:sp>
        <p:nvSpPr>
          <p:cNvPr id="27" name="Rectangle 32"/>
          <p:cNvSpPr>
            <a:spLocks noChangeArrowheads="1"/>
          </p:cNvSpPr>
          <p:nvPr/>
        </p:nvSpPr>
        <p:spPr bwMode="auto">
          <a:xfrm>
            <a:off x="4314825" y="1104900"/>
            <a:ext cx="712788"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pigs</a:t>
            </a:r>
            <a:endParaRPr lang="en-US" sz="2800" kern="1200">
              <a:solidFill>
                <a:srgbClr val="2A354C"/>
              </a:solidFill>
              <a:latin typeface="Trebuchet MS" pitchFamily="34" charset="0"/>
              <a:ea typeface="+mn-ea"/>
              <a:cs typeface="+mn-cs"/>
            </a:endParaRPr>
          </a:p>
        </p:txBody>
      </p:sp>
      <p:sp>
        <p:nvSpPr>
          <p:cNvPr id="28" name="Rectangle 33"/>
          <p:cNvSpPr>
            <a:spLocks noChangeArrowheads="1"/>
          </p:cNvSpPr>
          <p:nvPr/>
        </p:nvSpPr>
        <p:spPr bwMode="auto">
          <a:xfrm>
            <a:off x="4648200" y="1619250"/>
            <a:ext cx="2819400" cy="1485900"/>
          </a:xfrm>
          <a:prstGeom prst="rect">
            <a:avLst/>
          </a:prstGeom>
          <a:solidFill>
            <a:srgbClr val="FFFFFF"/>
          </a:solidFill>
          <a:ln w="9525">
            <a:noFill/>
            <a:miter lim="800000"/>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29" name="Rectangle 34"/>
          <p:cNvSpPr>
            <a:spLocks noChangeArrowheads="1"/>
          </p:cNvSpPr>
          <p:nvPr/>
        </p:nvSpPr>
        <p:spPr bwMode="auto">
          <a:xfrm>
            <a:off x="4648200" y="1619250"/>
            <a:ext cx="2819400" cy="1485900"/>
          </a:xfrm>
          <a:prstGeom prst="rect">
            <a:avLst/>
          </a:prstGeom>
          <a:noFill/>
          <a:ln w="0">
            <a:solidFill>
              <a:srgbClr val="FFFFFF"/>
            </a:solidFill>
            <a:miter lim="800000"/>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0" name="Line 35"/>
          <p:cNvSpPr>
            <a:spLocks noChangeShapeType="1"/>
          </p:cNvSpPr>
          <p:nvPr/>
        </p:nvSpPr>
        <p:spPr bwMode="auto">
          <a:xfrm>
            <a:off x="4648200" y="1619250"/>
            <a:ext cx="2819400"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1" name="Line 36"/>
          <p:cNvSpPr>
            <a:spLocks noChangeShapeType="1"/>
          </p:cNvSpPr>
          <p:nvPr/>
        </p:nvSpPr>
        <p:spPr bwMode="auto">
          <a:xfrm>
            <a:off x="4648200" y="3105150"/>
            <a:ext cx="2819400"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2" name="Line 37"/>
          <p:cNvSpPr>
            <a:spLocks noChangeShapeType="1"/>
          </p:cNvSpPr>
          <p:nvPr/>
        </p:nvSpPr>
        <p:spPr bwMode="auto">
          <a:xfrm flipV="1">
            <a:off x="7467600" y="1619250"/>
            <a:ext cx="1588" cy="148590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3" name="Line 38"/>
          <p:cNvSpPr>
            <a:spLocks noChangeShapeType="1"/>
          </p:cNvSpPr>
          <p:nvPr/>
        </p:nvSpPr>
        <p:spPr bwMode="auto">
          <a:xfrm flipV="1">
            <a:off x="4648200" y="1619250"/>
            <a:ext cx="1588" cy="148590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4" name="Line 39"/>
          <p:cNvSpPr>
            <a:spLocks noChangeShapeType="1"/>
          </p:cNvSpPr>
          <p:nvPr/>
        </p:nvSpPr>
        <p:spPr bwMode="auto">
          <a:xfrm>
            <a:off x="4648200" y="3105150"/>
            <a:ext cx="2819400"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5" name="Line 40"/>
          <p:cNvSpPr>
            <a:spLocks noChangeShapeType="1"/>
          </p:cNvSpPr>
          <p:nvPr/>
        </p:nvSpPr>
        <p:spPr bwMode="auto">
          <a:xfrm flipV="1">
            <a:off x="4648200" y="1619250"/>
            <a:ext cx="1588" cy="148590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6" name="Line 41"/>
          <p:cNvSpPr>
            <a:spLocks noChangeShapeType="1"/>
          </p:cNvSpPr>
          <p:nvPr/>
        </p:nvSpPr>
        <p:spPr bwMode="auto">
          <a:xfrm>
            <a:off x="4648200" y="1619250"/>
            <a:ext cx="2819400"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7" name="Line 42"/>
          <p:cNvSpPr>
            <a:spLocks noChangeShapeType="1"/>
          </p:cNvSpPr>
          <p:nvPr/>
        </p:nvSpPr>
        <p:spPr bwMode="auto">
          <a:xfrm>
            <a:off x="4648200" y="3105150"/>
            <a:ext cx="2819400" cy="1588"/>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8" name="Line 43"/>
          <p:cNvSpPr>
            <a:spLocks noChangeShapeType="1"/>
          </p:cNvSpPr>
          <p:nvPr/>
        </p:nvSpPr>
        <p:spPr bwMode="auto">
          <a:xfrm flipV="1">
            <a:off x="7467600" y="1619250"/>
            <a:ext cx="1588" cy="148590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39" name="Line 44"/>
          <p:cNvSpPr>
            <a:spLocks noChangeShapeType="1"/>
          </p:cNvSpPr>
          <p:nvPr/>
        </p:nvSpPr>
        <p:spPr bwMode="auto">
          <a:xfrm flipV="1">
            <a:off x="4648200" y="1619250"/>
            <a:ext cx="1588" cy="1485900"/>
          </a:xfrm>
          <a:prstGeom prst="line">
            <a:avLst/>
          </a:prstGeom>
          <a:noFill/>
          <a:ln w="0">
            <a:solidFill>
              <a:srgbClr val="000000"/>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40" name="Rectangle 45"/>
          <p:cNvSpPr>
            <a:spLocks noChangeArrowheads="1"/>
          </p:cNvSpPr>
          <p:nvPr/>
        </p:nvSpPr>
        <p:spPr bwMode="auto">
          <a:xfrm>
            <a:off x="5819775" y="1666875"/>
            <a:ext cx="1377950"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random</a:t>
            </a:r>
            <a:endParaRPr lang="en-US" sz="2800" kern="1200">
              <a:solidFill>
                <a:srgbClr val="2A354C"/>
              </a:solidFill>
              <a:latin typeface="Trebuchet MS" pitchFamily="34" charset="0"/>
              <a:ea typeface="+mn-ea"/>
              <a:cs typeface="+mn-cs"/>
            </a:endParaRPr>
          </a:p>
        </p:txBody>
      </p:sp>
      <p:sp>
        <p:nvSpPr>
          <p:cNvPr id="41" name="Rectangle 46"/>
          <p:cNvSpPr>
            <a:spLocks noChangeArrowheads="1"/>
          </p:cNvSpPr>
          <p:nvPr/>
        </p:nvSpPr>
        <p:spPr bwMode="auto">
          <a:xfrm>
            <a:off x="5819775" y="2133600"/>
            <a:ext cx="1316038"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true-MI</a:t>
            </a:r>
            <a:endParaRPr lang="en-US" sz="2800" kern="1200">
              <a:solidFill>
                <a:srgbClr val="2A354C"/>
              </a:solidFill>
              <a:latin typeface="Trebuchet MS" pitchFamily="34" charset="0"/>
              <a:ea typeface="+mn-ea"/>
              <a:cs typeface="+mn-cs"/>
            </a:endParaRPr>
          </a:p>
        </p:txBody>
      </p:sp>
      <p:sp>
        <p:nvSpPr>
          <p:cNvPr id="42" name="Rectangle 47"/>
          <p:cNvSpPr>
            <a:spLocks noChangeArrowheads="1"/>
          </p:cNvSpPr>
          <p:nvPr/>
        </p:nvSpPr>
        <p:spPr bwMode="auto">
          <a:xfrm>
            <a:off x="5819775" y="2600325"/>
            <a:ext cx="1155700" cy="487363"/>
          </a:xfrm>
          <a:prstGeom prst="rect">
            <a:avLst/>
          </a:prstGeom>
          <a:noFill/>
          <a:ln w="9525">
            <a:noFill/>
            <a:miter lim="800000"/>
            <a:headEnd/>
            <a:tailEnd/>
          </a:ln>
        </p:spPr>
        <p:txBody>
          <a:bodyPr wrap="none" lIns="0" tIns="0" rIns="0" bIns="0">
            <a:spAutoFit/>
          </a:bodyPr>
          <a:lstStyle/>
          <a:p>
            <a:pPr algn="l" rtl="0" fontAlgn="base">
              <a:spcBef>
                <a:spcPct val="50000"/>
              </a:spcBef>
              <a:spcAft>
                <a:spcPct val="0"/>
              </a:spcAft>
              <a:buSzPct val="100000"/>
              <a:buFont typeface="Wingdings" pitchFamily="2" charset="2"/>
              <a:buNone/>
            </a:pPr>
            <a:r>
              <a:rPr lang="en-US" sz="3200" kern="1200">
                <a:solidFill>
                  <a:srgbClr val="000000"/>
                </a:solidFill>
                <a:latin typeface="Trebuchet MS" pitchFamily="34" charset="0"/>
                <a:ea typeface="+mn-ea"/>
                <a:cs typeface="+mn-cs"/>
              </a:rPr>
              <a:t>sd-sep</a:t>
            </a:r>
            <a:endParaRPr lang="en-US" sz="2800" kern="1200">
              <a:solidFill>
                <a:srgbClr val="2A354C"/>
              </a:solidFill>
              <a:latin typeface="Trebuchet MS" pitchFamily="34" charset="0"/>
              <a:ea typeface="+mn-ea"/>
              <a:cs typeface="+mn-cs"/>
            </a:endParaRPr>
          </a:p>
        </p:txBody>
      </p:sp>
      <p:sp>
        <p:nvSpPr>
          <p:cNvPr id="43" name="Line 48"/>
          <p:cNvSpPr>
            <a:spLocks noChangeShapeType="1"/>
          </p:cNvSpPr>
          <p:nvPr/>
        </p:nvSpPr>
        <p:spPr bwMode="auto">
          <a:xfrm>
            <a:off x="4876800" y="1895475"/>
            <a:ext cx="704850" cy="1588"/>
          </a:xfrm>
          <a:prstGeom prst="line">
            <a:avLst/>
          </a:prstGeom>
          <a:noFill/>
          <a:ln w="57150">
            <a:solidFill>
              <a:srgbClr val="000000"/>
            </a:solidFill>
            <a:prstDash val="sysDot"/>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44" name="Line 49"/>
          <p:cNvSpPr>
            <a:spLocks noChangeShapeType="1"/>
          </p:cNvSpPr>
          <p:nvPr/>
        </p:nvSpPr>
        <p:spPr bwMode="auto">
          <a:xfrm>
            <a:off x="4876800" y="2362200"/>
            <a:ext cx="704850" cy="1588"/>
          </a:xfrm>
          <a:prstGeom prst="line">
            <a:avLst/>
          </a:prstGeom>
          <a:noFill/>
          <a:ln w="57150">
            <a:solidFill>
              <a:srgbClr val="0000FF"/>
            </a:solidFill>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45" name="Line 50"/>
          <p:cNvSpPr>
            <a:spLocks noChangeShapeType="1"/>
          </p:cNvSpPr>
          <p:nvPr/>
        </p:nvSpPr>
        <p:spPr bwMode="auto">
          <a:xfrm>
            <a:off x="4876800" y="2838450"/>
            <a:ext cx="704850" cy="1588"/>
          </a:xfrm>
          <a:prstGeom prst="line">
            <a:avLst/>
          </a:prstGeom>
          <a:noFill/>
          <a:ln w="57150">
            <a:solidFill>
              <a:srgbClr val="FF0000"/>
            </a:solidFill>
            <a:prstDash val="sysDash"/>
            <a:round/>
            <a:headEnd/>
            <a:tailEnd/>
          </a:ln>
        </p:spPr>
        <p:txBody>
          <a:bodyPr/>
          <a:lstStyle/>
          <a:p>
            <a:pPr algn="l" rtl="0" fontAlgn="base">
              <a:spcBef>
                <a:spcPct val="50000"/>
              </a:spcBef>
              <a:spcAft>
                <a:spcPct val="0"/>
              </a:spcAft>
              <a:buSzPct val="100000"/>
              <a:buFont typeface="Wingdings" pitchFamily="2" charset="2"/>
              <a:buNone/>
            </a:pPr>
            <a:endParaRPr lang="en-US" sz="2800" kern="1200">
              <a:solidFill>
                <a:srgbClr val="2A354C"/>
              </a:solidFill>
              <a:latin typeface="Trebuchet MS" pitchFamily="34" charset="0"/>
              <a:ea typeface="+mn-ea"/>
              <a:cs typeface="+mn-cs"/>
            </a:endParaRPr>
          </a:p>
        </p:txBody>
      </p:sp>
      <p:sp>
        <p:nvSpPr>
          <p:cNvPr id="46" name="TextBox 45"/>
          <p:cNvSpPr txBox="1"/>
          <p:nvPr/>
        </p:nvSpPr>
        <p:spPr>
          <a:xfrm>
            <a:off x="0" y="6396335"/>
            <a:ext cx="3773982" cy="461665"/>
          </a:xfrm>
          <a:prstGeom prst="rect">
            <a:avLst/>
          </a:prstGeom>
          <a:noFill/>
        </p:spPr>
        <p:txBody>
          <a:bodyPr wrap="none" rtlCol="0">
            <a:spAutoFit/>
          </a:bodyPr>
          <a:lstStyle/>
          <a:p>
            <a:pPr marL="0" lvl="1"/>
            <a:r>
              <a:rPr lang="en-US" sz="2400" smtClean="0">
                <a:solidFill>
                  <a:prstClr val="black"/>
                </a:solidFill>
              </a:rPr>
              <a:t>[</a:t>
            </a:r>
            <a:r>
              <a:rPr lang="en-US" sz="2400" b="1" smtClean="0">
                <a:solidFill>
                  <a:srgbClr val="0070C0"/>
                </a:solidFill>
              </a:rPr>
              <a:t>Choi </a:t>
            </a:r>
            <a:r>
              <a:rPr lang="en-US" sz="2400" b="1" smtClean="0">
                <a:solidFill>
                  <a:srgbClr val="0070C0"/>
                </a:solidFill>
              </a:rPr>
              <a:t>&amp; </a:t>
            </a:r>
            <a:r>
              <a:rPr lang="en-US" sz="2400" b="1" smtClean="0">
                <a:solidFill>
                  <a:srgbClr val="0070C0"/>
                </a:solidFill>
              </a:rPr>
              <a:t>Darwiche </a:t>
            </a:r>
            <a:r>
              <a:rPr lang="en-US" sz="2400" b="1" smtClean="0">
                <a:solidFill>
                  <a:srgbClr val="0070C0"/>
                </a:solidFill>
              </a:rPr>
              <a:t>AAAI-08a</a:t>
            </a:r>
            <a:r>
              <a:rPr lang="en-US" sz="2400" smtClean="0">
                <a:solidFill>
                  <a:prstClr val="black"/>
                </a:solidFill>
              </a:rPr>
              <a:t>]</a:t>
            </a:r>
            <a:endParaRPr lang="en-US" sz="2400" smtClean="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4299</TotalTime>
  <Words>3673</Words>
  <Application>Microsoft Office PowerPoint</Application>
  <PresentationFormat>On-screen Show (4:3)</PresentationFormat>
  <Paragraphs>1175</Paragraphs>
  <Slides>124</Slides>
  <Notes>38</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124</vt:i4>
      </vt:variant>
    </vt:vector>
  </HeadingPairs>
  <TitlesOfParts>
    <vt:vector size="127" baseType="lpstr">
      <vt:lpstr>Office Theme</vt:lpstr>
      <vt:lpstr>Equation</vt:lpstr>
      <vt:lpstr>Microsoft Equation 3.0</vt:lpstr>
      <vt:lpstr>Belief Propagation and Approximate Inference:  Compensating for Relaxations</vt:lpstr>
      <vt:lpstr>Bayesian Networks</vt:lpstr>
      <vt:lpstr>Example: Coding</vt:lpstr>
      <vt:lpstr>Example: Coding</vt:lpstr>
      <vt:lpstr>Example: Coding</vt:lpstr>
      <vt:lpstr>Treewidth</vt:lpstr>
      <vt:lpstr>Main Idea</vt:lpstr>
      <vt:lpstr>Main Idea</vt:lpstr>
      <vt:lpstr>Main Idea</vt:lpstr>
      <vt:lpstr>Main Idea</vt:lpstr>
      <vt:lpstr>Main Idea</vt:lpstr>
      <vt:lpstr>Main Idea</vt:lpstr>
      <vt:lpstr>Main Idea</vt:lpstr>
      <vt:lpstr>Slide 14</vt:lpstr>
      <vt:lpstr>Slide 15</vt:lpstr>
      <vt:lpstr>Probabilistic Graphical Models</vt:lpstr>
      <vt:lpstr>Probabilistic Queries</vt:lpstr>
      <vt:lpstr>Probabilistic Queries</vt:lpstr>
      <vt:lpstr>Slide 19</vt:lpstr>
      <vt:lpstr>Relax: Treewidth</vt:lpstr>
      <vt:lpstr>Relax Equivalence Constraints</vt:lpstr>
      <vt:lpstr>Relaxing Equivalence Constraints</vt:lpstr>
      <vt:lpstr>Relaxing Equivalence Constraints</vt:lpstr>
      <vt:lpstr>Relaxing Equivalence Constraints</vt:lpstr>
      <vt:lpstr>Relaxing Equivalence Constraints</vt:lpstr>
      <vt:lpstr>Relaxing Equivalence Constraints</vt:lpstr>
      <vt:lpstr>Relaxing Equivalence Constraints</vt:lpstr>
      <vt:lpstr>Relaxing Equivalence Constraints</vt:lpstr>
      <vt:lpstr>Relaxing Equivalence Constraints</vt:lpstr>
      <vt:lpstr>Slide 30</vt:lpstr>
      <vt:lpstr>Relaxation</vt:lpstr>
      <vt:lpstr>Relaxation: Search Space</vt:lpstr>
      <vt:lpstr>Relaxation: Better Inference</vt:lpstr>
      <vt:lpstr>Empirical Impications</vt:lpstr>
      <vt:lpstr>Slide 35</vt:lpstr>
      <vt:lpstr>Slide 36</vt:lpstr>
      <vt:lpstr>Belief Propagation</vt:lpstr>
      <vt:lpstr>Belief Propagation</vt:lpstr>
      <vt:lpstr>Belief Propagation: What if there are loops?</vt:lpstr>
      <vt:lpstr>Application: Information Theory</vt:lpstr>
      <vt:lpstr>Application: Information Theory</vt:lpstr>
      <vt:lpstr>Slide 42</vt:lpstr>
      <vt:lpstr>Slide 43</vt:lpstr>
      <vt:lpstr>Slide 44</vt:lpstr>
      <vt:lpstr>Stereo Vision</vt:lpstr>
      <vt:lpstr>Application: Satisfiability</vt:lpstr>
      <vt:lpstr>Previously …</vt:lpstr>
      <vt:lpstr>Deleting an Equivalence Edge</vt:lpstr>
      <vt:lpstr>Deleting an Equivalence Edge</vt:lpstr>
      <vt:lpstr>Deleting an Equivalence Edge</vt:lpstr>
      <vt:lpstr>Slide 51</vt:lpstr>
      <vt:lpstr>Deleting an Equivalence Edge</vt:lpstr>
      <vt:lpstr>Parametrizing Edges Iteratively: ED-BP</vt:lpstr>
      <vt:lpstr>Parametrizing Edges Iteratively: ED-BP</vt:lpstr>
      <vt:lpstr>Parametrizing Edges Iteratively: ED-BP</vt:lpstr>
      <vt:lpstr>Parametrizing Edges Iteratively: ED-BP</vt:lpstr>
      <vt:lpstr>Belief Propagation as Edge Deletion</vt:lpstr>
      <vt:lpstr>Deleting Edges and  Loopy Belief Propagation</vt:lpstr>
      <vt:lpstr>A New Semantics for  Belief Propagation</vt:lpstr>
      <vt:lpstr>A New Semantics for  Belief Propagation</vt:lpstr>
      <vt:lpstr>A New Semantics for  Belief Propagation</vt:lpstr>
      <vt:lpstr>Slide 62</vt:lpstr>
      <vt:lpstr>Relaxing Equivalence Constraints</vt:lpstr>
      <vt:lpstr>Deleting an Equivalence Edge</vt:lpstr>
      <vt:lpstr>An Easy Case: Delete a Single Edge</vt:lpstr>
      <vt:lpstr>An Easy Case: Delete a Single Edge</vt:lpstr>
      <vt:lpstr>Bethe Free Energy is ZERO-EC</vt:lpstr>
      <vt:lpstr>Overview</vt:lpstr>
      <vt:lpstr>Edge Correction</vt:lpstr>
      <vt:lpstr>Slide 70</vt:lpstr>
      <vt:lpstr>Compensating for Relaxations</vt:lpstr>
      <vt:lpstr>Relaxing Equivalence Constraints</vt:lpstr>
      <vt:lpstr>Compensation: REC-BP</vt:lpstr>
      <vt:lpstr>Deleting Edges and  Loopy Belief Propagation</vt:lpstr>
      <vt:lpstr>Slide 75</vt:lpstr>
      <vt:lpstr>Relaxing Equivalence Constraints</vt:lpstr>
      <vt:lpstr>Compensation: Idealized Case</vt:lpstr>
      <vt:lpstr>Compensation: REC-I</vt:lpstr>
      <vt:lpstr>Properties</vt:lpstr>
      <vt:lpstr>Experiments</vt:lpstr>
      <vt:lpstr>Iterative Dynamics</vt:lpstr>
      <vt:lpstr>Iterative Dynamics</vt:lpstr>
      <vt:lpstr>Iterative Dynamics</vt:lpstr>
      <vt:lpstr>Slide 84</vt:lpstr>
      <vt:lpstr>Which edges do we recover?</vt:lpstr>
      <vt:lpstr>Edge Recovery: ZERO-EC</vt:lpstr>
      <vt:lpstr>Edge Recovery: GENERAL-EC</vt:lpstr>
      <vt:lpstr>Edge Recovery</vt:lpstr>
      <vt:lpstr>Edge Recovery</vt:lpstr>
      <vt:lpstr>Edge Recovery</vt:lpstr>
      <vt:lpstr>Edge Recovery</vt:lpstr>
      <vt:lpstr>Edge Recovery</vt:lpstr>
      <vt:lpstr>Many-Pairs Mutual Information</vt:lpstr>
      <vt:lpstr>Soft d-Separation in Polytrees</vt:lpstr>
      <vt:lpstr>Soft d-Separation in Polytrees</vt:lpstr>
      <vt:lpstr>Soft d-Separation in Polytrees</vt:lpstr>
      <vt:lpstr>Many-Pairs Mutual Information</vt:lpstr>
      <vt:lpstr>Empirical Results</vt:lpstr>
      <vt:lpstr>Empiricial Results</vt:lpstr>
      <vt:lpstr>Focusing Approximations</vt:lpstr>
      <vt:lpstr>Focusing Approximations</vt:lpstr>
      <vt:lpstr>Focusing Approximations</vt:lpstr>
      <vt:lpstr>Focusing Approximations</vt:lpstr>
      <vt:lpstr>Slide 104</vt:lpstr>
      <vt:lpstr>An Application to Max-SAT</vt:lpstr>
      <vt:lpstr>Weighted Max-SAT</vt:lpstr>
      <vt:lpstr>Weighted Max-SAT:  Equivalence Constraints</vt:lpstr>
      <vt:lpstr>Weighted Max-SAT: Compensation</vt:lpstr>
      <vt:lpstr>Weighted Max-SAT: Experiments</vt:lpstr>
      <vt:lpstr>Application: Biology</vt:lpstr>
      <vt:lpstr>Inference Evaluations</vt:lpstr>
      <vt:lpstr>Probabilistic Reasoning Evaluation of UAI’08</vt:lpstr>
      <vt:lpstr>Probabilistic Reasoning Evaluation of UAI’08</vt:lpstr>
      <vt:lpstr>Approx PE Results (Binary)</vt:lpstr>
      <vt:lpstr>Slide 115</vt:lpstr>
      <vt:lpstr>Slide 116</vt:lpstr>
      <vt:lpstr>Slide 117</vt:lpstr>
      <vt:lpstr>Slide 118</vt:lpstr>
      <vt:lpstr>Slide 119</vt:lpstr>
      <vt:lpstr>Slide 120</vt:lpstr>
      <vt:lpstr>Slide 121</vt:lpstr>
      <vt:lpstr>Slide 122</vt:lpstr>
      <vt:lpstr>Slide 123</vt:lpstr>
      <vt:lpstr>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Belief Propagation and Approximate Inference:  Compensating for Relaxations</dc:title>
  <dc:creator>arthur</dc:creator>
  <cp:lastModifiedBy>arthur</cp:lastModifiedBy>
  <cp:revision>107</cp:revision>
  <dcterms:created xsi:type="dcterms:W3CDTF">2009-09-23T14:14:51Z</dcterms:created>
  <dcterms:modified xsi:type="dcterms:W3CDTF">2009-10-02T03:30:30Z</dcterms:modified>
</cp:coreProperties>
</file>